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D86C5EF-2024-4BA3-8D10-30D74935C8FE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B607ECF-B3CB-438E-9DA1-18E4E56C673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62192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607ECF-B3CB-438E-9DA1-18E4E56C673F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1005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9160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75129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5604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6383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28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70732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153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0396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8991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5741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74567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E8E71-6987-4ED4-9DEF-5A96AFEF4B00}" type="datetimeFigureOut">
              <a:rPr lang="fa-IR" smtClean="0"/>
              <a:t>02/14/1435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F976-4C0C-4B0F-9AE8-F445C3D49FC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7037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مدیریت اسلامی</a:t>
            </a:r>
            <a:br>
              <a:rPr lang="fa-IR" dirty="0" smtClean="0"/>
            </a:br>
            <a:r>
              <a:rPr lang="fa-IR" dirty="0" smtClean="0"/>
              <a:t>نویسنده :  مهدی طیب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fa-IR" dirty="0" smtClean="0">
                <a:solidFill>
                  <a:schemeClr val="tx1"/>
                </a:solidFill>
              </a:rPr>
              <a:t>نام استاد:دکتر علی احمدی</a:t>
            </a:r>
          </a:p>
          <a:p>
            <a:r>
              <a:rPr lang="fa-IR" dirty="0" smtClean="0">
                <a:solidFill>
                  <a:schemeClr val="tx1"/>
                </a:solidFill>
              </a:rPr>
              <a:t>ارائه دهنده: مسعود احسانی </a:t>
            </a:r>
            <a:endParaRPr 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9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شیوه </a:t>
            </a:r>
            <a:r>
              <a:rPr lang="fa-IR" dirty="0"/>
              <a:t>اسلامی </a:t>
            </a:r>
            <a:r>
              <a:rPr lang="fa-IR" dirty="0" smtClean="0"/>
              <a:t>اداره </a:t>
            </a:r>
            <a:r>
              <a:rPr lang="fa-IR" dirty="0"/>
              <a:t>یک سازمان امري است که با </a:t>
            </a:r>
            <a:r>
              <a:rPr lang="fa-IR" dirty="0" smtClean="0"/>
              <a:t>جستجو و </a:t>
            </a:r>
            <a:r>
              <a:rPr lang="fa-IR" dirty="0"/>
              <a:t>تحقیق در منابع </a:t>
            </a:r>
            <a:r>
              <a:rPr lang="fa-IR" dirty="0" smtClean="0"/>
              <a:t>اسلامی </a:t>
            </a:r>
            <a:r>
              <a:rPr lang="fa-IR" dirty="0"/>
              <a:t>و تأمل در نحوة عمل رهبران معصوم الهی میتوان بدان دست </a:t>
            </a:r>
            <a:r>
              <a:rPr lang="fa-IR" dirty="0" smtClean="0"/>
              <a:t>یافت.</a:t>
            </a:r>
          </a:p>
          <a:p>
            <a:r>
              <a:rPr lang="fa-IR" dirty="0" smtClean="0"/>
              <a:t>یکی </a:t>
            </a:r>
            <a:r>
              <a:rPr lang="fa-IR" dirty="0"/>
              <a:t>از غنی ترین منابع در زمینۀ مدیر یت </a:t>
            </a:r>
            <a:r>
              <a:rPr lang="fa-IR" dirty="0" smtClean="0"/>
              <a:t>اسلامی سخنان و نامه های امیرالمومنین است که در نهج البلاغه آمده است.</a:t>
            </a:r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833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ویژگی های یک مدیر از نظر اسلام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algn="just"/>
            <a:r>
              <a:rPr lang="fa-IR" sz="2400" b="1" dirty="0" smtClean="0">
                <a:cs typeface="B Zar" pitchFamily="2" charset="-78"/>
              </a:rPr>
              <a:t>مسئولیت پذیر بودن</a:t>
            </a:r>
          </a:p>
          <a:p>
            <a:pPr algn="just"/>
            <a:r>
              <a:rPr lang="fa-IR" sz="2400" dirty="0" smtClean="0">
                <a:cs typeface="B Zar" pitchFamily="2" charset="-78"/>
              </a:rPr>
              <a:t>اسلام مدیریت را نه یک امتیاز ،بلکه یک وظیفه می داند و فرد را مکلف می کند چنانچه جامعه به وی نیاز دارد در پذیرش مسئولیت درنگ نکند.</a:t>
            </a:r>
          </a:p>
          <a:p>
            <a:pPr algn="just"/>
            <a:r>
              <a:rPr lang="fa-IR" sz="2400" b="1" dirty="0" smtClean="0">
                <a:cs typeface="B Zar" pitchFamily="2" charset="-78"/>
              </a:rPr>
              <a:t>ایثارگرانه انجام وظیفه نمودن</a:t>
            </a:r>
          </a:p>
          <a:p>
            <a:pPr algn="just"/>
            <a:r>
              <a:rPr lang="fa-IR" sz="2400" dirty="0" smtClean="0">
                <a:cs typeface="B Zar" pitchFamily="2" charset="-78"/>
              </a:rPr>
              <a:t>فرد مدیر باید با تمام وجود خود را وقف انجام وظیفه نماید.</a:t>
            </a:r>
          </a:p>
          <a:p>
            <a:pPr marL="0" indent="0" algn="ctr">
              <a:buNone/>
            </a:pPr>
            <a:r>
              <a:rPr lang="fa-IR" sz="2400" dirty="0" smtClean="0"/>
              <a:t>    حضرت علی در نامه اي </a:t>
            </a:r>
            <a:r>
              <a:rPr lang="fa-IR" sz="2400" dirty="0"/>
              <a:t>خطاب به فرماندة لشگر حلوان </a:t>
            </a:r>
            <a:r>
              <a:rPr lang="fa-IR" sz="2400" dirty="0" smtClean="0"/>
              <a:t>دراین زمینه می                  فرمایند:</a:t>
            </a:r>
          </a:p>
          <a:p>
            <a:pPr marL="0" indent="0" algn="ctr">
              <a:buNone/>
            </a:pPr>
            <a:r>
              <a:rPr lang="fa-IR" sz="2400" b="1" dirty="0" smtClean="0"/>
              <a:t>و ٱبتَذِلْ نَفْسک </a:t>
            </a:r>
            <a:r>
              <a:rPr lang="fa-IR" sz="2400" b="1" dirty="0"/>
              <a:t>فی </a:t>
            </a:r>
            <a:r>
              <a:rPr lang="fa-IR" sz="2400" b="1" dirty="0" smtClean="0"/>
              <a:t>ما ٱفْتَرَض </a:t>
            </a:r>
            <a:r>
              <a:rPr lang="fa-IR" sz="2400" b="1" dirty="0"/>
              <a:t>ٱللهُ </a:t>
            </a:r>
            <a:r>
              <a:rPr lang="fa-IR" sz="2400" b="1" dirty="0" smtClean="0"/>
              <a:t>علَیک.</a:t>
            </a:r>
          </a:p>
          <a:p>
            <a:pPr marL="0" indent="0">
              <a:buNone/>
            </a:pPr>
            <a:r>
              <a:rPr lang="fa-IR" sz="2400" dirty="0" smtClean="0"/>
              <a:t>        جان خویش را در راه این مسؤولیتی که خدا بر عهدة تو نهاده است</a:t>
            </a:r>
          </a:p>
          <a:p>
            <a:pPr marL="0" indent="0" algn="ctr">
              <a:buNone/>
            </a:pPr>
            <a:r>
              <a:rPr lang="fa-IR" sz="2400" dirty="0" smtClean="0"/>
              <a:t>    نثار کن</a:t>
            </a:r>
          </a:p>
          <a:p>
            <a:pPr marL="0" indent="0" algn="ctr">
              <a:buNone/>
            </a:pPr>
            <a:r>
              <a:rPr lang="fa-IR" sz="2400" dirty="0" smtClean="0"/>
              <a:t>نهج البلاغه نامه 59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75749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 smtClean="0">
                <a:cs typeface="B Zar" pitchFamily="2" charset="-78"/>
              </a:rPr>
              <a:t>با چنین بینشی است که فرد مدیر خود را امانتدار مردم می داند و فقط در پی استفاده شخصی از موقعیتی که به دست آورده نمی باشد .</a:t>
            </a:r>
          </a:p>
          <a:p>
            <a:r>
              <a:rPr lang="fa-IR" sz="2400" dirty="0" smtClean="0">
                <a:cs typeface="B Zar" pitchFamily="2" charset="-78"/>
              </a:rPr>
              <a:t>حضرت علی در نامه اي </a:t>
            </a:r>
            <a:r>
              <a:rPr lang="fa-IR" sz="2400" dirty="0">
                <a:cs typeface="B Zar" pitchFamily="2" charset="-78"/>
              </a:rPr>
              <a:t>خطاب به اشعث بن قیس، یکی از مسؤولین </a:t>
            </a:r>
            <a:r>
              <a:rPr lang="fa-IR" sz="2400" dirty="0" smtClean="0">
                <a:cs typeface="B Zar" pitchFamily="2" charset="-78"/>
              </a:rPr>
              <a:t>ایالت آذربایجان می نویسد:</a:t>
            </a:r>
          </a:p>
          <a:p>
            <a:r>
              <a:rPr lang="fa-IR" sz="2400" b="1" dirty="0" smtClean="0"/>
              <a:t>و </a:t>
            </a:r>
            <a:r>
              <a:rPr lang="fa-IR" sz="2400" b="1" dirty="0"/>
              <a:t>إن </a:t>
            </a:r>
            <a:r>
              <a:rPr lang="fa-IR" sz="2400" b="1" dirty="0" smtClean="0"/>
              <a:t>عملَک لَیس لَک بِطُعمۀٍ و لٰکِنَّه فی عنُقِک </a:t>
            </a:r>
            <a:r>
              <a:rPr lang="fa-IR" sz="2400" b="1" dirty="0"/>
              <a:t>أمانَۀٌ </a:t>
            </a:r>
            <a:r>
              <a:rPr lang="fa-IR" sz="2400" b="1" dirty="0" smtClean="0"/>
              <a:t>و أنْت مستَرْعی لِمنْ</a:t>
            </a:r>
            <a:endParaRPr lang="fa-IR" sz="2400" b="1" dirty="0"/>
          </a:p>
          <a:p>
            <a:pPr marL="0" indent="0">
              <a:buNone/>
            </a:pPr>
            <a:r>
              <a:rPr lang="fa-IR" sz="2400" b="1" dirty="0" smtClean="0"/>
              <a:t>   فوقَک.</a:t>
            </a:r>
          </a:p>
          <a:p>
            <a:pPr marL="0" indent="0" algn="ctr">
              <a:buNone/>
            </a:pPr>
            <a:r>
              <a:rPr lang="fa-IR" sz="2400" dirty="0" smtClean="0"/>
              <a:t>   که </a:t>
            </a:r>
            <a:r>
              <a:rPr lang="fa-IR" sz="2400" dirty="0"/>
              <a:t>بر عهده داري طعمهاي نیست که به چنگ آورده باشی</a:t>
            </a:r>
            <a:r>
              <a:rPr lang="fa-IR" sz="2400" dirty="0" smtClean="0"/>
              <a:t>،</a:t>
            </a:r>
            <a:r>
              <a:rPr lang="fa-IR" sz="2400" dirty="0"/>
              <a:t> بلکه امانتی است </a:t>
            </a:r>
            <a:r>
              <a:rPr lang="fa-IR" sz="2400" dirty="0" smtClean="0"/>
              <a:t>بر     گردن </a:t>
            </a:r>
            <a:r>
              <a:rPr lang="fa-IR" sz="2400" dirty="0"/>
              <a:t>تو و تو از جانب مافوقت پاسدار </a:t>
            </a:r>
            <a:r>
              <a:rPr lang="fa-IR" sz="2400" dirty="0" smtClean="0"/>
              <a:t>این </a:t>
            </a:r>
            <a:r>
              <a:rPr lang="fa-IR" sz="2400" dirty="0"/>
              <a:t>امانت هستی</a:t>
            </a:r>
          </a:p>
          <a:p>
            <a:pPr marL="0" indent="0" algn="ctr">
              <a:buNone/>
            </a:pPr>
            <a:r>
              <a:rPr lang="fa-IR" sz="2400" dirty="0" smtClean="0"/>
              <a:t> نهج البلاغه نامه 5</a:t>
            </a:r>
            <a:endParaRPr lang="fa-IR" sz="2400" dirty="0"/>
          </a:p>
          <a:p>
            <a:pPr marL="0" indent="0">
              <a:buNone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408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400" dirty="0" smtClean="0"/>
              <a:t>آن چه که مدیر را در چنین فضایی خشنود می سازد و تحقق آن را هدف خود قرار می دهد از یک سو برقراری عدالت در حوزه تحت مدیریتش و از سوی دیگر جلب محبت مردم است.</a:t>
            </a:r>
          </a:p>
          <a:p>
            <a:r>
              <a:rPr lang="fa-IR" sz="2400" dirty="0"/>
              <a:t>حضرت </a:t>
            </a:r>
            <a:r>
              <a:rPr lang="fa-IR" sz="2400" dirty="0" smtClean="0"/>
              <a:t>امیر </a:t>
            </a:r>
            <a:r>
              <a:rPr lang="fa-IR" sz="2400" dirty="0"/>
              <a:t>در فرمان خود خطاب به مالک اشتر میفرمایند</a:t>
            </a:r>
            <a:r>
              <a:rPr lang="fa-IR" sz="2400" dirty="0" smtClean="0"/>
              <a:t>:</a:t>
            </a:r>
          </a:p>
          <a:p>
            <a:pPr marL="0" indent="0" algn="ctr">
              <a:buNone/>
            </a:pPr>
            <a:r>
              <a:rPr lang="fa-IR" sz="2400" b="1" dirty="0" smtClean="0"/>
              <a:t>إنَّ </a:t>
            </a:r>
            <a:r>
              <a:rPr lang="fa-IR" sz="2400" b="1" dirty="0"/>
              <a:t>أفْضَلَ قُرَّةِ </a:t>
            </a:r>
            <a:r>
              <a:rPr lang="fa-IR" sz="2400" b="1" dirty="0" smtClean="0"/>
              <a:t>عینِ ٱلْولاةِٰ ٱستِقامۀُ ٱلْعدلِ </a:t>
            </a:r>
            <a:r>
              <a:rPr lang="fa-IR" sz="2400" b="1" dirty="0"/>
              <a:t>فِی ٱلْبِلادِ </a:t>
            </a:r>
            <a:r>
              <a:rPr lang="fa-IR" sz="2400" b="1" dirty="0" smtClean="0"/>
              <a:t>و ظُهور </a:t>
            </a:r>
            <a:r>
              <a:rPr lang="fa-IR" sz="2400" b="1" dirty="0" smtClean="0"/>
              <a:t>مودةِ </a:t>
            </a:r>
            <a:r>
              <a:rPr lang="fa-IR" sz="2400" b="1" dirty="0" smtClean="0"/>
              <a:t>ٱلرَّعِیۀِ.</a:t>
            </a:r>
          </a:p>
          <a:p>
            <a:pPr marL="0" indent="0" algn="ctr">
              <a:buNone/>
            </a:pPr>
            <a:r>
              <a:rPr lang="fa-IR" sz="2400" b="1" dirty="0" smtClean="0"/>
              <a:t>    </a:t>
            </a:r>
            <a:r>
              <a:rPr lang="fa-IR" sz="2400" dirty="0"/>
              <a:t>همانا برپایی عدالت و آشکار شدن </a:t>
            </a:r>
            <a:r>
              <a:rPr lang="fa-IR" sz="2400" dirty="0" smtClean="0"/>
              <a:t>محبت توده ها </a:t>
            </a:r>
            <a:r>
              <a:rPr lang="fa-IR" sz="2400" dirty="0"/>
              <a:t>محبوبترین </a:t>
            </a:r>
            <a:r>
              <a:rPr lang="fa-IR" sz="2400" dirty="0" smtClean="0"/>
              <a:t>چیز در نزد فرمانروایان است. </a:t>
            </a:r>
          </a:p>
          <a:p>
            <a:pPr marL="0" indent="0" algn="ctr">
              <a:buNone/>
            </a:pPr>
            <a:endParaRPr lang="fa-IR" sz="2400" dirty="0" smtClean="0"/>
          </a:p>
          <a:p>
            <a:pPr marL="0" indent="0" algn="ctr">
              <a:buNone/>
            </a:pPr>
            <a:r>
              <a:rPr lang="fa-IR" sz="2400" dirty="0"/>
              <a:t>نهج </a:t>
            </a:r>
            <a:r>
              <a:rPr lang="fa-IR" sz="2400" dirty="0" smtClean="0"/>
              <a:t>البلاغه </a:t>
            </a:r>
            <a:r>
              <a:rPr lang="fa-IR" sz="2400" dirty="0"/>
              <a:t>نامۀ </a:t>
            </a:r>
            <a:r>
              <a:rPr lang="fa-IR" sz="2400" dirty="0" smtClean="0"/>
              <a:t>53</a:t>
            </a:r>
            <a:endParaRPr lang="fa-IR" sz="2400" dirty="0"/>
          </a:p>
          <a:p>
            <a:pPr marL="0" indent="0" algn="ctr">
              <a:buNone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3318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تقوا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u="sng" dirty="0" smtClean="0">
                <a:solidFill>
                  <a:srgbClr val="FF0000"/>
                </a:solidFill>
                <a:cs typeface="B Zar" pitchFamily="2" charset="-78"/>
              </a:rPr>
              <a:t>اولین</a:t>
            </a:r>
            <a:r>
              <a:rPr lang="fa-IR" dirty="0" smtClean="0">
                <a:cs typeface="B Zar" pitchFamily="2" charset="-78"/>
              </a:rPr>
              <a:t> شرط مدیریت است .</a:t>
            </a:r>
          </a:p>
          <a:p>
            <a:r>
              <a:rPr lang="fa-IR" dirty="0" smtClean="0">
                <a:cs typeface="B Zar" pitchFamily="2" charset="-78"/>
              </a:rPr>
              <a:t>به مدیر </a:t>
            </a:r>
            <a:r>
              <a:rPr lang="fa-IR" dirty="0">
                <a:cs typeface="B Zar" pitchFamily="2" charset="-78"/>
              </a:rPr>
              <a:t>روشنبینی و قدرت </a:t>
            </a:r>
            <a:r>
              <a:rPr lang="fa-IR" dirty="0" smtClean="0">
                <a:cs typeface="B Zar" pitchFamily="2" charset="-78"/>
              </a:rPr>
              <a:t>تشخیصی </a:t>
            </a:r>
            <a:r>
              <a:rPr lang="fa-IR" dirty="0" smtClean="0">
                <a:cs typeface="B Zar" pitchFamily="2" charset="-78"/>
              </a:rPr>
              <a:t>می بخشد </a:t>
            </a:r>
            <a:r>
              <a:rPr lang="fa-IR" dirty="0">
                <a:cs typeface="B Zar" pitchFamily="2" charset="-78"/>
              </a:rPr>
              <a:t>که بر سر دو راهیها به روشنی مسیر صحیح را از </a:t>
            </a:r>
            <a:r>
              <a:rPr lang="fa-IR" dirty="0" smtClean="0">
                <a:cs typeface="B Zar" pitchFamily="2" charset="-78"/>
              </a:rPr>
              <a:t>راه هاي </a:t>
            </a:r>
            <a:r>
              <a:rPr lang="fa-IR" dirty="0">
                <a:cs typeface="B Zar" pitchFamily="2" charset="-78"/>
              </a:rPr>
              <a:t>نادرست تمیز می دهد و دچار اشتباه در تصمیم گیري نمیشود</a:t>
            </a:r>
            <a:r>
              <a:rPr lang="fa-IR" dirty="0" smtClean="0">
                <a:cs typeface="B Zar" pitchFamily="2" charset="-78"/>
              </a:rPr>
              <a:t>.</a:t>
            </a:r>
            <a:endParaRPr lang="fa-IR" dirty="0">
              <a:cs typeface="B Zar" pitchFamily="2" charset="-78"/>
            </a:endParaRPr>
          </a:p>
          <a:p>
            <a:pPr algn="just"/>
            <a:r>
              <a:rPr lang="fa-IR" dirty="0" smtClean="0">
                <a:cs typeface="B Zar" pitchFamily="2" charset="-78"/>
              </a:rPr>
              <a:t>مدیر </a:t>
            </a:r>
            <a:r>
              <a:rPr lang="fa-IR" dirty="0">
                <a:cs typeface="B Zar" pitchFamily="2" charset="-78"/>
              </a:rPr>
              <a:t>با داشتن چنین خصیصۀ روحی است که در عین پر مسأله بودن امر </a:t>
            </a:r>
            <a:r>
              <a:rPr lang="fa-IR" dirty="0" smtClean="0">
                <a:cs typeface="B Zar" pitchFamily="2" charset="-78"/>
              </a:rPr>
              <a:t>مدیریت و </a:t>
            </a:r>
            <a:r>
              <a:rPr lang="fa-IR" dirty="0">
                <a:cs typeface="B Zar" pitchFamily="2" charset="-78"/>
              </a:rPr>
              <a:t>وجود لغزشگاههاي فراوان در مسیر انجام این مسؤولیت، میتواند به شایستگی </a:t>
            </a:r>
            <a:r>
              <a:rPr lang="fa-IR" dirty="0" smtClean="0">
                <a:cs typeface="B Zar" pitchFamily="2" charset="-78"/>
              </a:rPr>
              <a:t>و </a:t>
            </a:r>
            <a:r>
              <a:rPr lang="fa-IR" dirty="0">
                <a:cs typeface="B Zar" pitchFamily="2" charset="-78"/>
              </a:rPr>
              <a:t>سلامت از سقوط در پرتگاهها و لغزش در </a:t>
            </a:r>
            <a:r>
              <a:rPr lang="fa-IR" dirty="0" smtClean="0">
                <a:cs typeface="B Zar" pitchFamily="2" charset="-78"/>
              </a:rPr>
              <a:t>سراشیبی هاي </a:t>
            </a:r>
            <a:r>
              <a:rPr lang="fa-IR" dirty="0">
                <a:cs typeface="B Zar" pitchFamily="2" charset="-78"/>
              </a:rPr>
              <a:t>آن مصونیت یابد</a:t>
            </a:r>
          </a:p>
          <a:p>
            <a:pPr marL="0" indent="0">
              <a:buNone/>
            </a:pPr>
            <a:endParaRPr lang="fa-IR" dirty="0">
              <a:cs typeface="B Zar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155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اطاعت از فرامین الهی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43528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000" b="1" dirty="0"/>
              <a:t>از نظر اسلام علاوه بر لزوم صحیح و مشروع بودن هدف</a:t>
            </a:r>
            <a:r>
              <a:rPr lang="fa-IR" sz="2000" b="1" dirty="0" smtClean="0"/>
              <a:t>،</a:t>
            </a:r>
            <a:r>
              <a:rPr lang="fa-IR" sz="2000" b="1" dirty="0"/>
              <a:t> راه وصول به آن نیز میبایست مشروع و درست باشد. بنابراین مدیر   مسلمان مجاز نیست به هر وسیلۀ ممکن ولو غیر مشروع، در پی تحقّق اهداف سازمان </a:t>
            </a:r>
            <a:r>
              <a:rPr lang="fa-IR" sz="2000" b="1" dirty="0" smtClean="0"/>
              <a:t>برآید.</a:t>
            </a:r>
          </a:p>
          <a:p>
            <a:r>
              <a:rPr lang="fa-IR" sz="2000" b="1" dirty="0" smtClean="0"/>
              <a:t>در </a:t>
            </a:r>
            <a:r>
              <a:rPr lang="fa-IR" sz="2000" b="1" dirty="0"/>
              <a:t>صورتی که مدیر ایمانی راسخ داشته باشد </a:t>
            </a:r>
            <a:r>
              <a:rPr lang="fa-IR" sz="2000" b="1" dirty="0" smtClean="0"/>
              <a:t>توجه </a:t>
            </a:r>
            <a:r>
              <a:rPr lang="fa-IR" sz="2000" b="1" dirty="0"/>
              <a:t>دارد که گرچه ممکن است به نظر او عمل طبق موازین شرعی در موردي منجر به</a:t>
            </a:r>
          </a:p>
          <a:p>
            <a:r>
              <a:rPr lang="fa-IR" sz="2000" b="1" dirty="0"/>
              <a:t>عدم توفیق او در زمینهاي شود، لکن </a:t>
            </a:r>
            <a:r>
              <a:rPr lang="fa-IR" sz="2000" b="1" dirty="0" smtClean="0"/>
              <a:t>موفّقیت </a:t>
            </a:r>
            <a:r>
              <a:rPr lang="fa-IR" sz="2000" b="1" dirty="0"/>
              <a:t>نهایی و سعادت واقعی در عمل </a:t>
            </a:r>
            <a:r>
              <a:rPr lang="fa-IR" sz="2000" b="1" dirty="0" smtClean="0"/>
              <a:t>به  </a:t>
            </a:r>
            <a:r>
              <a:rPr lang="fa-IR" sz="2000" b="1" dirty="0"/>
              <a:t>احکام الهی است</a:t>
            </a:r>
            <a:r>
              <a:rPr lang="fa-IR" sz="2000" b="1" dirty="0" smtClean="0"/>
              <a:t>.</a:t>
            </a:r>
            <a:endParaRPr lang="fa-IR" sz="2000" b="1" dirty="0"/>
          </a:p>
          <a:p>
            <a:r>
              <a:rPr lang="fa-IR" sz="2000" b="1" dirty="0" smtClean="0"/>
              <a:t>مدیري </a:t>
            </a:r>
            <a:r>
              <a:rPr lang="fa-IR" sz="2000" b="1" dirty="0"/>
              <a:t>که براي نیل به اهداف، </a:t>
            </a:r>
            <a:r>
              <a:rPr lang="fa-IR" sz="2000" b="1" dirty="0" smtClean="0"/>
              <a:t>به </a:t>
            </a:r>
            <a:r>
              <a:rPr lang="fa-IR" sz="2000" b="1" dirty="0"/>
              <a:t>وسایل غیر شرعی متوسل شود، حتّی اگر اهداف سازمانی را هم محقّق سازد، از دیدگاه اسلام </a:t>
            </a:r>
            <a:r>
              <a:rPr lang="fa-IR" sz="2000" b="1" dirty="0" smtClean="0"/>
              <a:t>مدیر موفقی به شمار نمی آید.</a:t>
            </a:r>
          </a:p>
          <a:p>
            <a:r>
              <a:rPr lang="fa-IR" sz="2000" b="1" dirty="0"/>
              <a:t>امیرالمؤمنین </a:t>
            </a:r>
            <a:r>
              <a:rPr lang="fa-IR" sz="2000" b="1" dirty="0" smtClean="0"/>
              <a:t>در </a:t>
            </a:r>
            <a:r>
              <a:rPr lang="fa-IR" sz="2000" b="1" dirty="0"/>
              <a:t>این زمینه </a:t>
            </a:r>
            <a:r>
              <a:rPr lang="fa-IR" sz="2000" b="1" dirty="0" smtClean="0"/>
              <a:t>میفرماید:</a:t>
            </a:r>
          </a:p>
          <a:p>
            <a:pPr marL="0" indent="0" algn="ctr">
              <a:buNone/>
            </a:pPr>
            <a:r>
              <a:rPr lang="fa-IR" sz="2000" b="1" dirty="0"/>
              <a:t>ا</a:t>
            </a:r>
            <a:r>
              <a:rPr lang="fa-IR" sz="2000" b="1" dirty="0" smtClean="0"/>
              <a:t>لْغالِب </a:t>
            </a:r>
            <a:r>
              <a:rPr lang="fa-IR" sz="2000" b="1" dirty="0"/>
              <a:t>بِالشَّرِّ </a:t>
            </a:r>
            <a:r>
              <a:rPr lang="fa-IR" sz="2000" b="1" dirty="0" smtClean="0"/>
              <a:t>مغْلُوب.</a:t>
            </a:r>
            <a:endParaRPr lang="fa-IR" sz="2000" b="1" dirty="0"/>
          </a:p>
          <a:p>
            <a:pPr marL="0" indent="0" algn="ctr">
              <a:buNone/>
            </a:pPr>
            <a:r>
              <a:rPr lang="fa-IR" sz="2000" b="1" dirty="0"/>
              <a:t>کسی که از راه شر غالب شود، در واقع </a:t>
            </a:r>
            <a:r>
              <a:rPr lang="fa-IR" sz="2000" b="1" dirty="0" smtClean="0"/>
              <a:t>شکست خورده </a:t>
            </a:r>
            <a:r>
              <a:rPr lang="fa-IR" sz="2000" b="1" dirty="0"/>
              <a:t>و ناکام است</a:t>
            </a:r>
            <a:r>
              <a:rPr lang="fa-IR" sz="2000" b="1" dirty="0" smtClean="0"/>
              <a:t>.</a:t>
            </a:r>
          </a:p>
          <a:p>
            <a:pPr marL="0" indent="0" algn="ctr">
              <a:buNone/>
            </a:pPr>
            <a:r>
              <a:rPr lang="fa-IR" sz="2000" b="1" dirty="0" smtClean="0"/>
              <a:t>نهج البلاغه حکمت 327</a:t>
            </a:r>
            <a:endParaRPr lang="fa-IR" sz="2000" b="1" dirty="0"/>
          </a:p>
          <a:p>
            <a:endParaRPr lang="fa-IR" sz="2000" dirty="0"/>
          </a:p>
          <a:p>
            <a:pPr marL="0" indent="0">
              <a:buNone/>
            </a:pPr>
            <a:endParaRPr lang="fa-IR" sz="2000" dirty="0"/>
          </a:p>
          <a:p>
            <a:endParaRPr lang="fa-IR" sz="2000" dirty="0"/>
          </a:p>
          <a:p>
            <a:pPr marL="0" indent="0">
              <a:buNone/>
            </a:pPr>
            <a:r>
              <a:rPr lang="fa-IR" sz="2000" dirty="0" smtClean="0"/>
              <a:t> 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190701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/>
              <a:t>کنترل </a:t>
            </a:r>
            <a:r>
              <a:rPr lang="fa-IR" b="1" dirty="0" smtClean="0"/>
              <a:t>نفس و </a:t>
            </a:r>
            <a:r>
              <a:rPr lang="fa-IR" b="1" dirty="0"/>
              <a:t>مخالفت با تمایلات آن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fa-IR" dirty="0" smtClean="0"/>
              <a:t>مدیر باید تمایل یا عدم تمایل خود را در کارها فراموش کرده و تنها آنچه را ضوابط مقرّر میدارند و اسلام به آن امر کرده است مورد عمل قرار دهد.</a:t>
            </a:r>
          </a:p>
          <a:p>
            <a:r>
              <a:rPr lang="fa-IR" dirty="0" smtClean="0"/>
              <a:t>حضرت علی در این زمینه خطاب به مالک اشتر مینگارند:</a:t>
            </a:r>
          </a:p>
          <a:p>
            <a:pPr marL="0" indent="0">
              <a:buNone/>
            </a:pPr>
            <a:r>
              <a:rPr lang="fa-IR" b="1" dirty="0" smtClean="0"/>
              <a:t>    و شُح بِنَفْسِک عمٰ ا لاٰ یحِلُّ لَک فَإنَّ ٱلشُّح بِالنَّفْسِ ٱلإنْصاف مِنْها فیما                     أحبت أو کَرِهت</a:t>
            </a:r>
          </a:p>
          <a:p>
            <a:pPr marL="0" indent="0">
              <a:buNone/>
            </a:pPr>
            <a:r>
              <a:rPr lang="fa-IR" dirty="0" smtClean="0"/>
              <a:t>     در آنچه که نارواست در اجابت نفس بخل بورز و بدان که همانا</a:t>
            </a:r>
          </a:p>
          <a:p>
            <a:pPr marL="0" indent="0">
              <a:buNone/>
            </a:pPr>
            <a:r>
              <a:rPr lang="fa-IR" dirty="0" smtClean="0"/>
              <a:t>     بخل ورزیدن نسبت به نفس مراعات انصاف است در آنچه که براي</a:t>
            </a:r>
          </a:p>
          <a:p>
            <a:pPr marL="0" indent="0" algn="ctr">
              <a:buNone/>
            </a:pPr>
            <a:r>
              <a:rPr lang="fa-IR" dirty="0" smtClean="0"/>
              <a:t>    آن خوشایند یا ناخوشایند است.</a:t>
            </a:r>
          </a:p>
          <a:p>
            <a:pPr marL="0" indent="0" algn="ct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1265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تافته جدابافته ندانستن خود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2800" dirty="0" smtClean="0"/>
              <a:t>سِمت </a:t>
            </a:r>
            <a:r>
              <a:rPr lang="fa-IR" sz="2800" dirty="0"/>
              <a:t>مدیریت نباید سبب شود </a:t>
            </a:r>
            <a:r>
              <a:rPr lang="fa-IR" sz="2800" dirty="0" smtClean="0"/>
              <a:t>فرد خود </a:t>
            </a:r>
            <a:r>
              <a:rPr lang="fa-IR" sz="2800" dirty="0"/>
              <a:t>را برتر از دیگران بداند و براي خویش حقوق ویژه اي در آنچه که همه به یکسان در آن حقّ دارند قائل </a:t>
            </a:r>
            <a:r>
              <a:rPr lang="fa-IR" sz="2800" dirty="0" smtClean="0"/>
              <a:t>شود.(مانند امتیازات ویژه و تشریفات زائد)</a:t>
            </a:r>
          </a:p>
          <a:p>
            <a:r>
              <a:rPr lang="fa-IR" sz="2800" dirty="0"/>
              <a:t>حضرت </a:t>
            </a:r>
            <a:r>
              <a:rPr lang="fa-IR" sz="2800" dirty="0" smtClean="0"/>
              <a:t>امیر </a:t>
            </a:r>
            <a:r>
              <a:rPr lang="fa-IR" sz="2800" dirty="0"/>
              <a:t>در این زمینه به مالک اشتر هشدار میدهند که</a:t>
            </a:r>
            <a:r>
              <a:rPr lang="fa-IR" sz="2800" dirty="0" smtClean="0"/>
              <a:t>:</a:t>
            </a:r>
          </a:p>
          <a:p>
            <a:pPr marL="0" indent="0" algn="ctr">
              <a:buNone/>
            </a:pPr>
            <a:r>
              <a:rPr lang="fa-IR" sz="2800" b="1" dirty="0" smtClean="0"/>
              <a:t>إیاك وٱلإستِئْثارِ بِما ٱلنّاس </a:t>
            </a:r>
            <a:r>
              <a:rPr lang="fa-IR" sz="2800" b="1" dirty="0"/>
              <a:t>فیهِ </a:t>
            </a:r>
            <a:r>
              <a:rPr lang="fa-IR" sz="2800" b="1" dirty="0" smtClean="0"/>
              <a:t>أُسوةٌ.</a:t>
            </a:r>
          </a:p>
          <a:p>
            <a:pPr algn="ctr"/>
            <a:r>
              <a:rPr lang="fa-IR" sz="2800" dirty="0"/>
              <a:t>بر حذر باش از اینکه در آنچه همۀ مردم به یکسان در آن </a:t>
            </a:r>
            <a:r>
              <a:rPr lang="fa-IR" sz="2800" dirty="0" smtClean="0"/>
              <a:t>شریکند </a:t>
            </a:r>
            <a:r>
              <a:rPr lang="fa-IR" sz="2800" dirty="0"/>
              <a:t>براي خود حقّ ویژه اي قائل </a:t>
            </a:r>
            <a:r>
              <a:rPr lang="fa-IR" sz="2800" dirty="0" smtClean="0"/>
              <a:t>شوي</a:t>
            </a:r>
          </a:p>
          <a:p>
            <a:pPr marL="0" indent="0" algn="ctr">
              <a:buNone/>
            </a:pPr>
            <a:r>
              <a:rPr lang="fa-IR" sz="2800" dirty="0" smtClean="0"/>
              <a:t> </a:t>
            </a:r>
            <a:r>
              <a:rPr lang="fa-IR" sz="2800" dirty="0"/>
              <a:t>نهج البلاغه، نامۀ 53</a:t>
            </a:r>
          </a:p>
          <a:p>
            <a:pPr marL="0" indent="0" algn="ctr">
              <a:buNone/>
            </a:pPr>
            <a:endParaRPr lang="fa-IR" sz="2800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3731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ساده زیستی و عدم رفاه طلبی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a-IR" dirty="0"/>
              <a:t>فردي که </a:t>
            </a:r>
            <a:r>
              <a:rPr lang="fa-IR" dirty="0" smtClean="0"/>
              <a:t>عهده دار </a:t>
            </a:r>
            <a:r>
              <a:rPr lang="fa-IR" dirty="0"/>
              <a:t>مدیر </a:t>
            </a:r>
            <a:r>
              <a:rPr lang="fa-IR" dirty="0" smtClean="0"/>
              <a:t>یت </a:t>
            </a:r>
            <a:r>
              <a:rPr lang="fa-IR" dirty="0"/>
              <a:t>جمعی </a:t>
            </a:r>
            <a:r>
              <a:rPr lang="fa-IR" dirty="0" smtClean="0"/>
              <a:t>میگردد </a:t>
            </a:r>
            <a:r>
              <a:rPr lang="fa-IR" dirty="0"/>
              <a:t>مورد تو جه و دقّت دیگران است و تن دادن چنین شخصی به رفاه، از یک سو </a:t>
            </a:r>
            <a:r>
              <a:rPr lang="fa-IR" dirty="0" smtClean="0"/>
              <a:t>افراد </a:t>
            </a:r>
            <a:r>
              <a:rPr lang="fa-IR" dirty="0"/>
              <a:t>تهیدست و محرومی را که در زیر دست او قرار دارند از وي جدا میسازد و </a:t>
            </a:r>
            <a:r>
              <a:rPr lang="fa-IR" dirty="0" smtClean="0"/>
              <a:t>سبب </a:t>
            </a:r>
            <a:r>
              <a:rPr lang="fa-IR" dirty="0"/>
              <a:t>میشود که او نیز از آنها بیگانه شود و دردهایشان را نتواند درك کند، از سوي دیگر </a:t>
            </a:r>
            <a:r>
              <a:rPr lang="fa-IR" dirty="0" smtClean="0"/>
              <a:t>راحت طلبی </a:t>
            </a:r>
            <a:r>
              <a:rPr lang="fa-IR" dirty="0"/>
              <a:t>و زندگی در ناز و نعمت نیروي مقاومت و ایستادگی فرد در </a:t>
            </a:r>
            <a:r>
              <a:rPr lang="fa-IR" dirty="0" smtClean="0"/>
              <a:t>برابر </a:t>
            </a:r>
            <a:r>
              <a:rPr lang="fa-IR" dirty="0"/>
              <a:t>شدائد و دشواریها را زائل میگرداند و در نتیجه دیگر مدیر قادر نخواهد بود مصمم</a:t>
            </a:r>
          </a:p>
          <a:p>
            <a:pPr marL="0" indent="0">
              <a:buNone/>
            </a:pPr>
            <a:r>
              <a:rPr lang="fa-IR" dirty="0"/>
              <a:t>و استوار در برابر مشکلات کار بایستد و با قدرت بر آنها چیره شود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0956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/>
              <a:t>پرهیز از غرور و خود بزرگبینی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fa-IR" sz="8800" dirty="0" smtClean="0"/>
              <a:t>- </a:t>
            </a:r>
            <a:r>
              <a:rPr lang="fa-IR" sz="9600" dirty="0" smtClean="0">
                <a:cs typeface="B Zar" pitchFamily="2" charset="-78"/>
              </a:rPr>
              <a:t>مدیر باید خود را یکی از افراد مجموعه بداند و دوشادوش آنان در تلاش جمعی براي تحقّق اهداف به تلاش بپردازد</a:t>
            </a:r>
          </a:p>
          <a:p>
            <a:pPr marL="0" indent="0">
              <a:buNone/>
            </a:pPr>
            <a:r>
              <a:rPr lang="fa-IR" sz="9600" dirty="0" smtClean="0">
                <a:cs typeface="B Zar" pitchFamily="2" charset="-78"/>
              </a:rPr>
              <a:t>- اسلام نه تنها به مدیر اجازه نمیدهد نیلش به </a:t>
            </a:r>
            <a:r>
              <a:rPr lang="fa-IR" sz="9600" dirty="0">
                <a:cs typeface="B Zar" pitchFamily="2" charset="-78"/>
              </a:rPr>
              <a:t>منصب مدیریت، او را به خودبینی و تکبر بکشاند، بلکه مدیر اسلامی باید به شکرانۀ چنین توفیقی که یافته است بر تواضعش افزوده گردد و رابطۀ خود را با دیگران صمیمیتر و نزدیکتر و فعالتر نماید</a:t>
            </a:r>
            <a:endParaRPr lang="fa-IR" sz="9600" dirty="0" smtClean="0">
              <a:cs typeface="B Zar" pitchFamily="2" charset="-78"/>
            </a:endParaRPr>
          </a:p>
          <a:p>
            <a:pPr marL="0" indent="0">
              <a:buNone/>
            </a:pPr>
            <a:endParaRPr lang="fa-IR" sz="9600" dirty="0" smtClean="0">
              <a:cs typeface="B Zar" pitchFamily="2" charset="-78"/>
            </a:endParaRPr>
          </a:p>
          <a:p>
            <a:r>
              <a:rPr lang="fa-IR" sz="9600" dirty="0" smtClean="0">
                <a:cs typeface="B Zar" pitchFamily="2" charset="-78"/>
              </a:rPr>
              <a:t>حضرت امیردر دستورالعملی که خطاب به فرماندهان ارتش خود صادر کرده اند </a:t>
            </a:r>
            <a:r>
              <a:rPr lang="fa-IR" sz="9600" dirty="0" smtClean="0">
                <a:cs typeface="B Zar" pitchFamily="2" charset="-78"/>
              </a:rPr>
              <a:t>میفرمایند:</a:t>
            </a:r>
            <a:endParaRPr lang="fa-IR" sz="9600" dirty="0" smtClean="0">
              <a:cs typeface="B Zar" pitchFamily="2" charset="-78"/>
            </a:endParaRPr>
          </a:p>
          <a:p>
            <a:r>
              <a:rPr lang="fa-IR" sz="9600" b="1" dirty="0" smtClean="0">
                <a:cs typeface="B Mitra" pitchFamily="2" charset="-78"/>
              </a:rPr>
              <a:t>فَإنَّ حقّاً علَی </a:t>
            </a:r>
            <a:r>
              <a:rPr lang="fa-IR" sz="9600" b="1" dirty="0" smtClean="0">
                <a:cs typeface="B Mitra" pitchFamily="2" charset="-78"/>
              </a:rPr>
              <a:t>ٱلْوالی </a:t>
            </a:r>
            <a:r>
              <a:rPr lang="fa-IR" sz="9600" b="1" dirty="0">
                <a:cs typeface="B Mitra" pitchFamily="2" charset="-78"/>
              </a:rPr>
              <a:t>أنْ لا </a:t>
            </a:r>
            <a:r>
              <a:rPr lang="fa-IR" sz="9600" b="1" dirty="0" smtClean="0">
                <a:cs typeface="B Mitra" pitchFamily="2" charset="-78"/>
              </a:rPr>
              <a:t>یَیرَه </a:t>
            </a:r>
            <a:r>
              <a:rPr lang="fa-IR" sz="9600" b="1" dirty="0" smtClean="0">
                <a:cs typeface="B Mitra" pitchFamily="2" charset="-78"/>
              </a:rPr>
              <a:t>علی رعِیتِهِ </a:t>
            </a:r>
            <a:r>
              <a:rPr lang="fa-IR" sz="9600" b="1" dirty="0">
                <a:cs typeface="B Mitra" pitchFamily="2" charset="-78"/>
              </a:rPr>
              <a:t>فَضْلٌ </a:t>
            </a:r>
            <a:r>
              <a:rPr lang="fa-IR" sz="9600" b="1" dirty="0" smtClean="0">
                <a:cs typeface="B Mitra" pitchFamily="2" charset="-78"/>
              </a:rPr>
              <a:t>نالَه و </a:t>
            </a:r>
            <a:r>
              <a:rPr lang="fa-IR" sz="9600" b="1" dirty="0" smtClean="0">
                <a:cs typeface="B Mitra" pitchFamily="2" charset="-78"/>
              </a:rPr>
              <a:t>لاطَولٌ خُص بِهِ </a:t>
            </a:r>
            <a:r>
              <a:rPr lang="fa-IR" sz="9600" b="1" dirty="0" smtClean="0">
                <a:cs typeface="B Mitra" pitchFamily="2" charset="-78"/>
              </a:rPr>
              <a:t>و </a:t>
            </a:r>
            <a:r>
              <a:rPr lang="fa-IR" sz="9600" b="1" dirty="0">
                <a:cs typeface="B Mitra" pitchFamily="2" charset="-78"/>
              </a:rPr>
              <a:t> أنْ یزیده ما قَسم ٱللهُ لَه مِنْ نِعمِهِ دنُواً مِنْ عِبادِهِ و عطْفاً </a:t>
            </a:r>
            <a:r>
              <a:rPr lang="fa-IR" sz="9600" b="1" dirty="0" smtClean="0">
                <a:cs typeface="B Mitra" pitchFamily="2" charset="-78"/>
              </a:rPr>
              <a:t>علی </a:t>
            </a:r>
            <a:r>
              <a:rPr lang="fa-IR" sz="9600" b="1" dirty="0">
                <a:cs typeface="B Mitra" pitchFamily="2" charset="-78"/>
              </a:rPr>
              <a:t>إخْوانِهِ</a:t>
            </a:r>
          </a:p>
          <a:p>
            <a:pPr marL="0" indent="0" algn="ctr">
              <a:buNone/>
            </a:pPr>
            <a:r>
              <a:rPr lang="fa-IR" sz="9600" b="1" dirty="0" smtClean="0">
                <a:cs typeface="B Zar" pitchFamily="2" charset="-78"/>
              </a:rPr>
              <a:t>بر </a:t>
            </a:r>
            <a:r>
              <a:rPr lang="fa-IR" sz="9600" b="1" dirty="0">
                <a:cs typeface="B Zar" pitchFamily="2" charset="-78"/>
              </a:rPr>
              <a:t>فرمانده واجب است که فضلی که نصیبش شده و مقام بلندي </a:t>
            </a:r>
            <a:r>
              <a:rPr lang="fa-IR" sz="9600" b="1" dirty="0" smtClean="0">
                <a:cs typeface="B Zar" pitchFamily="2" charset="-78"/>
              </a:rPr>
              <a:t>که </a:t>
            </a:r>
            <a:r>
              <a:rPr lang="fa-IR" sz="9600" b="1" dirty="0">
                <a:cs typeface="B Zar" pitchFamily="2" charset="-78"/>
              </a:rPr>
              <a:t>به وي اختصاص یافته است حالتش را با زیردستانش تغییر ندهد </a:t>
            </a:r>
            <a:r>
              <a:rPr lang="fa-IR" sz="9600" b="1" dirty="0" smtClean="0">
                <a:cs typeface="B Zar" pitchFamily="2" charset="-78"/>
              </a:rPr>
              <a:t>و </a:t>
            </a:r>
            <a:r>
              <a:rPr lang="fa-IR" sz="9600" b="1" dirty="0">
                <a:cs typeface="B Zar" pitchFamily="2" charset="-78"/>
              </a:rPr>
              <a:t>بر اوست که این نعمتهایی که خدا روزیش فرموده نزدیکیش را </a:t>
            </a:r>
            <a:r>
              <a:rPr lang="fa-IR" sz="9600" b="1" dirty="0" smtClean="0">
                <a:cs typeface="B Zar" pitchFamily="2" charset="-78"/>
              </a:rPr>
              <a:t>با </a:t>
            </a:r>
            <a:r>
              <a:rPr lang="fa-IR" sz="9600" b="1" dirty="0">
                <a:cs typeface="B Zar" pitchFamily="2" charset="-78"/>
              </a:rPr>
              <a:t>بندگان خدا و عطوفتش را با برادران دینیش بیشتر سازد</a:t>
            </a:r>
          </a:p>
          <a:p>
            <a:pPr marL="0" indent="0" algn="ctr">
              <a:buNone/>
            </a:pPr>
            <a:endParaRPr lang="fa-IR" sz="9600" b="1" dirty="0">
              <a:cs typeface="B Zar" pitchFamily="2" charset="-78"/>
            </a:endParaRPr>
          </a:p>
          <a:p>
            <a:pPr marL="0" indent="0" algn="ctr">
              <a:buNone/>
            </a:pPr>
            <a:r>
              <a:rPr lang="fa-IR" sz="9600" dirty="0">
                <a:cs typeface="B Zar" pitchFamily="2" charset="-78"/>
              </a:rPr>
              <a:t>نهج البلاغه، نامۀ </a:t>
            </a:r>
            <a:r>
              <a:rPr lang="fa-IR" sz="9600" dirty="0" smtClean="0">
                <a:cs typeface="B Zar" pitchFamily="2" charset="-78"/>
              </a:rPr>
              <a:t>50</a:t>
            </a:r>
            <a:endParaRPr lang="fa-IR" sz="9600" dirty="0">
              <a:cs typeface="B Zar" pitchFamily="2" charset="-78"/>
            </a:endParaRPr>
          </a:p>
          <a:p>
            <a:pPr marL="0" indent="0">
              <a:buNone/>
            </a:pPr>
            <a:endParaRPr lang="fa-IR" sz="9600" dirty="0">
              <a:cs typeface="B Zar" pitchFamily="2" charset="-78"/>
            </a:endParaRPr>
          </a:p>
          <a:p>
            <a:pPr marL="0" indent="0">
              <a:buNone/>
            </a:pPr>
            <a:r>
              <a:rPr lang="fa-IR" sz="9600" dirty="0" smtClean="0">
                <a:cs typeface="B Zar" pitchFamily="2" charset="-78"/>
              </a:rPr>
              <a:t> </a:t>
            </a:r>
            <a:endParaRPr lang="fa-IR" sz="96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0930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ویژگی های ادیان الهی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4400" dirty="0" smtClean="0">
                <a:cs typeface="B Zar" pitchFamily="2" charset="-78"/>
              </a:rPr>
              <a:t>تنها به یک یا چند جنبه از وجود انسان اکتفا نمی کنند.</a:t>
            </a:r>
          </a:p>
          <a:p>
            <a:r>
              <a:rPr lang="fa-IR" sz="4400" dirty="0" smtClean="0">
                <a:cs typeface="B Zar" pitchFamily="2" charset="-78"/>
              </a:rPr>
              <a:t>دارای نظامی فراگیر می باشند که تمامی عرصه های اندیشه،احساس،اخلاق و عملکردهای فردی و اجتماعی او را در بر میگیرد.</a:t>
            </a:r>
          </a:p>
          <a:p>
            <a:endParaRPr lang="fa-IR" sz="44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698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/>
              <a:t>پرهیز از خودپسندي و تمایل به </a:t>
            </a:r>
            <a:r>
              <a:rPr lang="fa-IR" b="1" dirty="0" smtClean="0"/>
              <a:t>مداحی </a:t>
            </a:r>
            <a:r>
              <a:rPr lang="fa-IR" b="1" dirty="0"/>
              <a:t>و چاپلوسی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fa-IR" dirty="0" smtClean="0"/>
              <a:t>- </a:t>
            </a:r>
            <a:r>
              <a:rPr lang="fa-IR" sz="2600" dirty="0" smtClean="0">
                <a:cs typeface="B Zar" pitchFamily="2" charset="-78"/>
              </a:rPr>
              <a:t>خودپسندي بی تردید </a:t>
            </a:r>
            <a:r>
              <a:rPr lang="fa-IR" sz="2600" dirty="0">
                <a:cs typeface="B Zar" pitchFamily="2" charset="-78"/>
              </a:rPr>
              <a:t>باعث خواهد شد که شخص مدیر از </a:t>
            </a:r>
            <a:r>
              <a:rPr lang="fa-IR" sz="2600" dirty="0" smtClean="0">
                <a:cs typeface="B Zar" pitchFamily="2" charset="-78"/>
              </a:rPr>
              <a:t>  کسانی که اشتباهاتش </a:t>
            </a:r>
            <a:r>
              <a:rPr lang="fa-IR" sz="2600" dirty="0">
                <a:cs typeface="B Zar" pitchFamily="2" charset="-78"/>
              </a:rPr>
              <a:t>را یادآور میشوند بدش بیاید و تنها افراد چاپلوس و بله قربانگو </a:t>
            </a:r>
            <a:r>
              <a:rPr lang="fa-IR" sz="2600" dirty="0" smtClean="0">
                <a:cs typeface="B Zar" pitchFamily="2" charset="-78"/>
              </a:rPr>
              <a:t>را </a:t>
            </a:r>
            <a:r>
              <a:rPr lang="fa-IR" sz="2600" dirty="0">
                <a:cs typeface="B Zar" pitchFamily="2" charset="-78"/>
              </a:rPr>
              <a:t>بپسندد و تنها به آنها میدان </a:t>
            </a:r>
            <a:r>
              <a:rPr lang="fa-IR" sz="2600" dirty="0" smtClean="0">
                <a:cs typeface="B Zar" pitchFamily="2" charset="-78"/>
              </a:rPr>
              <a:t>دهد</a:t>
            </a:r>
            <a:endParaRPr lang="fa-IR" sz="2600" dirty="0">
              <a:cs typeface="B Zar" pitchFamily="2" charset="-78"/>
            </a:endParaRPr>
          </a:p>
          <a:p>
            <a:pPr marL="0" indent="0">
              <a:buNone/>
            </a:pPr>
            <a:r>
              <a:rPr lang="fa-IR" sz="2600" dirty="0">
                <a:cs typeface="B Zar" pitchFamily="2" charset="-78"/>
              </a:rPr>
              <a:t> </a:t>
            </a:r>
            <a:r>
              <a:rPr lang="fa-IR" sz="2600" dirty="0" smtClean="0">
                <a:cs typeface="B Zar" pitchFamily="2" charset="-78"/>
              </a:rPr>
              <a:t>- خوش </a:t>
            </a:r>
            <a:r>
              <a:rPr lang="fa-IR" sz="2600" dirty="0">
                <a:cs typeface="B Zar" pitchFamily="2" charset="-78"/>
              </a:rPr>
              <a:t>آمدن مدیر از تملّق و چاپلوسی عاملی </a:t>
            </a:r>
            <a:r>
              <a:rPr lang="fa-IR" sz="2600" dirty="0" smtClean="0">
                <a:cs typeface="B Zar" pitchFamily="2" charset="-78"/>
              </a:rPr>
              <a:t>است </a:t>
            </a:r>
            <a:r>
              <a:rPr lang="fa-IR" sz="2600" dirty="0">
                <a:cs typeface="B Zar" pitchFamily="2" charset="-78"/>
              </a:rPr>
              <a:t>که افراد صادق و دلسوز را از گرد او پراکنده میسازد و تنها افرادي را در اطراف </a:t>
            </a:r>
            <a:r>
              <a:rPr lang="fa-IR" sz="2600" dirty="0" smtClean="0">
                <a:cs typeface="B Zar" pitchFamily="2" charset="-78"/>
              </a:rPr>
              <a:t>او </a:t>
            </a:r>
            <a:r>
              <a:rPr lang="fa-IR" sz="2600" dirty="0">
                <a:cs typeface="B Zar" pitchFamily="2" charset="-78"/>
              </a:rPr>
              <a:t>جمع میسازد که جز منافع خودشان به چیز دیگري فکر نمیکنند و در نتیجه </a:t>
            </a:r>
            <a:r>
              <a:rPr lang="fa-IR" sz="2600" dirty="0" smtClean="0">
                <a:cs typeface="B Zar" pitchFamily="2" charset="-78"/>
              </a:rPr>
              <a:t>با </a:t>
            </a:r>
            <a:r>
              <a:rPr lang="fa-IR" sz="2600" dirty="0">
                <a:cs typeface="B Zar" pitchFamily="2" charset="-78"/>
              </a:rPr>
              <a:t>تأیید متملّقانه و چاپلوسانۀ اعمال و تصمیمات خلاف مدیر، نظر او را به خود جلب مینمایند و با تقرّب یافتن به او زمینۀ برخورداري بیشتر خود از یک سو و نزدیکتر کردن مدیر به پرتگاه شکست و نابودي از سوي دیگر را فراهم می سازند</a:t>
            </a:r>
          </a:p>
          <a:p>
            <a:r>
              <a:rPr lang="fa-IR" sz="2400" dirty="0" smtClean="0">
                <a:cs typeface="B Zar" pitchFamily="2" charset="-78"/>
              </a:rPr>
              <a:t>امیرالمؤمنین </a:t>
            </a:r>
            <a:r>
              <a:rPr lang="fa-IR" sz="2400" dirty="0">
                <a:cs typeface="B Zar" pitchFamily="2" charset="-78"/>
              </a:rPr>
              <a:t>در این مورد به مالک اشتر مینویسند</a:t>
            </a:r>
            <a:r>
              <a:rPr lang="fa-IR" dirty="0">
                <a:cs typeface="B Zar" pitchFamily="2" charset="-78"/>
              </a:rPr>
              <a:t>:</a:t>
            </a:r>
          </a:p>
          <a:p>
            <a:pPr marL="0" indent="0">
              <a:buNone/>
            </a:pPr>
            <a:r>
              <a:rPr lang="fa-IR" b="1" dirty="0" smtClean="0">
                <a:cs typeface="B Zar" pitchFamily="2" charset="-78"/>
              </a:rPr>
              <a:t>  </a:t>
            </a:r>
            <a:r>
              <a:rPr lang="fa-IR" sz="2400" b="1" dirty="0" smtClean="0">
                <a:cs typeface="B Zar" pitchFamily="2" charset="-78"/>
              </a:rPr>
              <a:t>إیاك ... و حب ٱلإطْراءِ فَإنَّ </a:t>
            </a:r>
            <a:r>
              <a:rPr lang="fa-IR" sz="2400" b="1" dirty="0" smtClean="0">
                <a:cs typeface="B Zar" pitchFamily="2" charset="-78"/>
              </a:rPr>
              <a:t>ذلِک </a:t>
            </a:r>
            <a:r>
              <a:rPr lang="fa-IR" sz="2400" b="1" dirty="0" smtClean="0">
                <a:cs typeface="B Zar" pitchFamily="2" charset="-78"/>
              </a:rPr>
              <a:t>مِنْ أوثَقِ فُرَصِ ٱلشَّیطانِ فی نَفْسِهِ لِیمحقَ </a:t>
            </a:r>
            <a:r>
              <a:rPr lang="fa-IR" sz="2400" b="1" dirty="0" smtClean="0">
                <a:cs typeface="B Zar" pitchFamily="2" charset="-78"/>
              </a:rPr>
              <a:t>مایکُونُ </a:t>
            </a:r>
            <a:r>
              <a:rPr lang="fa-IR" sz="2400" b="1" dirty="0" smtClean="0">
                <a:cs typeface="B Zar" pitchFamily="2" charset="-78"/>
              </a:rPr>
              <a:t>مِنْ إحسانِ ٱلْمحسِنینَ.</a:t>
            </a:r>
          </a:p>
          <a:p>
            <a:pPr marL="0" indent="0">
              <a:buNone/>
            </a:pPr>
            <a:r>
              <a:rPr lang="fa-IR" sz="2400" b="1" dirty="0" smtClean="0">
                <a:cs typeface="B Zar" pitchFamily="2" charset="-78"/>
              </a:rPr>
              <a:t> </a:t>
            </a:r>
            <a:r>
              <a:rPr lang="fa-IR" sz="2400" b="1" dirty="0">
                <a:cs typeface="B Zar" pitchFamily="2" charset="-78"/>
              </a:rPr>
              <a:t>بپرهیز از اینکه چاپلوسی و تملّق و تعریف بیش از </a:t>
            </a:r>
            <a:r>
              <a:rPr lang="fa-IR" sz="2400" b="1" dirty="0" smtClean="0">
                <a:cs typeface="B Zar" pitchFamily="2" charset="-78"/>
              </a:rPr>
              <a:t>حد </a:t>
            </a:r>
            <a:r>
              <a:rPr lang="fa-IR" sz="2400" b="1" dirty="0">
                <a:cs typeface="B Zar" pitchFamily="2" charset="-78"/>
              </a:rPr>
              <a:t>را </a:t>
            </a:r>
            <a:r>
              <a:rPr lang="fa-IR" sz="2400" b="1" dirty="0" smtClean="0">
                <a:cs typeface="B Zar" pitchFamily="2" charset="-78"/>
              </a:rPr>
              <a:t>دوست بداري</a:t>
            </a:r>
            <a:r>
              <a:rPr lang="fa-IR" sz="2400" b="1" dirty="0">
                <a:cs typeface="B Zar" pitchFamily="2" charset="-78"/>
              </a:rPr>
              <a:t>. پس همانا آن از بهترین </a:t>
            </a:r>
            <a:r>
              <a:rPr lang="fa-IR" sz="2400" b="1" dirty="0" smtClean="0">
                <a:cs typeface="B Zar" pitchFamily="2" charset="-78"/>
              </a:rPr>
              <a:t>موقعیتهایی </a:t>
            </a:r>
            <a:r>
              <a:rPr lang="fa-IR" sz="2400" b="1" dirty="0">
                <a:cs typeface="B Zar" pitchFamily="2" charset="-78"/>
              </a:rPr>
              <a:t>است که شیطان </a:t>
            </a:r>
            <a:r>
              <a:rPr lang="fa-IR" sz="2400" b="1" dirty="0" smtClean="0">
                <a:cs typeface="B Zar" pitchFamily="2" charset="-78"/>
              </a:rPr>
              <a:t>براي </a:t>
            </a:r>
            <a:r>
              <a:rPr lang="fa-IR" sz="2400" b="1" dirty="0">
                <a:cs typeface="B Zar" pitchFamily="2" charset="-78"/>
              </a:rPr>
              <a:t>خودش بدست میآورد تا همۀ اعمال نیک شایستگان را به </a:t>
            </a:r>
            <a:r>
              <a:rPr lang="fa-IR" sz="2400" b="1" dirty="0" smtClean="0">
                <a:cs typeface="B Zar" pitchFamily="2" charset="-78"/>
              </a:rPr>
              <a:t>تباهی </a:t>
            </a:r>
            <a:r>
              <a:rPr lang="fa-IR" sz="2400" b="1" dirty="0">
                <a:cs typeface="B Zar" pitchFamily="2" charset="-78"/>
              </a:rPr>
              <a:t>کشاند</a:t>
            </a:r>
            <a:r>
              <a:rPr lang="fa-IR" sz="2400" b="1" dirty="0" smtClean="0">
                <a:cs typeface="B Zar" pitchFamily="2" charset="-78"/>
              </a:rPr>
              <a:t>.</a:t>
            </a:r>
          </a:p>
          <a:p>
            <a:pPr marL="0" indent="0" algn="ctr">
              <a:buNone/>
            </a:pPr>
            <a:r>
              <a:rPr lang="fa-IR" sz="2400" dirty="0">
                <a:cs typeface="B Zar" pitchFamily="2" charset="-78"/>
              </a:rPr>
              <a:t>نهج البلاغه، نامۀ </a:t>
            </a:r>
            <a:r>
              <a:rPr lang="fa-IR" sz="2400" dirty="0" smtClean="0">
                <a:cs typeface="B Zar" pitchFamily="2" charset="-78"/>
              </a:rPr>
              <a:t>53</a:t>
            </a:r>
          </a:p>
          <a:p>
            <a:pPr marL="0" indent="0">
              <a:buNone/>
            </a:pPr>
            <a:endParaRPr lang="fa-IR" sz="2400" dirty="0"/>
          </a:p>
          <a:p>
            <a:pPr marL="0" indent="0">
              <a:buNone/>
            </a:pPr>
            <a:endParaRPr lang="fa-IR" sz="2400" dirty="0"/>
          </a:p>
          <a:p>
            <a:pPr marL="0" indent="0">
              <a:buNone/>
            </a:pPr>
            <a:endParaRPr lang="fa-IR" sz="2400" dirty="0"/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5449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Zar" pitchFamily="2" charset="-78"/>
              </a:rPr>
              <a:t>پرهیز از دیکتاتوری</a:t>
            </a:r>
            <a:endParaRPr lang="fa-IR" b="1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fa-IR" sz="2200" dirty="0">
                <a:cs typeface="B Zar" pitchFamily="2" charset="-78"/>
              </a:rPr>
              <a:t>در چنین حالتی مدیر همۀ معیارهاي حق وّ منطق و ملاکهاي </a:t>
            </a:r>
            <a:r>
              <a:rPr lang="fa-IR" sz="2200" dirty="0" smtClean="0">
                <a:cs typeface="B Zar" pitchFamily="2" charset="-78"/>
              </a:rPr>
              <a:t>عدل و </a:t>
            </a:r>
            <a:r>
              <a:rPr lang="fa-IR" sz="2200" dirty="0">
                <a:cs typeface="B Zar" pitchFamily="2" charset="-78"/>
              </a:rPr>
              <a:t>اخلاق را زیر پا گذارده و براي کسب قدرت بیشتر و اِعمال آن، به هر </a:t>
            </a:r>
            <a:r>
              <a:rPr lang="fa-IR" sz="2200" dirty="0" smtClean="0">
                <a:cs typeface="B Zar" pitchFamily="2" charset="-78"/>
              </a:rPr>
              <a:t>عمل </a:t>
            </a:r>
            <a:r>
              <a:rPr lang="fa-IR" sz="2200" dirty="0">
                <a:cs typeface="B Zar" pitchFamily="2" charset="-78"/>
              </a:rPr>
              <a:t>نادرست و غیر منطقی و هر کار ناشایست و ظالمانه دست میزند. </a:t>
            </a:r>
          </a:p>
          <a:p>
            <a:pPr algn="just"/>
            <a:r>
              <a:rPr lang="fa-IR" sz="2200" dirty="0">
                <a:cs typeface="B Zar" pitchFamily="2" charset="-78"/>
              </a:rPr>
              <a:t>در قاموس او خوب چیزي </a:t>
            </a:r>
            <a:r>
              <a:rPr lang="fa-IR" sz="2200" dirty="0" smtClean="0">
                <a:cs typeface="B Zar" pitchFamily="2" charset="-78"/>
              </a:rPr>
              <a:t>است </a:t>
            </a:r>
            <a:r>
              <a:rPr lang="fa-IR" sz="2200" dirty="0">
                <a:cs typeface="B Zar" pitchFamily="2" charset="-78"/>
              </a:rPr>
              <a:t>که او بپسندد و بد چیزي است که او بدان تمایل نداشته باشد</a:t>
            </a:r>
            <a:r>
              <a:rPr lang="fa-IR" sz="2200" dirty="0" smtClean="0">
                <a:cs typeface="B Zar" pitchFamily="2" charset="-78"/>
              </a:rPr>
              <a:t>.</a:t>
            </a:r>
          </a:p>
          <a:p>
            <a:r>
              <a:rPr lang="fa-IR" sz="2200" dirty="0">
                <a:cs typeface="B Zar" pitchFamily="2" charset="-78"/>
              </a:rPr>
              <a:t>اسلام با تو </a:t>
            </a:r>
            <a:r>
              <a:rPr lang="fa-IR" sz="2200" dirty="0" smtClean="0">
                <a:cs typeface="B Zar" pitchFamily="2" charset="-78"/>
              </a:rPr>
              <a:t> </a:t>
            </a:r>
            <a:r>
              <a:rPr lang="fa-IR" sz="2200" dirty="0">
                <a:cs typeface="B Zar" pitchFamily="2" charset="-78"/>
              </a:rPr>
              <a:t>جه به امکان </a:t>
            </a:r>
            <a:r>
              <a:rPr lang="fa-IR" sz="2200" dirty="0" smtClean="0">
                <a:cs typeface="B Zar" pitchFamily="2" charset="-78"/>
              </a:rPr>
              <a:t>بروز </a:t>
            </a:r>
            <a:r>
              <a:rPr lang="fa-IR" sz="2200" dirty="0">
                <a:cs typeface="B Zar" pitchFamily="2" charset="-78"/>
              </a:rPr>
              <a:t>چنین </a:t>
            </a:r>
            <a:r>
              <a:rPr lang="fa-IR" sz="2200" dirty="0" smtClean="0">
                <a:cs typeface="B Zar" pitchFamily="2" charset="-78"/>
              </a:rPr>
              <a:t>روحیه اي </a:t>
            </a:r>
            <a:r>
              <a:rPr lang="fa-IR" sz="2200" dirty="0">
                <a:cs typeface="B Zar" pitchFamily="2" charset="-78"/>
              </a:rPr>
              <a:t>در مدیران، شخص مدیر را به تو جه دائم به اینکه او خود </a:t>
            </a:r>
            <a:r>
              <a:rPr lang="fa-IR" sz="2200" dirty="0" smtClean="0">
                <a:cs typeface="B Zar" pitchFamily="2" charset="-78"/>
              </a:rPr>
              <a:t>زیردست </a:t>
            </a:r>
            <a:r>
              <a:rPr lang="fa-IR" sz="2200" dirty="0">
                <a:cs typeface="B Zar" pitchFamily="2" charset="-78"/>
              </a:rPr>
              <a:t>رده هاي بالاتر است و مدیران بالاتر از او نیز در قلمرو فرمانروایی و حاکمیت </a:t>
            </a:r>
            <a:r>
              <a:rPr lang="fa-IR" sz="2200" dirty="0" smtClean="0">
                <a:cs typeface="B Zar" pitchFamily="2" charset="-78"/>
              </a:rPr>
              <a:t>الهی </a:t>
            </a:r>
            <a:r>
              <a:rPr lang="fa-IR" sz="2200" dirty="0">
                <a:cs typeface="B Zar" pitchFamily="2" charset="-78"/>
              </a:rPr>
              <a:t>قرار دارند و او در برابر عظمت الهی ذ ره اي ناچیز و حقیر است، وا </a:t>
            </a:r>
            <a:r>
              <a:rPr lang="fa-IR" sz="2200" dirty="0" smtClean="0">
                <a:cs typeface="B Zar" pitchFamily="2" charset="-78"/>
              </a:rPr>
              <a:t>میدارد</a:t>
            </a:r>
          </a:p>
          <a:p>
            <a:r>
              <a:rPr lang="fa-IR" sz="2200" dirty="0" smtClean="0">
                <a:cs typeface="B Zar" pitchFamily="2" charset="-78"/>
              </a:rPr>
              <a:t> حضرت علی (ع )در </a:t>
            </a:r>
            <a:r>
              <a:rPr lang="fa-IR" sz="2200" dirty="0">
                <a:cs typeface="B Zar" pitchFamily="2" charset="-78"/>
              </a:rPr>
              <a:t>این زمینه در </a:t>
            </a:r>
            <a:r>
              <a:rPr lang="fa-IR" sz="2200" dirty="0" smtClean="0">
                <a:cs typeface="B Zar" pitchFamily="2" charset="-78"/>
              </a:rPr>
              <a:t>به </a:t>
            </a:r>
            <a:r>
              <a:rPr lang="fa-IR" sz="2200" dirty="0">
                <a:cs typeface="B Zar" pitchFamily="2" charset="-78"/>
              </a:rPr>
              <a:t>مالک اشتر </a:t>
            </a:r>
            <a:r>
              <a:rPr lang="fa-IR" sz="2200" dirty="0" smtClean="0">
                <a:cs typeface="B Zar" pitchFamily="2" charset="-78"/>
              </a:rPr>
              <a:t>می فرمایند:</a:t>
            </a:r>
          </a:p>
          <a:p>
            <a:pPr marL="0" indent="0" algn="ctr">
              <a:buNone/>
            </a:pPr>
            <a:r>
              <a:rPr lang="fa-IR" sz="2000" b="1" dirty="0" smtClean="0">
                <a:cs typeface="B Zar" pitchFamily="2" charset="-78"/>
              </a:rPr>
              <a:t>فَإنَّک فَوقَهم و </a:t>
            </a:r>
            <a:r>
              <a:rPr lang="fa-IR" sz="2000" b="1" dirty="0">
                <a:cs typeface="B Zar" pitchFamily="2" charset="-78"/>
              </a:rPr>
              <a:t>والِی </a:t>
            </a:r>
            <a:r>
              <a:rPr lang="fa-IR" sz="2000" b="1" dirty="0" smtClean="0">
                <a:cs typeface="B Zar" pitchFamily="2" charset="-78"/>
              </a:rPr>
              <a:t>ٱلأمرِ علَیک فَوقَک و </a:t>
            </a:r>
            <a:r>
              <a:rPr lang="fa-IR" sz="2000" b="1" dirty="0">
                <a:cs typeface="B Zar" pitchFamily="2" charset="-78"/>
              </a:rPr>
              <a:t>ٱللهُ </a:t>
            </a:r>
            <a:r>
              <a:rPr lang="fa-IR" sz="2000" b="1" dirty="0" smtClean="0">
                <a:cs typeface="B Zar" pitchFamily="2" charset="-78"/>
              </a:rPr>
              <a:t>فَوقَ منْ </a:t>
            </a:r>
            <a:r>
              <a:rPr lang="fa-IR" sz="2000" b="1" dirty="0" smtClean="0">
                <a:cs typeface="B Zar" pitchFamily="2" charset="-78"/>
              </a:rPr>
              <a:t>ولاك</a:t>
            </a:r>
            <a:r>
              <a:rPr lang="fa-IR" sz="2000" b="1" dirty="0" smtClean="0">
                <a:cs typeface="B Zar" pitchFamily="2" charset="-78"/>
              </a:rPr>
              <a:t>.</a:t>
            </a:r>
          </a:p>
          <a:p>
            <a:pPr marL="0" indent="0" algn="ctr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ctr">
              <a:buNone/>
            </a:pPr>
            <a:r>
              <a:rPr lang="fa-IR" sz="2000" b="1" dirty="0" smtClean="0">
                <a:cs typeface="B Zar" pitchFamily="2" charset="-78"/>
              </a:rPr>
              <a:t>پس هر آینه تو بالاتر از آنهایی و ولی امر تو بالاتر از توست و خدا بالاتر از کسی است که تو را به مدیریت و فرماندهی و فرمانروایی گمارده است .</a:t>
            </a:r>
          </a:p>
          <a:p>
            <a:pPr marL="0" indent="0" algn="ctr">
              <a:buNone/>
            </a:pPr>
            <a:endParaRPr lang="fa-IR" sz="2000" b="1" dirty="0">
              <a:cs typeface="B Zar" pitchFamily="2" charset="-78"/>
            </a:endParaRPr>
          </a:p>
          <a:p>
            <a:pPr marL="0" indent="0" algn="ctr">
              <a:buNone/>
            </a:pPr>
            <a:endParaRPr lang="fa-IR" sz="2000" dirty="0">
              <a:cs typeface="B Zar" pitchFamily="2" charset="-78"/>
            </a:endParaRPr>
          </a:p>
          <a:p>
            <a:endParaRPr lang="fa-IR" sz="2000" dirty="0">
              <a:cs typeface="B Zar" pitchFamily="2" charset="-78"/>
            </a:endParaRPr>
          </a:p>
          <a:p>
            <a:endParaRPr lang="fa-IR" sz="2800" dirty="0"/>
          </a:p>
          <a:p>
            <a:endParaRPr lang="fa-IR" sz="2800" dirty="0"/>
          </a:p>
          <a:p>
            <a:pPr algn="just"/>
            <a:endParaRPr lang="fa-IR" sz="28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0489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پرهیز از تفکر مامور و معذور</a:t>
            </a:r>
            <a:endParaRPr lang="fa-I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a-IR" sz="2800" dirty="0" smtClean="0">
                <a:cs typeface="B Zar" pitchFamily="2" charset="-78"/>
              </a:rPr>
              <a:t>هنگامی که مدیر دستورات مافوق را بالاتر از دستورات الهی بداند و آنها را حتی اگر مخالف فرامین الهی باشند اجرا نماید و از این راه تمام اعمال خلاف شرع و غیرمنطقی اش را توجیه نماید به تفکر مامور و معذور دچار شده است.</a:t>
            </a:r>
          </a:p>
          <a:p>
            <a:r>
              <a:rPr lang="fa-IR" sz="2800" dirty="0" smtClean="0">
                <a:cs typeface="B Zar" pitchFamily="2" charset="-78"/>
              </a:rPr>
              <a:t>امیرالمومنین به محمدبن ابی بکر </a:t>
            </a:r>
            <a:r>
              <a:rPr lang="fa-IR" sz="2800" dirty="0">
                <a:cs typeface="B Zar" pitchFamily="2" charset="-78"/>
              </a:rPr>
              <a:t>هنگامی که اداره سرزمین مصر را </a:t>
            </a:r>
            <a:r>
              <a:rPr lang="fa-IR" sz="2800" dirty="0" smtClean="0">
                <a:cs typeface="B Zar" pitchFamily="2" charset="-78"/>
              </a:rPr>
              <a:t>به او واگذار نمودند نوشتند:</a:t>
            </a:r>
          </a:p>
          <a:p>
            <a:pPr algn="ctr"/>
            <a:r>
              <a:rPr lang="fa-IR" sz="2800" b="1" dirty="0" smtClean="0">
                <a:cs typeface="B Zar" pitchFamily="2" charset="-78"/>
              </a:rPr>
              <a:t>و </a:t>
            </a:r>
            <a:r>
              <a:rPr lang="fa-IR" sz="2800" b="1" dirty="0">
                <a:cs typeface="B Zar" pitchFamily="2" charset="-78"/>
              </a:rPr>
              <a:t>لاٰ </a:t>
            </a:r>
            <a:r>
              <a:rPr lang="fa-IR" sz="2800" b="1" dirty="0" smtClean="0">
                <a:cs typeface="B Zar" pitchFamily="2" charset="-78"/>
              </a:rPr>
              <a:t>تُسخِطِ </a:t>
            </a:r>
            <a:r>
              <a:rPr lang="fa-IR" sz="2800" b="1" dirty="0">
                <a:cs typeface="B Zar" pitchFamily="2" charset="-78"/>
              </a:rPr>
              <a:t>ٱللهَ بِرِضا </a:t>
            </a:r>
            <a:r>
              <a:rPr lang="fa-IR" sz="2800" b="1" dirty="0" smtClean="0">
                <a:cs typeface="B Zar" pitchFamily="2" charset="-78"/>
              </a:rPr>
              <a:t>أحدٍ </a:t>
            </a:r>
            <a:r>
              <a:rPr lang="fa-IR" sz="2800" b="1" dirty="0">
                <a:cs typeface="B Zar" pitchFamily="2" charset="-78"/>
              </a:rPr>
              <a:t>مِنْ خَلْقِهِ فَإنَّ فِی ٱللهِ خَلَفاً مِنْ </a:t>
            </a:r>
            <a:r>
              <a:rPr lang="fa-IR" sz="2800" b="1" dirty="0" smtClean="0">
                <a:cs typeface="B Zar" pitchFamily="2" charset="-78"/>
              </a:rPr>
              <a:t>غَیرِهِ و لَیس </a:t>
            </a:r>
            <a:r>
              <a:rPr lang="fa-IR" sz="2800" b="1" dirty="0">
                <a:cs typeface="B Zar" pitchFamily="2" charset="-78"/>
              </a:rPr>
              <a:t>مِنَ </a:t>
            </a:r>
            <a:r>
              <a:rPr lang="fa-IR" sz="2800" b="1" dirty="0" smtClean="0">
                <a:cs typeface="B Zar" pitchFamily="2" charset="-78"/>
              </a:rPr>
              <a:t>ٱللهِ </a:t>
            </a:r>
            <a:r>
              <a:rPr lang="fa-IR" sz="2800" b="1" dirty="0">
                <a:cs typeface="B Zar" pitchFamily="2" charset="-78"/>
              </a:rPr>
              <a:t>خَلَف فی غَیرِهِ</a:t>
            </a:r>
            <a:r>
              <a:rPr lang="fa-IR" sz="2800" b="1" dirty="0" smtClean="0">
                <a:cs typeface="B Zar" pitchFamily="2" charset="-78"/>
              </a:rPr>
              <a:t>.</a:t>
            </a:r>
          </a:p>
          <a:p>
            <a:pPr marL="0" indent="0" algn="ctr">
              <a:buNone/>
            </a:pPr>
            <a:r>
              <a:rPr lang="fa-IR" sz="2800" dirty="0" smtClean="0">
                <a:cs typeface="B Zar" pitchFamily="2" charset="-78"/>
              </a:rPr>
              <a:t>     و </a:t>
            </a:r>
            <a:r>
              <a:rPr lang="fa-IR" sz="2800" dirty="0">
                <a:cs typeface="B Zar" pitchFamily="2" charset="-78"/>
              </a:rPr>
              <a:t>براي رضایت هیچ یک از بندگان خدا، خداي را به خشم نیاور؛</a:t>
            </a:r>
          </a:p>
          <a:p>
            <a:pPr marL="0" indent="0" algn="ctr">
              <a:buNone/>
            </a:pPr>
            <a:r>
              <a:rPr lang="fa-IR" sz="2800" dirty="0" smtClean="0">
                <a:cs typeface="B Zar" pitchFamily="2" charset="-78"/>
              </a:rPr>
              <a:t>    که </a:t>
            </a:r>
            <a:r>
              <a:rPr lang="fa-IR" sz="2800" dirty="0">
                <a:cs typeface="B Zar" pitchFamily="2" charset="-78"/>
              </a:rPr>
              <a:t>هرآینه رضاي خدا جانشین رضاي همه است، </a:t>
            </a:r>
            <a:r>
              <a:rPr lang="fa-IR" sz="2800" dirty="0" smtClean="0">
                <a:cs typeface="B Zar" pitchFamily="2" charset="-78"/>
              </a:rPr>
              <a:t>اما </a:t>
            </a:r>
            <a:r>
              <a:rPr lang="fa-IR" sz="2800" dirty="0">
                <a:cs typeface="B Zar" pitchFamily="2" charset="-78"/>
              </a:rPr>
              <a:t>هیچ چیز جاي</a:t>
            </a:r>
          </a:p>
          <a:p>
            <a:pPr marL="0" indent="0" algn="ctr">
              <a:buNone/>
            </a:pPr>
            <a:r>
              <a:rPr lang="fa-IR" sz="2800" dirty="0" smtClean="0">
                <a:cs typeface="B Zar" pitchFamily="2" charset="-78"/>
              </a:rPr>
              <a:t>    رضاي </a:t>
            </a:r>
            <a:r>
              <a:rPr lang="fa-IR" sz="2800" dirty="0">
                <a:cs typeface="B Zar" pitchFamily="2" charset="-78"/>
              </a:rPr>
              <a:t>حقّ را نمیگیرد</a:t>
            </a:r>
          </a:p>
          <a:p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8205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cs typeface="B Titr" pitchFamily="2" charset="-78"/>
              </a:rPr>
              <a:t>معیارهای تصمیم گیری در مدیریت اسلامی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fa-IR" sz="2400" dirty="0" smtClean="0">
                <a:cs typeface="B Zar" pitchFamily="2" charset="-78"/>
              </a:rPr>
              <a:t>1- انطباق با حق</a:t>
            </a:r>
          </a:p>
          <a:p>
            <a:pPr marL="0" indent="0">
              <a:buNone/>
            </a:pPr>
            <a:r>
              <a:rPr lang="fa-IR" sz="2400" dirty="0" smtClean="0">
                <a:cs typeface="B Zar" pitchFamily="2" charset="-78"/>
              </a:rPr>
              <a:t>2- عادلانه تر بودن:</a:t>
            </a:r>
          </a:p>
          <a:p>
            <a:pPr marL="0" indent="0">
              <a:buNone/>
            </a:pPr>
            <a:r>
              <a:rPr lang="fa-IR" sz="2400" dirty="0">
                <a:cs typeface="B Zar" pitchFamily="2" charset="-78"/>
              </a:rPr>
              <a:t>دریابد </a:t>
            </a:r>
            <a:r>
              <a:rPr lang="fa-IR" sz="2400" dirty="0" smtClean="0">
                <a:cs typeface="B Zar" pitchFamily="2" charset="-78"/>
              </a:rPr>
              <a:t>که </a:t>
            </a:r>
            <a:r>
              <a:rPr lang="fa-IR" sz="2400" dirty="0">
                <a:cs typeface="B Zar" pitchFamily="2" charset="-78"/>
              </a:rPr>
              <a:t>عادلانهترین راه کدام است و در پرتو کدام تصمیم </a:t>
            </a:r>
            <a:r>
              <a:rPr lang="fa-IR" sz="2400" dirty="0" smtClean="0">
                <a:cs typeface="B Zar" pitchFamily="2" charset="-78"/>
              </a:rPr>
              <a:t>عدة </a:t>
            </a:r>
            <a:r>
              <a:rPr lang="fa-IR" sz="2400" dirty="0">
                <a:cs typeface="B Zar" pitchFamily="2" charset="-78"/>
              </a:rPr>
              <a:t>بیشتري از افراد به </a:t>
            </a:r>
            <a:r>
              <a:rPr lang="fa-IR" sz="2400" dirty="0" smtClean="0">
                <a:cs typeface="B Zar" pitchFamily="2" charset="-78"/>
              </a:rPr>
              <a:t>حقّ </a:t>
            </a:r>
            <a:r>
              <a:rPr lang="fa-IR" sz="2400" dirty="0">
                <a:cs typeface="B Zar" pitchFamily="2" charset="-78"/>
              </a:rPr>
              <a:t>خویش میرسند و پس از یافتن، آن راه را انتخاب نماید</a:t>
            </a:r>
          </a:p>
          <a:p>
            <a:pPr marL="0" indent="0">
              <a:buNone/>
            </a:pPr>
            <a:r>
              <a:rPr lang="fa-IR" sz="2400" dirty="0">
                <a:cs typeface="B Zar" pitchFamily="2" charset="-78"/>
              </a:rPr>
              <a:t>3 </a:t>
            </a:r>
            <a:r>
              <a:rPr lang="fa-IR" sz="2400" dirty="0" smtClean="0">
                <a:cs typeface="B Zar" pitchFamily="2" charset="-78"/>
              </a:rPr>
              <a:t>- رضایت </a:t>
            </a:r>
            <a:r>
              <a:rPr lang="fa-IR" sz="2400" dirty="0" smtClean="0">
                <a:cs typeface="B Zar" pitchFamily="2" charset="-78"/>
              </a:rPr>
              <a:t>مردم</a:t>
            </a:r>
          </a:p>
          <a:p>
            <a:r>
              <a:rPr lang="fa-IR" sz="2400" dirty="0" smtClean="0">
                <a:cs typeface="B Zar" pitchFamily="2" charset="-78"/>
              </a:rPr>
              <a:t>حضرت علی در </a:t>
            </a:r>
            <a:r>
              <a:rPr lang="fa-IR" sz="2400" dirty="0">
                <a:cs typeface="B Zar" pitchFamily="2" charset="-78"/>
              </a:rPr>
              <a:t>زمینۀ ملاکهاي تصمیمگیري خطاب به مالک اشتر میفرمایند</a:t>
            </a:r>
            <a:r>
              <a:rPr lang="fa-IR" sz="2400" dirty="0" smtClean="0">
                <a:cs typeface="B Zar" pitchFamily="2" charset="-78"/>
              </a:rPr>
              <a:t>:</a:t>
            </a:r>
          </a:p>
          <a:p>
            <a:r>
              <a:rPr lang="fa-IR" sz="2400" dirty="0" smtClean="0">
                <a:cs typeface="B Zar" pitchFamily="2" charset="-78"/>
              </a:rPr>
              <a:t> </a:t>
            </a:r>
            <a:r>
              <a:rPr lang="fa-IR" sz="2400" b="1" dirty="0" smtClean="0">
                <a:cs typeface="B Zar" pitchFamily="2" charset="-78"/>
              </a:rPr>
              <a:t>و لْیکُنْ أحب ٱلأُمورِ إلَیک أوسطَها </a:t>
            </a:r>
            <a:r>
              <a:rPr lang="fa-IR" sz="2400" b="1" dirty="0">
                <a:cs typeface="B Zar" pitchFamily="2" charset="-78"/>
              </a:rPr>
              <a:t>فِی </a:t>
            </a:r>
            <a:r>
              <a:rPr lang="fa-IR" sz="2400" b="1" dirty="0" smtClean="0">
                <a:cs typeface="B Zar" pitchFamily="2" charset="-78"/>
              </a:rPr>
              <a:t>ٱلْحقِّ و أعمها </a:t>
            </a:r>
            <a:r>
              <a:rPr lang="fa-IR" sz="2400" b="1" dirty="0">
                <a:cs typeface="B Zar" pitchFamily="2" charset="-78"/>
              </a:rPr>
              <a:t>فِی </a:t>
            </a:r>
            <a:r>
              <a:rPr lang="fa-IR" sz="2400" b="1" dirty="0" smtClean="0">
                <a:cs typeface="B Zar" pitchFamily="2" charset="-78"/>
              </a:rPr>
              <a:t>ٱلْعدلِ و </a:t>
            </a:r>
            <a:r>
              <a:rPr lang="fa-IR" sz="2400" b="1" dirty="0">
                <a:cs typeface="B Zar" pitchFamily="2" charset="-78"/>
              </a:rPr>
              <a:t>أ </a:t>
            </a:r>
            <a:r>
              <a:rPr lang="fa-IR" sz="2400" b="1" dirty="0" smtClean="0">
                <a:cs typeface="B Zar" pitchFamily="2" charset="-78"/>
              </a:rPr>
              <a:t>جمعها</a:t>
            </a:r>
            <a:endParaRPr lang="fa-IR" sz="2400" b="1" dirty="0">
              <a:cs typeface="B Zar" pitchFamily="2" charset="-78"/>
            </a:endParaRPr>
          </a:p>
          <a:p>
            <a:pPr marL="0" indent="0" algn="ctr">
              <a:buNone/>
            </a:pPr>
            <a:r>
              <a:rPr lang="fa-IR" sz="2400" b="1" dirty="0" smtClean="0">
                <a:cs typeface="B Zar" pitchFamily="2" charset="-78"/>
              </a:rPr>
              <a:t>      لِرِضَا ٱلرَّعِیۀِ</a:t>
            </a:r>
            <a:r>
              <a:rPr lang="fa-IR" sz="2400" b="1" dirty="0">
                <a:cs typeface="B Zar" pitchFamily="2" charset="-78"/>
              </a:rPr>
              <a:t>.</a:t>
            </a:r>
          </a:p>
          <a:p>
            <a:pPr marL="0" indent="0" algn="ctr">
              <a:buNone/>
            </a:pPr>
            <a:r>
              <a:rPr lang="fa-IR" sz="2400" dirty="0">
                <a:cs typeface="B Zar" pitchFamily="2" charset="-78"/>
              </a:rPr>
              <a:t>و باید بهترین و مطلوبترین کارها در نزد تو آن باشد که منطبق بر</a:t>
            </a:r>
          </a:p>
          <a:p>
            <a:pPr marL="0" indent="0" algn="ctr">
              <a:buNone/>
            </a:pPr>
            <a:r>
              <a:rPr lang="fa-IR" sz="2400" dirty="0">
                <a:cs typeface="B Zar" pitchFamily="2" charset="-78"/>
              </a:rPr>
              <a:t>حقّ و فراگیرتر از نظر عدالت و در </a:t>
            </a:r>
            <a:r>
              <a:rPr lang="fa-IR" sz="2400" dirty="0" smtClean="0">
                <a:cs typeface="B Zar" pitchFamily="2" charset="-78"/>
              </a:rPr>
              <a:t>بردارنده تر </a:t>
            </a:r>
            <a:r>
              <a:rPr lang="fa-IR" sz="2400" dirty="0">
                <a:cs typeface="B Zar" pitchFamily="2" charset="-78"/>
              </a:rPr>
              <a:t>از نظر خشنودي و</a:t>
            </a:r>
          </a:p>
          <a:p>
            <a:pPr marL="0" indent="0" algn="ctr">
              <a:buNone/>
            </a:pPr>
            <a:r>
              <a:rPr lang="fa-IR" sz="2400" dirty="0">
                <a:cs typeface="B Zar" pitchFamily="2" charset="-78"/>
              </a:rPr>
              <a:t>رضایت مردم است</a:t>
            </a:r>
          </a:p>
          <a:p>
            <a:pPr marL="0" indent="0">
              <a:buNone/>
            </a:pPr>
            <a:r>
              <a:rPr lang="fa-IR" sz="2400" dirty="0" smtClean="0">
                <a:cs typeface="B Zar" pitchFamily="2" charset="-78"/>
              </a:rPr>
              <a:t>.</a:t>
            </a:r>
            <a:endParaRPr lang="fa-IR" sz="24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342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تصمیم گیری آگاهانه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cs typeface="B Zar" pitchFamily="2" charset="-78"/>
              </a:rPr>
              <a:t>مدیرمسلمان در زمینهاي که </a:t>
            </a:r>
            <a:r>
              <a:rPr lang="fa-IR" dirty="0" smtClean="0">
                <a:cs typeface="B Zar" pitchFamily="2" charset="-78"/>
              </a:rPr>
              <a:t>مدیریت </a:t>
            </a:r>
            <a:r>
              <a:rPr lang="fa-IR" dirty="0">
                <a:cs typeface="B Zar" pitchFamily="2" charset="-78"/>
              </a:rPr>
              <a:t>به او </a:t>
            </a:r>
            <a:r>
              <a:rPr lang="fa-IR" dirty="0" smtClean="0">
                <a:cs typeface="B Zar" pitchFamily="2" charset="-78"/>
              </a:rPr>
              <a:t>محول </a:t>
            </a:r>
            <a:r>
              <a:rPr lang="fa-IR" dirty="0">
                <a:cs typeface="B Zar" pitchFamily="2" charset="-78"/>
              </a:rPr>
              <a:t>میشود میبایست </a:t>
            </a:r>
            <a:r>
              <a:rPr lang="fa-IR" dirty="0" smtClean="0">
                <a:cs typeface="B Zar" pitchFamily="2" charset="-78"/>
              </a:rPr>
              <a:t>از </a:t>
            </a:r>
            <a:r>
              <a:rPr lang="fa-IR" dirty="0">
                <a:cs typeface="B Zar" pitchFamily="2" charset="-78"/>
              </a:rPr>
              <a:t>تخصص و آگاهی برخوردار باشد</a:t>
            </a:r>
          </a:p>
          <a:p>
            <a:pPr marL="0" indent="0">
              <a:buNone/>
            </a:pPr>
            <a:r>
              <a:rPr lang="fa-IR" dirty="0">
                <a:cs typeface="B Zar" pitchFamily="2" charset="-78"/>
              </a:rPr>
              <a:t>حضرت </a:t>
            </a:r>
            <a:r>
              <a:rPr lang="fa-IR" dirty="0" smtClean="0">
                <a:cs typeface="B Zar" pitchFamily="2" charset="-78"/>
              </a:rPr>
              <a:t>امیر </a:t>
            </a:r>
            <a:r>
              <a:rPr lang="fa-IR" dirty="0">
                <a:cs typeface="B Zar" pitchFamily="2" charset="-78"/>
              </a:rPr>
              <a:t>در این زمینه به </a:t>
            </a:r>
            <a:r>
              <a:rPr lang="fa-IR" dirty="0" smtClean="0">
                <a:cs typeface="B Zar" pitchFamily="2" charset="-78"/>
              </a:rPr>
              <a:t>محمدبن ابی بکر </a:t>
            </a:r>
            <a:r>
              <a:rPr lang="fa-IR" dirty="0">
                <a:cs typeface="B Zar" pitchFamily="2" charset="-78"/>
              </a:rPr>
              <a:t>مینگارند</a:t>
            </a:r>
            <a:r>
              <a:rPr lang="fa-IR" dirty="0" smtClean="0">
                <a:cs typeface="B Zar" pitchFamily="2" charset="-78"/>
              </a:rPr>
              <a:t>:</a:t>
            </a:r>
          </a:p>
          <a:p>
            <a:pPr marL="0" indent="0" algn="ctr">
              <a:buNone/>
            </a:pPr>
            <a:r>
              <a:rPr lang="fa-IR" b="1" dirty="0" smtClean="0">
                <a:cs typeface="B Zar" pitchFamily="2" charset="-78"/>
              </a:rPr>
              <a:t>وٱمضِ علی بصیرَتِک</a:t>
            </a:r>
          </a:p>
          <a:p>
            <a:pPr marL="0" indent="0" algn="ctr">
              <a:buNone/>
            </a:pPr>
            <a:r>
              <a:rPr lang="fa-IR" dirty="0">
                <a:cs typeface="B Zar" pitchFamily="2" charset="-78"/>
              </a:rPr>
              <a:t>بر مبناي </a:t>
            </a:r>
            <a:r>
              <a:rPr lang="fa-IR" dirty="0" smtClean="0">
                <a:cs typeface="B Zar" pitchFamily="2" charset="-78"/>
              </a:rPr>
              <a:t>بصیرت </a:t>
            </a:r>
            <a:r>
              <a:rPr lang="fa-IR" dirty="0">
                <a:cs typeface="B Zar" pitchFamily="2" charset="-78"/>
              </a:rPr>
              <a:t>و بینش خویش گام بردار</a:t>
            </a:r>
            <a:r>
              <a:rPr lang="fa-IR" dirty="0" smtClean="0">
                <a:cs typeface="B Zar" pitchFamily="2" charset="-78"/>
              </a:rPr>
              <a:t>. </a:t>
            </a:r>
          </a:p>
          <a:p>
            <a:pPr marL="0" indent="0" algn="ctr">
              <a:buNone/>
            </a:pPr>
            <a:endParaRPr lang="fa-IR" dirty="0">
              <a:cs typeface="B Zar" pitchFamily="2" charset="-78"/>
            </a:endParaRPr>
          </a:p>
          <a:p>
            <a:pPr marL="0" indent="0" algn="ctr">
              <a:buNone/>
            </a:pPr>
            <a:r>
              <a:rPr lang="fa-IR" dirty="0">
                <a:cs typeface="B Zar" pitchFamily="2" charset="-78"/>
              </a:rPr>
              <a:t>نهج البلاغه، نامۀ 34</a:t>
            </a:r>
          </a:p>
        </p:txBody>
      </p:sp>
    </p:spTree>
    <p:extLst>
      <p:ext uri="{BB962C8B-B14F-4D97-AF65-F5344CB8AC3E}">
        <p14:creationId xmlns:p14="http://schemas.microsoft.com/office/powerpoint/2010/main" val="137512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Titr" pitchFamily="2" charset="-78"/>
              </a:rPr>
              <a:t>مشورت قبل از </a:t>
            </a:r>
            <a:r>
              <a:rPr lang="fa-IR" b="1" dirty="0" smtClean="0">
                <a:cs typeface="B Titr" pitchFamily="2" charset="-78"/>
              </a:rPr>
              <a:t>تصمیم گیري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Low"/>
            <a:r>
              <a:rPr lang="fa-IR" dirty="0" smtClean="0">
                <a:cs typeface="B Zar" pitchFamily="2" charset="-78"/>
              </a:rPr>
              <a:t>در امر تصمیمگیري، مدیر نیازمند است که از مشاورینی </a:t>
            </a:r>
            <a:r>
              <a:rPr lang="fa-IR" dirty="0">
                <a:cs typeface="B Zar" pitchFamily="2" charset="-78"/>
              </a:rPr>
              <a:t>صاحب صلاحیت استفاده کند و به کمک آنها هر مسأله را از زوایاي مختلف مورد بررسی قرار دهد تا امکان یابد جامعترین و صحیحترین تصمیم را اتّخاذ </a:t>
            </a:r>
            <a:r>
              <a:rPr lang="fa-IR" dirty="0" smtClean="0">
                <a:cs typeface="B Zar" pitchFamily="2" charset="-78"/>
              </a:rPr>
              <a:t>نماید</a:t>
            </a:r>
          </a:p>
          <a:p>
            <a:pPr marL="0" indent="0" algn="just">
              <a:buNone/>
            </a:pPr>
            <a:r>
              <a:rPr lang="fa-IR" b="1" dirty="0" smtClean="0">
                <a:cs typeface="B Zar" pitchFamily="2" charset="-78"/>
              </a:rPr>
              <a:t>روحیات مشاوران</a:t>
            </a:r>
          </a:p>
          <a:p>
            <a:r>
              <a:rPr lang="fa-IR" dirty="0" smtClean="0">
                <a:cs typeface="B Zar" pitchFamily="2" charset="-78"/>
              </a:rPr>
              <a:t>حضرت علی در </a:t>
            </a:r>
            <a:r>
              <a:rPr lang="fa-IR" dirty="0">
                <a:cs typeface="B Zar" pitchFamily="2" charset="-78"/>
              </a:rPr>
              <a:t>مورد </a:t>
            </a:r>
            <a:r>
              <a:rPr lang="fa-IR" dirty="0" smtClean="0">
                <a:cs typeface="B Zar" pitchFamily="2" charset="-78"/>
              </a:rPr>
              <a:t>روحیات </a:t>
            </a:r>
            <a:r>
              <a:rPr lang="fa-IR" dirty="0">
                <a:cs typeface="B Zar" pitchFamily="2" charset="-78"/>
              </a:rPr>
              <a:t>مشاورین به مالک اشتر مینگارند:</a:t>
            </a:r>
          </a:p>
          <a:p>
            <a:pPr marL="0" indent="0">
              <a:buNone/>
            </a:pPr>
            <a:r>
              <a:rPr lang="fa-IR" b="1" dirty="0" smtClean="0"/>
              <a:t>و </a:t>
            </a:r>
            <a:r>
              <a:rPr lang="fa-IR" b="1" dirty="0"/>
              <a:t>لاٰ </a:t>
            </a:r>
            <a:r>
              <a:rPr lang="fa-IR" b="1" dirty="0" smtClean="0"/>
              <a:t>تُدخِلَنَّ </a:t>
            </a:r>
            <a:r>
              <a:rPr lang="fa-IR" b="1" dirty="0"/>
              <a:t>فی </a:t>
            </a:r>
            <a:r>
              <a:rPr lang="fa-IR" b="1" dirty="0" smtClean="0"/>
              <a:t>مشُورتِک بخیلاً یعدِلُ بِک عنِ </a:t>
            </a:r>
            <a:r>
              <a:rPr lang="fa-IR" b="1" dirty="0"/>
              <a:t>ٱلْفَضْلِ </a:t>
            </a:r>
            <a:r>
              <a:rPr lang="fa-IR" b="1" dirty="0" smtClean="0"/>
              <a:t>و یعِدك ٱلْفَقْرَ و </a:t>
            </a:r>
            <a:r>
              <a:rPr lang="fa-IR" b="1" dirty="0"/>
              <a:t>لاٰ</a:t>
            </a:r>
          </a:p>
          <a:p>
            <a:pPr marL="0" indent="0">
              <a:buNone/>
            </a:pPr>
            <a:r>
              <a:rPr lang="fa-IR" b="1" dirty="0" smtClean="0"/>
              <a:t>جباناً یضْعِفُک عنِ ٱلأُمورِ و </a:t>
            </a:r>
            <a:r>
              <a:rPr lang="fa-IR" b="1" dirty="0"/>
              <a:t>لاٰ </a:t>
            </a:r>
            <a:r>
              <a:rPr lang="fa-IR" b="1" dirty="0" smtClean="0"/>
              <a:t>حریصاً یزَینُ لَک ٱلشَّرَه بِالْجورِ</a:t>
            </a:r>
            <a:r>
              <a:rPr lang="fa-IR" b="1" dirty="0"/>
              <a:t>.</a:t>
            </a:r>
          </a:p>
          <a:p>
            <a:pPr marL="0" indent="0">
              <a:buNone/>
            </a:pPr>
            <a:r>
              <a:rPr lang="fa-IR" dirty="0" smtClean="0"/>
              <a:t>  </a:t>
            </a:r>
            <a:r>
              <a:rPr lang="fa-IR" dirty="0" smtClean="0">
                <a:cs typeface="B Zar" pitchFamily="2" charset="-78"/>
              </a:rPr>
              <a:t>در </a:t>
            </a:r>
            <a:r>
              <a:rPr lang="fa-IR" dirty="0">
                <a:cs typeface="B Zar" pitchFamily="2" charset="-78"/>
              </a:rPr>
              <a:t>مشورت نه بخیل را بر خود راه ده که تو را از احسان باز دارد و</a:t>
            </a:r>
          </a:p>
          <a:p>
            <a:pPr marL="0" indent="0">
              <a:buNone/>
            </a:pPr>
            <a:r>
              <a:rPr lang="fa-IR" dirty="0" smtClean="0">
                <a:cs typeface="B Zar" pitchFamily="2" charset="-78"/>
              </a:rPr>
              <a:t> از </a:t>
            </a:r>
            <a:r>
              <a:rPr lang="fa-IR" dirty="0">
                <a:cs typeface="B Zar" pitchFamily="2" charset="-78"/>
              </a:rPr>
              <a:t>فقر بترساند و نه بزدل را که تو را در کار ناتوان گرداند و نه</a:t>
            </a:r>
          </a:p>
          <a:p>
            <a:pPr marL="0" indent="0">
              <a:buNone/>
            </a:pPr>
            <a:r>
              <a:rPr lang="fa-IR" dirty="0" smtClean="0">
                <a:cs typeface="B Zar" pitchFamily="2" charset="-78"/>
              </a:rPr>
              <a:t>  حریص را </a:t>
            </a:r>
            <a:r>
              <a:rPr lang="fa-IR" dirty="0">
                <a:cs typeface="B Zar" pitchFamily="2" charset="-78"/>
              </a:rPr>
              <a:t>که آزمندي و تجاوز را در نظرت زیبا </a:t>
            </a:r>
            <a:r>
              <a:rPr lang="fa-IR" dirty="0" smtClean="0">
                <a:cs typeface="B Zar" pitchFamily="2" charset="-78"/>
              </a:rPr>
              <a:t>جلوه گر </a:t>
            </a:r>
            <a:r>
              <a:rPr lang="fa-IR" dirty="0">
                <a:cs typeface="B Zar" pitchFamily="2" charset="-78"/>
              </a:rPr>
              <a:t>سازد. </a:t>
            </a:r>
            <a:endParaRPr lang="fa-IR" dirty="0" smtClean="0">
              <a:cs typeface="B Zar" pitchFamily="2" charset="-78"/>
            </a:endParaRPr>
          </a:p>
          <a:p>
            <a:pPr marL="0" indent="0" algn="ctr">
              <a:buNone/>
            </a:pPr>
            <a:r>
              <a:rPr lang="fa-IR" dirty="0" smtClean="0">
                <a:cs typeface="B Zar" pitchFamily="2" charset="-78"/>
              </a:rPr>
              <a:t>نهج البلاغه نامه 53</a:t>
            </a:r>
            <a:endParaRPr lang="fa-IR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14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r>
              <a:rPr lang="fa-IR" sz="2800" b="1" dirty="0" smtClean="0">
                <a:cs typeface="B Zar" pitchFamily="2" charset="-78"/>
              </a:rPr>
              <a:t>توجه </a:t>
            </a:r>
            <a:r>
              <a:rPr lang="fa-IR" sz="2800" b="1" dirty="0">
                <a:cs typeface="B Zar" pitchFamily="2" charset="-78"/>
              </a:rPr>
              <a:t>به </a:t>
            </a:r>
            <a:r>
              <a:rPr lang="fa-IR" sz="2800" b="1" dirty="0" smtClean="0">
                <a:cs typeface="B Zar" pitchFamily="2" charset="-78"/>
              </a:rPr>
              <a:t>تجربیات </a:t>
            </a:r>
            <a:r>
              <a:rPr lang="fa-IR" sz="2800" b="1" dirty="0">
                <a:cs typeface="B Zar" pitchFamily="2" charset="-78"/>
              </a:rPr>
              <a:t>و </a:t>
            </a:r>
            <a:r>
              <a:rPr lang="fa-IR" sz="2800" b="1" dirty="0" smtClean="0">
                <a:cs typeface="B Zar" pitchFamily="2" charset="-78"/>
              </a:rPr>
              <a:t>رویه هاي </a:t>
            </a:r>
            <a:r>
              <a:rPr lang="fa-IR" sz="2800" b="1" dirty="0">
                <a:cs typeface="B Zar" pitchFamily="2" charset="-78"/>
              </a:rPr>
              <a:t>موفّق گذشتگان و الهام از منابع اسلامی </a:t>
            </a:r>
            <a:r>
              <a:rPr lang="fa-IR" sz="2800" b="1" dirty="0" smtClean="0">
                <a:cs typeface="B Zar" pitchFamily="2" charset="-78"/>
              </a:rPr>
              <a:t>و </a:t>
            </a:r>
            <a:r>
              <a:rPr lang="fa-IR" sz="2800" b="1" dirty="0">
                <a:cs typeface="B Zar" pitchFamily="2" charset="-78"/>
              </a:rPr>
              <a:t>پیروي از سبک عمل رهبري</a:t>
            </a:r>
            <a:br>
              <a:rPr lang="fa-IR" sz="2800" b="1" dirty="0">
                <a:cs typeface="B Zar" pitchFamily="2" charset="-78"/>
              </a:rPr>
            </a:br>
            <a:endParaRPr lang="fa-IR" sz="2800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/>
              <a:t> </a:t>
            </a:r>
            <a:r>
              <a:rPr lang="fa-IR" dirty="0" smtClean="0">
                <a:cs typeface="B Zar" pitchFamily="2" charset="-78"/>
              </a:rPr>
              <a:t>حضرت علی </a:t>
            </a:r>
            <a:r>
              <a:rPr lang="fa-IR" dirty="0">
                <a:cs typeface="B Zar" pitchFamily="2" charset="-78"/>
              </a:rPr>
              <a:t>به مالک اشتر مینویسند</a:t>
            </a:r>
            <a:r>
              <a:rPr lang="fa-IR" dirty="0" smtClean="0"/>
              <a:t>:</a:t>
            </a:r>
          </a:p>
          <a:p>
            <a:r>
              <a:rPr lang="fa-IR" b="1" dirty="0" smtClean="0"/>
              <a:t>وٱلْواجِب علَیک </a:t>
            </a:r>
            <a:r>
              <a:rPr lang="fa-IR" b="1" dirty="0"/>
              <a:t>أنْ تَتَذَکَّرَ ما </a:t>
            </a:r>
            <a:r>
              <a:rPr lang="fa-IR" b="1" dirty="0" smtClean="0"/>
              <a:t>مضی </a:t>
            </a:r>
            <a:r>
              <a:rPr lang="fa-IR" b="1" dirty="0"/>
              <a:t>لِ </a:t>
            </a:r>
            <a:r>
              <a:rPr lang="fa-IR" b="1" dirty="0" smtClean="0"/>
              <a:t>منْ تَقَدمک </a:t>
            </a:r>
            <a:r>
              <a:rPr lang="fa-IR" b="1" dirty="0"/>
              <a:t>مِنْ </a:t>
            </a:r>
            <a:r>
              <a:rPr lang="fa-IR" b="1" dirty="0" smtClean="0"/>
              <a:t>حکُومۀٍ </a:t>
            </a:r>
            <a:r>
              <a:rPr lang="fa-IR" b="1" dirty="0"/>
              <a:t>عادِلَۀٍ </a:t>
            </a:r>
            <a:r>
              <a:rPr lang="fa-IR" b="1" dirty="0" smtClean="0"/>
              <a:t>أو سنَّۀٍ </a:t>
            </a:r>
            <a:r>
              <a:rPr lang="fa-IR" b="1" dirty="0"/>
              <a:t>أو فَریضَۀٍ فی کِتابِ ٱللهِ فَتَقْتَدِي بِما شاهدت مِ ما فاضِلَۀٍ أو أثَرٍ عنْ نَبِینا عمِلْنا بِهِ فیها.</a:t>
            </a:r>
            <a:endParaRPr lang="fa-IR" dirty="0"/>
          </a:p>
          <a:p>
            <a:pPr marL="0" indent="0" algn="ctr">
              <a:buNone/>
            </a:pPr>
            <a:r>
              <a:rPr lang="fa-IR" dirty="0" smtClean="0"/>
              <a:t> بر </a:t>
            </a:r>
            <a:r>
              <a:rPr lang="fa-IR" dirty="0"/>
              <a:t>تو واجب است که به حکومتهاي دادگر و روشهاي نیکوي </a:t>
            </a:r>
            <a:r>
              <a:rPr lang="fa-IR" dirty="0" smtClean="0"/>
              <a:t>پیش </a:t>
            </a:r>
            <a:r>
              <a:rPr lang="fa-IR" dirty="0"/>
              <a:t>از خود، یا آنچه از پیامبر ما که درود خدا بر او و خاندانش باد بر جاي مانده، یا دستورات خدا در قرآن توجه نمایی و به آنچه </a:t>
            </a:r>
            <a:r>
              <a:rPr lang="fa-IR" dirty="0" smtClean="0"/>
              <a:t>که </a:t>
            </a:r>
            <a:r>
              <a:rPr lang="fa-IR" dirty="0"/>
              <a:t>میبینی ما بدان عمل مینماییم اقتدا کنی</a:t>
            </a:r>
          </a:p>
          <a:p>
            <a:pPr marL="0" indent="0" algn="ctr">
              <a:buNone/>
            </a:pPr>
            <a:r>
              <a:rPr lang="fa-IR" dirty="0" smtClean="0"/>
              <a:t> </a:t>
            </a:r>
            <a:endParaRPr lang="fa-IR" b="1" dirty="0"/>
          </a:p>
          <a:p>
            <a:endParaRPr lang="fa-IR" dirty="0"/>
          </a:p>
          <a:p>
            <a:pPr marL="0" indent="0">
              <a:buNone/>
            </a:pPr>
            <a:endParaRPr lang="fa-IR" b="1" dirty="0"/>
          </a:p>
          <a:p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109080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دستور و اقدام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b="1" dirty="0" smtClean="0"/>
              <a:t>  حرکت </a:t>
            </a:r>
            <a:r>
              <a:rPr lang="fa-IR" b="1" dirty="0"/>
              <a:t>طبق نظر </a:t>
            </a:r>
            <a:r>
              <a:rPr lang="fa-IR" b="1" dirty="0" smtClean="0"/>
              <a:t>مافوق</a:t>
            </a:r>
          </a:p>
          <a:p>
            <a:r>
              <a:rPr lang="fa-IR" dirty="0" smtClean="0"/>
              <a:t>امیرالمؤمنین </a:t>
            </a:r>
            <a:r>
              <a:rPr lang="fa-IR" dirty="0"/>
              <a:t>در این زمینه به فرماندار آذربایجان میفرمایند</a:t>
            </a:r>
            <a:r>
              <a:rPr lang="fa-IR" dirty="0" smtClean="0"/>
              <a:t>:</a:t>
            </a:r>
          </a:p>
          <a:p>
            <a:pPr marL="0" indent="0" algn="ctr">
              <a:buNone/>
            </a:pPr>
            <a:r>
              <a:rPr lang="fa-IR" dirty="0"/>
              <a:t> </a:t>
            </a:r>
            <a:r>
              <a:rPr lang="fa-IR" b="1" dirty="0" smtClean="0"/>
              <a:t>لَیس لَک </a:t>
            </a:r>
            <a:r>
              <a:rPr lang="fa-IR" b="1" dirty="0"/>
              <a:t>أنْ </a:t>
            </a:r>
            <a:r>
              <a:rPr lang="fa-IR" b="1" dirty="0" smtClean="0"/>
              <a:t>تَفْتات فی رعِیۀٍ ولاٰ </a:t>
            </a:r>
            <a:r>
              <a:rPr lang="fa-IR" b="1" dirty="0"/>
              <a:t>تُخاطِرَ إلاّ </a:t>
            </a:r>
            <a:r>
              <a:rPr lang="fa-IR" b="1" dirty="0" smtClean="0"/>
              <a:t>بِٰوثیقَۀٍ</a:t>
            </a:r>
          </a:p>
          <a:p>
            <a:pPr algn="ctr"/>
            <a:r>
              <a:rPr lang="fa-IR" dirty="0">
                <a:cs typeface="B Zar" pitchFamily="2" charset="-78"/>
              </a:rPr>
              <a:t>براي تو جایز نیست که خودسرانه در بین مردم عمل کنی و </a:t>
            </a:r>
            <a:r>
              <a:rPr lang="fa-IR" dirty="0" smtClean="0">
                <a:cs typeface="B Zar" pitchFamily="2" charset="-78"/>
              </a:rPr>
              <a:t>بدون </a:t>
            </a:r>
            <a:r>
              <a:rPr lang="fa-IR" dirty="0">
                <a:cs typeface="B Zar" pitchFamily="2" charset="-78"/>
              </a:rPr>
              <a:t>دستور ما دست به اقدامات مهم بزنی.</a:t>
            </a:r>
          </a:p>
          <a:p>
            <a:pPr marL="0" indent="0" algn="ctr">
              <a:buNone/>
            </a:pPr>
            <a:r>
              <a:rPr lang="fa-IR" dirty="0" smtClean="0"/>
              <a:t>نهج البلاغه</a:t>
            </a:r>
            <a:r>
              <a:rPr lang="fa-IR" dirty="0"/>
              <a:t>، نامۀ </a:t>
            </a:r>
            <a:r>
              <a:rPr lang="fa-IR" dirty="0" smtClean="0"/>
              <a:t>5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1400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/>
              <a:t>دستور سنجیده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زیانهایی که دستورات نسنجیده ببار میآورند بمراتب</a:t>
            </a:r>
          </a:p>
          <a:p>
            <a:pPr marL="0" indent="0" algn="ctr">
              <a:buNone/>
            </a:pPr>
            <a:r>
              <a:rPr lang="fa-IR" dirty="0"/>
              <a:t>بیشتر از زیانهاي ناشی از عدم تصمیمگیري </a:t>
            </a:r>
            <a:r>
              <a:rPr lang="fa-IR" dirty="0" smtClean="0"/>
              <a:t>است</a:t>
            </a:r>
          </a:p>
          <a:p>
            <a:pPr marL="0" indent="0" algn="ctr">
              <a:buNone/>
            </a:pPr>
            <a:r>
              <a:rPr lang="fa-IR" dirty="0" smtClean="0"/>
              <a:t>حضرت امیر</a:t>
            </a:r>
            <a:r>
              <a:rPr lang="fa-IR" dirty="0"/>
              <a:t> در این زمینه به مالک</a:t>
            </a:r>
            <a:r>
              <a:rPr lang="fa-IR" dirty="0" smtClean="0"/>
              <a:t> </a:t>
            </a:r>
            <a:r>
              <a:rPr lang="fa-IR" dirty="0"/>
              <a:t>میفرمایند: </a:t>
            </a:r>
            <a:endParaRPr lang="fa-IR" dirty="0" smtClean="0"/>
          </a:p>
          <a:p>
            <a:pPr marL="0" indent="0" algn="ctr">
              <a:buNone/>
            </a:pPr>
            <a:r>
              <a:rPr lang="fa-IR" b="1" dirty="0" smtClean="0"/>
              <a:t>و إیاك </a:t>
            </a:r>
            <a:r>
              <a:rPr lang="fa-IR" b="1" dirty="0"/>
              <a:t>... أوِ </a:t>
            </a:r>
            <a:r>
              <a:rPr lang="fa-IR" b="1" dirty="0" smtClean="0"/>
              <a:t>ٱللَّجاجۀَ </a:t>
            </a:r>
            <a:r>
              <a:rPr lang="fa-IR" b="1" dirty="0"/>
              <a:t>فیها إذا </a:t>
            </a:r>
            <a:r>
              <a:rPr lang="fa-IR" b="1" dirty="0" smtClean="0"/>
              <a:t>تَنَکَّرَت</a:t>
            </a:r>
          </a:p>
          <a:p>
            <a:pPr marL="0" indent="0" algn="ctr">
              <a:buNone/>
            </a:pPr>
            <a:r>
              <a:rPr lang="fa-IR" dirty="0"/>
              <a:t>از پافشاري در امري که براي تو مبهم است بپرهیز</a:t>
            </a:r>
            <a:r>
              <a:rPr lang="fa-IR" dirty="0" smtClean="0"/>
              <a:t>.</a:t>
            </a:r>
          </a:p>
          <a:p>
            <a:pPr marL="0" indent="0" algn="ctr">
              <a:buNone/>
            </a:pPr>
            <a:r>
              <a:rPr lang="fa-IR" dirty="0"/>
              <a:t>نهج البلاغه، نامۀ 5</a:t>
            </a:r>
          </a:p>
        </p:txBody>
      </p:sp>
    </p:spTree>
    <p:extLst>
      <p:ext uri="{BB962C8B-B14F-4D97-AF65-F5344CB8AC3E}">
        <p14:creationId xmlns:p14="http://schemas.microsoft.com/office/powerpoint/2010/main" val="162482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قاطعیت </a:t>
            </a:r>
            <a:r>
              <a:rPr lang="fa-IR" b="1" dirty="0"/>
              <a:t>در دستور و </a:t>
            </a:r>
            <a:r>
              <a:rPr lang="fa-IR" b="1" dirty="0" smtClean="0"/>
              <a:t>اجرا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dirty="0"/>
              <a:t>مدیر </a:t>
            </a:r>
            <a:r>
              <a:rPr lang="fa-IR" dirty="0" smtClean="0"/>
              <a:t>اسلامی </a:t>
            </a:r>
            <a:r>
              <a:rPr lang="fa-IR" dirty="0"/>
              <a:t>باید قاطعانه دستور دهد </a:t>
            </a:r>
            <a:r>
              <a:rPr lang="fa-IR" dirty="0" smtClean="0"/>
              <a:t>و </a:t>
            </a:r>
            <a:r>
              <a:rPr lang="fa-IR" dirty="0"/>
              <a:t>اجراي آن را پیگیري نماید و به هیچوجه نه خود سستی کند و نه سستی نمودن </a:t>
            </a:r>
            <a:r>
              <a:rPr lang="fa-IR" dirty="0" smtClean="0"/>
              <a:t>را </a:t>
            </a:r>
            <a:r>
              <a:rPr lang="fa-IR" dirty="0"/>
              <a:t>از کسی بپذیرد</a:t>
            </a:r>
            <a:r>
              <a:rPr lang="fa-IR" dirty="0" smtClean="0"/>
              <a:t>.</a:t>
            </a:r>
          </a:p>
          <a:p>
            <a:r>
              <a:rPr lang="fa-IR" dirty="0"/>
              <a:t>حضرت </a:t>
            </a:r>
            <a:r>
              <a:rPr lang="fa-IR" dirty="0" smtClean="0"/>
              <a:t>امیر </a:t>
            </a:r>
            <a:r>
              <a:rPr lang="fa-IR" dirty="0"/>
              <a:t>در این زمینه به مالک میفرمایند</a:t>
            </a:r>
            <a:r>
              <a:rPr lang="fa-IR" dirty="0" smtClean="0"/>
              <a:t>:</a:t>
            </a:r>
          </a:p>
          <a:p>
            <a:pPr marL="0" indent="0" algn="ctr">
              <a:buNone/>
            </a:pPr>
            <a:r>
              <a:rPr lang="fa-IR" b="1" dirty="0" smtClean="0"/>
              <a:t>إیاك </a:t>
            </a:r>
            <a:r>
              <a:rPr lang="fa-IR" b="1" dirty="0"/>
              <a:t>... أوِ </a:t>
            </a:r>
            <a:r>
              <a:rPr lang="fa-IR" b="1" dirty="0" smtClean="0"/>
              <a:t>ٱلْوهنَ عنْهاٰ </a:t>
            </a:r>
            <a:r>
              <a:rPr lang="fa-IR" b="1" dirty="0"/>
              <a:t>إذَا </a:t>
            </a:r>
            <a:r>
              <a:rPr lang="fa-IR" b="1" dirty="0" smtClean="0"/>
              <a:t>ٱستَوضَحت.</a:t>
            </a:r>
          </a:p>
          <a:p>
            <a:pPr marL="0" indent="0" algn="ctr">
              <a:buNone/>
            </a:pPr>
            <a:r>
              <a:rPr lang="fa-IR" dirty="0"/>
              <a:t>بر حذر باش از اینکه در </a:t>
            </a:r>
            <a:r>
              <a:rPr lang="fa-IR" dirty="0" smtClean="0"/>
              <a:t>زمینه هاي </a:t>
            </a:r>
            <a:r>
              <a:rPr lang="fa-IR" dirty="0"/>
              <a:t>روشن، در کار سستی </a:t>
            </a:r>
            <a:r>
              <a:rPr lang="fa-IR" dirty="0" smtClean="0"/>
              <a:t>نمایی</a:t>
            </a:r>
          </a:p>
          <a:p>
            <a:pPr marL="0" indent="0" algn="ctr">
              <a:buNone/>
            </a:pPr>
            <a:r>
              <a:rPr lang="fa-IR" dirty="0"/>
              <a:t>نهج البلاغه، نامۀ </a:t>
            </a:r>
            <a:r>
              <a:rPr lang="fa-IR" dirty="0" smtClean="0"/>
              <a:t>53 </a:t>
            </a:r>
            <a:r>
              <a:rPr lang="fa-IR" dirty="0"/>
              <a:t>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4934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Zar" pitchFamily="2" charset="-78"/>
              </a:rPr>
              <a:t>ویژگی های یک مسلمان حقیقی</a:t>
            </a:r>
            <a:endParaRPr lang="fa-IR" b="1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fa-IR" sz="4400" dirty="0" smtClean="0">
                <a:cs typeface="B Zar" pitchFamily="2" charset="-78"/>
              </a:rPr>
              <a:t>تمام ابعاد وجود و زندگیش را اسلام شکل داده است،یعنی همان طور که در عقاید،روحیات و عبادات و اذکار از اسلام نقش پذیرفته است،در هنر،اقتصاد،سیاست،مدیریت و تمامی جنبه های دیگر زندگی فردی و اجتماعی اش از اسلام الگو گرفته باشد.</a:t>
            </a:r>
          </a:p>
          <a:p>
            <a:pPr algn="just"/>
            <a:endParaRPr lang="fa-IR" sz="44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728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 </a:t>
            </a:r>
            <a:r>
              <a:rPr lang="fa-IR" b="1" dirty="0"/>
              <a:t>انتخاب کارکنان و انتصاب مسئولان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a-IR" b="1" dirty="0" smtClean="0">
                <a:cs typeface="B Zar" pitchFamily="2" charset="-78"/>
              </a:rPr>
              <a:t>ضابطه گرایی در گزینش</a:t>
            </a:r>
          </a:p>
          <a:p>
            <a:r>
              <a:rPr lang="fa-IR" dirty="0" smtClean="0">
                <a:cs typeface="B Zar" pitchFamily="2" charset="-78"/>
              </a:rPr>
              <a:t>در یک جامعۀ اسلامی فامیل یا آشنا یا همگروه و همجناح مدیر بودن به هیچوجه صلاحیتی و ارجحیتی در فرد نسبت به دیگران پدید نمیآورد تا براساس آن در جذب و پذیرش نیروي انسانی، به چنین افرادي اولویت داده شود.</a:t>
            </a:r>
          </a:p>
          <a:p>
            <a:pPr algn="ctr"/>
            <a:r>
              <a:rPr lang="fa-IR" dirty="0" smtClean="0">
                <a:cs typeface="B Zar" pitchFamily="2" charset="-78"/>
              </a:rPr>
              <a:t>مدیریت یک مسؤولیت است که بر عهدة شخص مدیر قرار میگیرد و او موظّف است شایسته ترین افراد را صرف نظر از رابطه اي که با وي دارند براي انجام آن مأموریت بکار گیرد.</a:t>
            </a:r>
          </a:p>
          <a:p>
            <a:pPr marL="0" indent="0" algn="ctr">
              <a:buNone/>
            </a:pPr>
            <a:r>
              <a:rPr lang="fa-IR" dirty="0" smtClean="0">
                <a:cs typeface="B Zar" pitchFamily="2" charset="-78"/>
              </a:rPr>
              <a:t>      حضرت علی در این زمینه به مالک اشتر میفرمایند</a:t>
            </a:r>
            <a:r>
              <a:rPr lang="fa-IR" dirty="0" smtClean="0"/>
              <a:t>:</a:t>
            </a:r>
          </a:p>
          <a:p>
            <a:pPr algn="ctr"/>
            <a:r>
              <a:rPr lang="fa-IR" b="1" dirty="0" smtClean="0"/>
              <a:t>ولاٰ تُولِّهم محاباةً و </a:t>
            </a:r>
            <a:r>
              <a:rPr lang="fa-IR" b="1" dirty="0"/>
              <a:t>أثَرَةً </a:t>
            </a:r>
            <a:r>
              <a:rPr lang="fa-IR" b="1" dirty="0" smtClean="0"/>
              <a:t>فَإنَّهم جِماع </a:t>
            </a:r>
            <a:r>
              <a:rPr lang="fa-IR" b="1" dirty="0"/>
              <a:t>مِنْ </a:t>
            </a:r>
            <a:r>
              <a:rPr lang="fa-IR" b="1" dirty="0" smtClean="0"/>
              <a:t>شُعبِ ٱلْجورِ و ٱلْخِیانَۀِ.</a:t>
            </a:r>
          </a:p>
          <a:p>
            <a:pPr marL="0" indent="0" algn="ctr">
              <a:buNone/>
            </a:pPr>
            <a:r>
              <a:rPr lang="fa-IR" dirty="0" smtClean="0"/>
              <a:t>    </a:t>
            </a:r>
            <a:r>
              <a:rPr lang="fa-IR" dirty="0" smtClean="0">
                <a:cs typeface="B Zar" pitchFamily="2" charset="-78"/>
              </a:rPr>
              <a:t>به صرف دلخوش کردن و اظهار خصوصیت با افراد، آنها را به کار</a:t>
            </a:r>
          </a:p>
          <a:p>
            <a:pPr marL="0" indent="0" algn="ctr">
              <a:buNone/>
            </a:pPr>
            <a:r>
              <a:rPr lang="fa-IR" dirty="0" smtClean="0">
                <a:cs typeface="B Zar" pitchFamily="2" charset="-78"/>
              </a:rPr>
              <a:t>    نگیر که افرادي که اینگونه به کار گرفته میشوند دربردارندة همۀ</a:t>
            </a:r>
          </a:p>
          <a:p>
            <a:pPr marL="0" indent="0" algn="ctr">
              <a:buNone/>
            </a:pPr>
            <a:r>
              <a:rPr lang="fa-IR" dirty="0" smtClean="0">
                <a:cs typeface="B Zar" pitchFamily="2" charset="-78"/>
              </a:rPr>
              <a:t>     راههاي جور و خیانتند</a:t>
            </a:r>
          </a:p>
          <a:p>
            <a:endParaRPr lang="fa-IR" i="1" dirty="0" smtClean="0"/>
          </a:p>
          <a:p>
            <a:endParaRPr lang="fa-IR" dirty="0" smtClean="0"/>
          </a:p>
          <a:p>
            <a:endParaRPr lang="fa-IR" dirty="0" smtClean="0"/>
          </a:p>
          <a:p>
            <a:endParaRPr lang="fa-IR" dirty="0" smtClean="0"/>
          </a:p>
          <a:p>
            <a:pPr marL="0" indent="0">
              <a:buNone/>
            </a:pPr>
            <a:endParaRPr lang="fa-IR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7477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آزمون گزینش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a-IR" dirty="0" smtClean="0">
                <a:cs typeface="B Zar" pitchFamily="2" charset="-78"/>
              </a:rPr>
              <a:t>ساده لوحانه </a:t>
            </a:r>
            <a:r>
              <a:rPr lang="fa-IR" dirty="0">
                <a:cs typeface="B Zar" pitchFamily="2" charset="-78"/>
              </a:rPr>
              <a:t>برخورد کردن با داوطلبین ورود به سازمان، سبب </a:t>
            </a:r>
            <a:r>
              <a:rPr lang="fa-IR" dirty="0" smtClean="0">
                <a:cs typeface="B Zar" pitchFamily="2" charset="-78"/>
              </a:rPr>
              <a:t>میشود </a:t>
            </a:r>
            <a:r>
              <a:rPr lang="fa-IR" dirty="0">
                <a:cs typeface="B Zar" pitchFamily="2" charset="-78"/>
              </a:rPr>
              <a:t>که افراد ناصالح، که معمولاً در ظاهرسازي بسیار موفّقتر از انسانهاي لایق </a:t>
            </a:r>
            <a:r>
              <a:rPr lang="fa-IR" dirty="0" smtClean="0">
                <a:cs typeface="B Zar" pitchFamily="2" charset="-78"/>
              </a:rPr>
              <a:t>و شایسته اند</a:t>
            </a:r>
            <a:r>
              <a:rPr lang="fa-IR" dirty="0">
                <a:cs typeface="B Zar" pitchFamily="2" charset="-78"/>
              </a:rPr>
              <a:t>، خود را بیارایند و ظاهري آراسته از خویش در برابر مدیر سازمان </a:t>
            </a:r>
            <a:r>
              <a:rPr lang="fa-IR" dirty="0" smtClean="0">
                <a:cs typeface="B Zar" pitchFamily="2" charset="-78"/>
              </a:rPr>
              <a:t>ارائه </a:t>
            </a:r>
            <a:r>
              <a:rPr lang="fa-IR" dirty="0">
                <a:cs typeface="B Zar" pitchFamily="2" charset="-78"/>
              </a:rPr>
              <a:t>کنند تا مدیر را بفریبند و از افراد واقعاً </a:t>
            </a:r>
            <a:r>
              <a:rPr lang="fa-IR" dirty="0" smtClean="0">
                <a:cs typeface="B Zar" pitchFamily="2" charset="-78"/>
              </a:rPr>
              <a:t>باصلاحیت </a:t>
            </a:r>
            <a:r>
              <a:rPr lang="fa-IR" dirty="0">
                <a:cs typeface="B Zar" pitchFamily="2" charset="-78"/>
              </a:rPr>
              <a:t>پیش </a:t>
            </a:r>
            <a:r>
              <a:rPr lang="fa-IR" dirty="0" smtClean="0">
                <a:cs typeface="B Zar" pitchFamily="2" charset="-78"/>
              </a:rPr>
              <a:t>افتند</a:t>
            </a:r>
          </a:p>
          <a:p>
            <a:pPr algn="ctr"/>
            <a:r>
              <a:rPr lang="fa-IR" dirty="0" smtClean="0">
                <a:cs typeface="B Zar" pitchFamily="2" charset="-78"/>
              </a:rPr>
              <a:t>مدیر</a:t>
            </a:r>
            <a:r>
              <a:rPr lang="fa-IR" dirty="0">
                <a:cs typeface="B Zar" pitchFamily="2" charset="-78"/>
              </a:rPr>
              <a:t>اسلامی نباید تنها به سخنان چرب و نرم و قیافه و </a:t>
            </a:r>
            <a:r>
              <a:rPr lang="fa-IR" dirty="0" smtClean="0">
                <a:cs typeface="B Zar" pitchFamily="2" charset="-78"/>
              </a:rPr>
              <a:t>ا </a:t>
            </a:r>
            <a:r>
              <a:rPr lang="fa-IR" dirty="0">
                <a:cs typeface="B Zar" pitchFamily="2" charset="-78"/>
              </a:rPr>
              <a:t>دعاهاي افراد اکتفا کند؛ </a:t>
            </a:r>
            <a:r>
              <a:rPr lang="fa-IR" dirty="0" smtClean="0">
                <a:cs typeface="B Zar" pitchFamily="2" charset="-78"/>
              </a:rPr>
              <a:t>بلکه </a:t>
            </a:r>
            <a:r>
              <a:rPr lang="fa-IR" dirty="0">
                <a:cs typeface="B Zar" pitchFamily="2" charset="-78"/>
              </a:rPr>
              <a:t>بررسی سابقۀ کار فرد و نیز ارزیابی اعتقاد و ایمان و </a:t>
            </a:r>
            <a:r>
              <a:rPr lang="fa-IR" dirty="0" smtClean="0">
                <a:cs typeface="B Zar" pitchFamily="2" charset="-78"/>
              </a:rPr>
              <a:t>تعهد </a:t>
            </a:r>
            <a:r>
              <a:rPr lang="fa-IR" dirty="0">
                <a:cs typeface="B Zar" pitchFamily="2" charset="-78"/>
              </a:rPr>
              <a:t>او به کار، امري </a:t>
            </a:r>
            <a:r>
              <a:rPr lang="fa-IR" dirty="0" smtClean="0">
                <a:cs typeface="B Zar" pitchFamily="2" charset="-78"/>
              </a:rPr>
              <a:t>ضروري است </a:t>
            </a:r>
            <a:r>
              <a:rPr lang="fa-IR" dirty="0">
                <a:cs typeface="B Zar" pitchFamily="2" charset="-78"/>
              </a:rPr>
              <a:t>و از رهگذر آن میتوان به دقّت، افراد </a:t>
            </a:r>
            <a:r>
              <a:rPr lang="fa-IR" dirty="0" smtClean="0">
                <a:cs typeface="B Zar" pitchFamily="2" charset="-78"/>
              </a:rPr>
              <a:t>شایسته تر </a:t>
            </a:r>
            <a:r>
              <a:rPr lang="fa-IR" dirty="0">
                <a:cs typeface="B Zar" pitchFamily="2" charset="-78"/>
              </a:rPr>
              <a:t>را شناسایی و انتخاب کرد</a:t>
            </a:r>
          </a:p>
          <a:p>
            <a:endParaRPr lang="fa-IR" dirty="0"/>
          </a:p>
          <a:p>
            <a:pPr marL="0" indent="0">
              <a:buNone/>
            </a:pPr>
            <a:r>
              <a:rPr lang="fa-IR" dirty="0" smtClean="0"/>
              <a:t> </a:t>
            </a:r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1249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Zar" pitchFamily="2" charset="-78"/>
              </a:rPr>
              <a:t>ضوابط گزینش</a:t>
            </a:r>
            <a:endParaRPr lang="fa-IR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 smtClean="0">
                <a:cs typeface="B Zar" pitchFamily="2" charset="-78"/>
              </a:rPr>
              <a:t>1- کاردانی،مهارت و تجربه</a:t>
            </a:r>
          </a:p>
          <a:p>
            <a:r>
              <a:rPr lang="fa-IR" dirty="0" smtClean="0">
                <a:cs typeface="B Zar" pitchFamily="2" charset="-78"/>
              </a:rPr>
              <a:t>2- شایستگی های روحی و صلاحیتهای اخلاقی:</a:t>
            </a:r>
          </a:p>
          <a:p>
            <a:r>
              <a:rPr lang="fa-IR" dirty="0" smtClean="0">
                <a:cs typeface="B Zar" pitchFamily="2" charset="-78"/>
              </a:rPr>
              <a:t>شرم و حیا</a:t>
            </a:r>
          </a:p>
          <a:p>
            <a:r>
              <a:rPr lang="fa-IR" dirty="0" smtClean="0">
                <a:cs typeface="B Zar" pitchFamily="2" charset="-78"/>
              </a:rPr>
              <a:t>اخلاق کریمانه</a:t>
            </a:r>
          </a:p>
          <a:p>
            <a:r>
              <a:rPr lang="fa-IR" dirty="0" smtClean="0">
                <a:cs typeface="B Zar" pitchFamily="2" charset="-78"/>
              </a:rPr>
              <a:t>آبروداری</a:t>
            </a:r>
          </a:p>
          <a:p>
            <a:r>
              <a:rPr lang="fa-IR" dirty="0" smtClean="0">
                <a:cs typeface="B Zar" pitchFamily="2" charset="-78"/>
              </a:rPr>
              <a:t>طماع نبودن</a:t>
            </a:r>
          </a:p>
          <a:p>
            <a:r>
              <a:rPr lang="fa-IR" dirty="0" smtClean="0">
                <a:cs typeface="B Zar" pitchFamily="2" charset="-78"/>
              </a:rPr>
              <a:t>دوراندیشی</a:t>
            </a:r>
          </a:p>
          <a:p>
            <a:r>
              <a:rPr lang="fa-IR" dirty="0" smtClean="0">
                <a:cs typeface="B Zar" pitchFamily="2" charset="-78"/>
              </a:rPr>
              <a:t>اصالت خانوادگی</a:t>
            </a:r>
            <a:endParaRPr lang="fa-IR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14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a-IR" dirty="0" smtClean="0">
                <a:cs typeface="B Zar" pitchFamily="2" charset="-78"/>
              </a:rPr>
              <a:t>امیرالمومنین </a:t>
            </a:r>
            <a:r>
              <a:rPr lang="fa-IR" dirty="0">
                <a:cs typeface="B Zar" pitchFamily="2" charset="-78"/>
              </a:rPr>
              <a:t>در زمینۀ ضوابط گزینش کارکنان به مالک مرقوم میدارند</a:t>
            </a:r>
            <a:r>
              <a:rPr lang="fa-IR" dirty="0" smtClean="0"/>
              <a:t>:</a:t>
            </a:r>
          </a:p>
          <a:p>
            <a:pPr algn="ctr"/>
            <a:r>
              <a:rPr lang="fa-IR" b="1" dirty="0" smtClean="0"/>
              <a:t>و تَوخَّ مِنْه أهلَ ٱلتَّجرِبۀِ و ٱلْحیاءِ </a:t>
            </a:r>
            <a:r>
              <a:rPr lang="fa-IR" b="1" dirty="0"/>
              <a:t>مِنْ </a:t>
            </a:r>
            <a:r>
              <a:rPr lang="fa-IR" b="1" dirty="0" smtClean="0"/>
              <a:t>أهلِ ٱلْبیوتاتِ ٱلصالِحۀِ و ٱلْقَدمِ فِی </a:t>
            </a:r>
            <a:r>
              <a:rPr lang="fa-IR" b="1" dirty="0"/>
              <a:t>ٱلإسلامِ ٱلْمتَقَدمۀِ فَإنَّهم أکْرَم أخْلاقاً و أصح إعراضاً و أقَلُّ فِی </a:t>
            </a:r>
            <a:r>
              <a:rPr lang="fa-IR" b="1" dirty="0" smtClean="0"/>
              <a:t>ٱلْمطامِعِ </a:t>
            </a:r>
            <a:r>
              <a:rPr lang="fa-IR" b="1" dirty="0"/>
              <a:t>إشْراقاً و أغْلَب فی عواقِبِ ٱلأُمورِ </a:t>
            </a:r>
            <a:r>
              <a:rPr lang="fa-IR" b="1" dirty="0" smtClean="0"/>
              <a:t>نَظَراً</a:t>
            </a:r>
          </a:p>
          <a:p>
            <a:pPr marL="0" indent="0" algn="ctr">
              <a:buNone/>
            </a:pPr>
            <a:r>
              <a:rPr lang="fa-IR" dirty="0" smtClean="0">
                <a:cs typeface="B Zar" pitchFamily="2" charset="-78"/>
              </a:rPr>
              <a:t>   افراد </a:t>
            </a:r>
            <a:r>
              <a:rPr lang="fa-IR" dirty="0">
                <a:cs typeface="B Zar" pitchFamily="2" charset="-78"/>
              </a:rPr>
              <a:t>باتجربه و باحیا را از </a:t>
            </a:r>
            <a:r>
              <a:rPr lang="fa-IR" dirty="0" smtClean="0">
                <a:cs typeface="B Zar" pitchFamily="2" charset="-78"/>
              </a:rPr>
              <a:t>خانواده هاي </a:t>
            </a:r>
            <a:r>
              <a:rPr lang="fa-IR" dirty="0">
                <a:cs typeface="B Zar" pitchFamily="2" charset="-78"/>
              </a:rPr>
              <a:t>صالح و باسابقه در اسلام </a:t>
            </a:r>
            <a:r>
              <a:rPr lang="fa-IR" dirty="0" smtClean="0">
                <a:cs typeface="B Zar" pitchFamily="2" charset="-78"/>
              </a:rPr>
              <a:t>و  پیشقدم </a:t>
            </a:r>
            <a:r>
              <a:rPr lang="fa-IR" dirty="0">
                <a:cs typeface="B Zar" pitchFamily="2" charset="-78"/>
              </a:rPr>
              <a:t>در دین انتخاب کن که آنها اخلاقی </a:t>
            </a:r>
            <a:r>
              <a:rPr lang="fa-IR" dirty="0" smtClean="0">
                <a:cs typeface="B Zar" pitchFamily="2" charset="-78"/>
              </a:rPr>
              <a:t>کریمانه تر </a:t>
            </a:r>
            <a:r>
              <a:rPr lang="fa-IR" dirty="0">
                <a:cs typeface="B Zar" pitchFamily="2" charset="-78"/>
              </a:rPr>
              <a:t>دارند </a:t>
            </a:r>
            <a:r>
              <a:rPr lang="fa-IR" dirty="0" smtClean="0">
                <a:cs typeface="B Zar" pitchFamily="2" charset="-78"/>
              </a:rPr>
              <a:t>و </a:t>
            </a:r>
            <a:r>
              <a:rPr lang="fa-IR" dirty="0">
                <a:cs typeface="B Zar" pitchFamily="2" charset="-78"/>
              </a:rPr>
              <a:t>آبرومندتر و </a:t>
            </a:r>
            <a:r>
              <a:rPr lang="fa-IR" dirty="0" smtClean="0">
                <a:cs typeface="B Zar" pitchFamily="2" charset="-78"/>
              </a:rPr>
              <a:t>کم طمع تر </a:t>
            </a:r>
            <a:r>
              <a:rPr lang="fa-IR" dirty="0">
                <a:cs typeface="B Zar" pitchFamily="2" charset="-78"/>
              </a:rPr>
              <a:t>و </a:t>
            </a:r>
            <a:r>
              <a:rPr lang="fa-IR" dirty="0" smtClean="0">
                <a:cs typeface="B Zar" pitchFamily="2" charset="-78"/>
              </a:rPr>
              <a:t>دوراندیشترند</a:t>
            </a:r>
          </a:p>
          <a:p>
            <a:pPr marL="0" indent="0" algn="ctr">
              <a:buNone/>
            </a:pPr>
            <a:endParaRPr lang="fa-IR" dirty="0">
              <a:cs typeface="B Zar" pitchFamily="2" charset="-78"/>
            </a:endParaRPr>
          </a:p>
          <a:p>
            <a:pPr marL="0" indent="0" algn="ctr">
              <a:buNone/>
            </a:pPr>
            <a:r>
              <a:rPr lang="fa-IR" dirty="0"/>
              <a:t>نهج البلاغه، نامۀ 53</a:t>
            </a:r>
            <a:endParaRPr lang="fa-IR" dirty="0">
              <a:cs typeface="B Zar" pitchFamily="2" charset="-78"/>
            </a:endParaRPr>
          </a:p>
          <a:p>
            <a:endParaRPr lang="fa-IR" dirty="0">
              <a:cs typeface="B Zar" pitchFamily="2" charset="-78"/>
            </a:endParaRPr>
          </a:p>
          <a:p>
            <a:endParaRPr lang="fa-IR" b="1" dirty="0"/>
          </a:p>
          <a:p>
            <a:endParaRPr lang="fa-IR" dirty="0"/>
          </a:p>
          <a:p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09040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/>
              <a:t>معیارهاي انتخاب افراد براي </a:t>
            </a:r>
            <a:r>
              <a:rPr lang="fa-IR" b="1" dirty="0" smtClean="0"/>
              <a:t>مسؤولیتهاي </a:t>
            </a:r>
            <a:r>
              <a:rPr lang="fa-IR" b="1" dirty="0"/>
              <a:t>کلیدي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سابقه روشن و درخشان</a:t>
            </a:r>
          </a:p>
          <a:p>
            <a:r>
              <a:rPr lang="fa-IR" dirty="0"/>
              <a:t>سیماي فرد به امانتداري شناخته شده و در این صفت زبانزد </a:t>
            </a:r>
            <a:r>
              <a:rPr lang="fa-IR" dirty="0" smtClean="0"/>
              <a:t>خاص </a:t>
            </a:r>
            <a:r>
              <a:rPr lang="fa-IR" dirty="0"/>
              <a:t>و </a:t>
            </a:r>
            <a:r>
              <a:rPr lang="fa-IR" dirty="0" smtClean="0"/>
              <a:t>عام باشد.</a:t>
            </a:r>
          </a:p>
          <a:p>
            <a:r>
              <a:rPr lang="fa-IR" dirty="0" smtClean="0"/>
              <a:t>امیرالمؤمنین </a:t>
            </a:r>
            <a:r>
              <a:rPr lang="fa-IR" dirty="0"/>
              <a:t>در این </a:t>
            </a:r>
            <a:r>
              <a:rPr lang="fa-IR" dirty="0" smtClean="0"/>
              <a:t>موارد </a:t>
            </a:r>
            <a:r>
              <a:rPr lang="fa-IR" dirty="0"/>
              <a:t>به مالک اشتر </a:t>
            </a:r>
            <a:r>
              <a:rPr lang="fa-IR" dirty="0" smtClean="0"/>
              <a:t>توجه </a:t>
            </a:r>
            <a:r>
              <a:rPr lang="fa-IR" dirty="0"/>
              <a:t>میدهند</a:t>
            </a:r>
            <a:r>
              <a:rPr lang="fa-IR" dirty="0" smtClean="0"/>
              <a:t>:</a:t>
            </a:r>
          </a:p>
          <a:p>
            <a:pPr algn="ctr"/>
            <a:r>
              <a:rPr lang="fa-IR" b="1" dirty="0" smtClean="0"/>
              <a:t>فَاعمد لِاَحسنِهِم </a:t>
            </a:r>
            <a:r>
              <a:rPr lang="fa-IR" b="1" dirty="0"/>
              <a:t>کانَ فِی </a:t>
            </a:r>
            <a:r>
              <a:rPr lang="fa-IR" b="1" dirty="0" smtClean="0"/>
              <a:t>ٱلْعامۀِ </a:t>
            </a:r>
            <a:r>
              <a:rPr lang="fa-IR" b="1" dirty="0"/>
              <a:t>أثَراً.</a:t>
            </a:r>
          </a:p>
          <a:p>
            <a:pPr algn="ctr"/>
            <a:r>
              <a:rPr lang="fa-IR" dirty="0">
                <a:cs typeface="B Zar" pitchFamily="2" charset="-78"/>
              </a:rPr>
              <a:t>پس خوش </a:t>
            </a:r>
            <a:r>
              <a:rPr lang="fa-IR" dirty="0" smtClean="0">
                <a:cs typeface="B Zar" pitchFamily="2" charset="-78"/>
              </a:rPr>
              <a:t>سابقه ترین </a:t>
            </a:r>
            <a:r>
              <a:rPr lang="fa-IR" dirty="0">
                <a:cs typeface="B Zar" pitchFamily="2" charset="-78"/>
              </a:rPr>
              <a:t>آنها را در نزد عموم برگزین</a:t>
            </a:r>
            <a:r>
              <a:rPr lang="fa-IR" dirty="0" smtClean="0">
                <a:cs typeface="B Zar" pitchFamily="2" charset="-78"/>
              </a:rPr>
              <a:t>.</a:t>
            </a:r>
          </a:p>
          <a:p>
            <a:pPr algn="ctr"/>
            <a:r>
              <a:rPr lang="fa-IR" b="1" dirty="0" smtClean="0"/>
              <a:t>و أعرَفِهِم </a:t>
            </a:r>
            <a:r>
              <a:rPr lang="fa-IR" b="1" dirty="0"/>
              <a:t>بِالأمانَۀِ </a:t>
            </a:r>
            <a:r>
              <a:rPr lang="fa-IR" b="1" dirty="0" smtClean="0"/>
              <a:t>وجهاً</a:t>
            </a:r>
            <a:r>
              <a:rPr lang="fa-IR" b="1" dirty="0"/>
              <a:t>.</a:t>
            </a:r>
          </a:p>
          <a:p>
            <a:pPr algn="ctr"/>
            <a:r>
              <a:rPr lang="fa-IR" dirty="0">
                <a:cs typeface="B Zar" pitchFamily="2" charset="-78"/>
              </a:rPr>
              <a:t>و کسی را که از همه، </a:t>
            </a:r>
            <a:r>
              <a:rPr lang="fa-IR" dirty="0" smtClean="0">
                <a:cs typeface="B Zar" pitchFamily="2" charset="-78"/>
              </a:rPr>
              <a:t>چهره اش </a:t>
            </a:r>
            <a:r>
              <a:rPr lang="fa-IR" dirty="0">
                <a:cs typeface="B Zar" pitchFamily="2" charset="-78"/>
              </a:rPr>
              <a:t>به امانتداري بیشتر شناخته </a:t>
            </a:r>
            <a:r>
              <a:rPr lang="fa-IR" dirty="0" smtClean="0">
                <a:cs typeface="B Zar" pitchFamily="2" charset="-78"/>
              </a:rPr>
              <a:t>شده </a:t>
            </a:r>
            <a:r>
              <a:rPr lang="fa-IR" dirty="0">
                <a:cs typeface="B Zar" pitchFamily="2" charset="-78"/>
              </a:rPr>
              <a:t>است انتخاب کن</a:t>
            </a:r>
            <a:r>
              <a:rPr lang="fa-IR" dirty="0"/>
              <a:t>.</a:t>
            </a: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5166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صلاحیتهای اخلاقی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Zar" pitchFamily="2" charset="-78"/>
              </a:rPr>
              <a:t>حضرت علی </a:t>
            </a:r>
            <a:r>
              <a:rPr lang="fa-IR" dirty="0">
                <a:cs typeface="B Zar" pitchFamily="2" charset="-78"/>
              </a:rPr>
              <a:t>در این مورد به مالک اشتر میفرمایند</a:t>
            </a:r>
            <a:r>
              <a:rPr lang="fa-IR" dirty="0" smtClean="0"/>
              <a:t>:</a:t>
            </a:r>
          </a:p>
          <a:p>
            <a:pPr algn="ctr"/>
            <a:r>
              <a:rPr lang="fa-IR" b="1" dirty="0" smtClean="0"/>
              <a:t>و ٱخْصص رسائِلِک </a:t>
            </a:r>
            <a:r>
              <a:rPr lang="fa-IR" b="1" dirty="0"/>
              <a:t>ٱلَّتی </a:t>
            </a:r>
            <a:r>
              <a:rPr lang="fa-IR" b="1" dirty="0" smtClean="0"/>
              <a:t>تُدخِلُ </a:t>
            </a:r>
            <a:r>
              <a:rPr lang="fa-IR" b="1" dirty="0"/>
              <a:t>فیها </a:t>
            </a:r>
            <a:r>
              <a:rPr lang="fa-IR" b="1" dirty="0" smtClean="0"/>
              <a:t>مکائِدك و أسرارك بِأجمعِهِم لِوجوهِ </a:t>
            </a:r>
            <a:r>
              <a:rPr lang="fa-IR" b="1" dirty="0"/>
              <a:t>صالِحِ ٱلأخْلاقِ</a:t>
            </a:r>
            <a:r>
              <a:rPr lang="fa-IR" b="1" dirty="0" smtClean="0"/>
              <a:t>.</a:t>
            </a:r>
          </a:p>
          <a:p>
            <a:pPr marL="0" indent="0" algn="ctr">
              <a:buNone/>
            </a:pPr>
            <a:r>
              <a:rPr lang="fa-IR" dirty="0" smtClean="0"/>
              <a:t>    </a:t>
            </a:r>
            <a:r>
              <a:rPr lang="fa-IR" dirty="0" smtClean="0">
                <a:cs typeface="B Zar" pitchFamily="2" charset="-78"/>
              </a:rPr>
              <a:t>مکاتبات </a:t>
            </a:r>
            <a:r>
              <a:rPr lang="fa-IR" dirty="0">
                <a:cs typeface="B Zar" pitchFamily="2" charset="-78"/>
              </a:rPr>
              <a:t>و اموري را که حاوي تمامی تدابیر محرمانه و </a:t>
            </a:r>
            <a:r>
              <a:rPr lang="fa-IR" dirty="0" smtClean="0">
                <a:cs typeface="B Zar" pitchFamily="2" charset="-78"/>
              </a:rPr>
              <a:t>  اسرار </a:t>
            </a:r>
            <a:r>
              <a:rPr lang="fa-IR" dirty="0">
                <a:cs typeface="B Zar" pitchFamily="2" charset="-78"/>
              </a:rPr>
              <a:t>توست به شخصیتهاي واجد صلاحیت اخلاقی واگذار کن.</a:t>
            </a:r>
          </a:p>
          <a:p>
            <a:pPr marL="0" indent="0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dirty="0">
                <a:cs typeface="B Zar" pitchFamily="2" charset="-78"/>
              </a:rPr>
              <a:t>نهج البلاغه، نامۀ 53</a:t>
            </a:r>
            <a:endParaRPr lang="fa-IR" b="1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222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دقت نظر و هوشیاری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>
                <a:cs typeface="B Zar" pitchFamily="2" charset="-78"/>
              </a:rPr>
              <a:t>خصوصیت </a:t>
            </a:r>
            <a:r>
              <a:rPr lang="fa-IR" dirty="0">
                <a:cs typeface="B Zar" pitchFamily="2" charset="-78"/>
              </a:rPr>
              <a:t>دیگري که </a:t>
            </a:r>
            <a:r>
              <a:rPr lang="fa-IR" dirty="0" smtClean="0">
                <a:cs typeface="B Zar" pitchFamily="2" charset="-78"/>
              </a:rPr>
              <a:t>مسؤولیتهاي حساس </a:t>
            </a:r>
            <a:r>
              <a:rPr lang="fa-IR" dirty="0">
                <a:cs typeface="B Zar" pitchFamily="2" charset="-78"/>
              </a:rPr>
              <a:t>سازمان ایجاب میکند دقّت نظر </a:t>
            </a:r>
            <a:r>
              <a:rPr lang="fa-IR" dirty="0" smtClean="0">
                <a:cs typeface="B Zar" pitchFamily="2" charset="-78"/>
              </a:rPr>
              <a:t>و </a:t>
            </a:r>
            <a:r>
              <a:rPr lang="fa-IR" dirty="0">
                <a:cs typeface="B Zar" pitchFamily="2" charset="-78"/>
              </a:rPr>
              <a:t>هوشیاري است؛ زیرا مدیر از مسیر قائممقام و معاونین و مسؤولین دفترش است </a:t>
            </a:r>
            <a:r>
              <a:rPr lang="fa-IR" dirty="0" smtClean="0">
                <a:cs typeface="B Zar" pitchFamily="2" charset="-78"/>
              </a:rPr>
              <a:t>که </a:t>
            </a:r>
            <a:r>
              <a:rPr lang="fa-IR" dirty="0">
                <a:cs typeface="B Zar" pitchFamily="2" charset="-78"/>
              </a:rPr>
              <a:t>با دیگران و با کارهاي سازمان در تماس است. بنابراین اگر افراد مزبور </a:t>
            </a:r>
            <a:r>
              <a:rPr lang="fa-IR" dirty="0" smtClean="0">
                <a:cs typeface="B Zar" pitchFamily="2" charset="-78"/>
              </a:rPr>
              <a:t>تمرکز </a:t>
            </a:r>
            <a:r>
              <a:rPr lang="fa-IR" dirty="0">
                <a:cs typeface="B Zar" pitchFamily="2" charset="-78"/>
              </a:rPr>
              <a:t>حواس و توجه کافی نداشته باشند چه بسا مسائل مهم و نامه هاي حساسی پیش </a:t>
            </a:r>
            <a:r>
              <a:rPr lang="fa-IR" dirty="0" smtClean="0">
                <a:cs typeface="B Zar" pitchFamily="2" charset="-78"/>
              </a:rPr>
              <a:t>آید </a:t>
            </a:r>
            <a:r>
              <a:rPr lang="fa-IR" dirty="0">
                <a:cs typeface="B Zar" pitchFamily="2" charset="-78"/>
              </a:rPr>
              <a:t>که به اطّلاع مدیر نرسد و کارهاي حساسی متوقّف بماند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49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ظرفیت کاری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 حضرت علی </a:t>
            </a:r>
            <a:r>
              <a:rPr lang="fa-IR" dirty="0"/>
              <a:t>در این رابطه به مالک مینویسند</a:t>
            </a:r>
            <a:r>
              <a:rPr lang="fa-IR" dirty="0" smtClean="0"/>
              <a:t>:</a:t>
            </a:r>
          </a:p>
          <a:p>
            <a:pPr marL="0" indent="0">
              <a:buNone/>
            </a:pPr>
            <a:r>
              <a:rPr lang="fa-IR" b="1" dirty="0" smtClean="0"/>
              <a:t>   لا </a:t>
            </a:r>
            <a:r>
              <a:rPr lang="fa-IR" b="1" dirty="0" smtClean="0"/>
              <a:t>یٰقْهرُه </a:t>
            </a:r>
            <a:r>
              <a:rPr lang="fa-IR" b="1" dirty="0"/>
              <a:t>کَبیرُها </a:t>
            </a:r>
            <a:r>
              <a:rPr lang="fa-IR" b="1" dirty="0" smtClean="0"/>
              <a:t>و </a:t>
            </a:r>
            <a:r>
              <a:rPr lang="fa-IR" b="1" dirty="0"/>
              <a:t>لاٰ </a:t>
            </a:r>
            <a:r>
              <a:rPr lang="fa-IR" b="1" dirty="0" smtClean="0"/>
              <a:t>یتَشَتَّت علَیهِ </a:t>
            </a:r>
            <a:r>
              <a:rPr lang="fa-IR" b="1" dirty="0"/>
              <a:t>کَثیرُها</a:t>
            </a:r>
            <a:r>
              <a:rPr lang="fa-IR" b="1" dirty="0" smtClean="0"/>
              <a:t>.</a:t>
            </a:r>
          </a:p>
          <a:p>
            <a:r>
              <a:rPr lang="fa-IR" dirty="0"/>
              <a:t>کسی که نه بزرگی کار، او را از پا درآورد و نه فراوانی آن، او </a:t>
            </a:r>
            <a:r>
              <a:rPr lang="fa-IR" dirty="0" smtClean="0"/>
              <a:t>را </a:t>
            </a:r>
            <a:r>
              <a:rPr lang="fa-IR" dirty="0"/>
              <a:t>دچار پریشانی و سردرگمی نماید</a:t>
            </a:r>
            <a:endParaRPr lang="fa-IR" b="1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8627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مراعات حقوق خود در کارها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حضرت </a:t>
            </a:r>
            <a:r>
              <a:rPr lang="fa-IR" dirty="0" smtClean="0"/>
              <a:t>امیر </a:t>
            </a:r>
            <a:r>
              <a:rPr lang="fa-IR" dirty="0"/>
              <a:t>در رابطه با این </a:t>
            </a:r>
            <a:r>
              <a:rPr lang="fa-IR" dirty="0" smtClean="0"/>
              <a:t>خصوصیت </a:t>
            </a:r>
            <a:r>
              <a:rPr lang="fa-IR" dirty="0"/>
              <a:t>به مالک میفرمایند</a:t>
            </a:r>
            <a:r>
              <a:rPr lang="fa-IR" dirty="0" smtClean="0"/>
              <a:t>:</a:t>
            </a:r>
          </a:p>
          <a:p>
            <a:r>
              <a:rPr lang="fa-IR" b="1" dirty="0" smtClean="0"/>
              <a:t> </a:t>
            </a:r>
            <a:r>
              <a:rPr lang="fa-IR" b="1" dirty="0"/>
              <a:t>لاٰ </a:t>
            </a:r>
            <a:r>
              <a:rPr lang="fa-IR" b="1" dirty="0" smtClean="0"/>
              <a:t>یجهلُ مبلَغَ قَدرِ </a:t>
            </a:r>
            <a:r>
              <a:rPr lang="fa-IR" b="1" dirty="0"/>
              <a:t>نَفْسِهِ فِی </a:t>
            </a:r>
            <a:r>
              <a:rPr lang="fa-IR" b="1" dirty="0" smtClean="0"/>
              <a:t>ٱلأُمورِ </a:t>
            </a:r>
            <a:r>
              <a:rPr lang="fa-IR" b="1" dirty="0"/>
              <a:t>فَإنَّ ٱلْجاهِلَ </a:t>
            </a:r>
            <a:r>
              <a:rPr lang="fa-IR" b="1" dirty="0" smtClean="0"/>
              <a:t>بِقَدرِ </a:t>
            </a:r>
            <a:r>
              <a:rPr lang="fa-IR" b="1" dirty="0"/>
              <a:t>نَفْسِهِ </a:t>
            </a:r>
            <a:r>
              <a:rPr lang="fa-IR" b="1" dirty="0" smtClean="0"/>
              <a:t>یکُونُ بِقَدرِ </a:t>
            </a:r>
            <a:r>
              <a:rPr lang="fa-IR" b="1" dirty="0"/>
              <a:t>غَیرِهِ أجهلَ.</a:t>
            </a:r>
            <a:endParaRPr lang="fa-IR" dirty="0"/>
          </a:p>
          <a:p>
            <a:r>
              <a:rPr lang="fa-IR" dirty="0"/>
              <a:t>و از کسانی که به قدر و حدود خود در کارها نادان نباشند؛ </a:t>
            </a:r>
            <a:r>
              <a:rPr lang="fa-IR" dirty="0" smtClean="0"/>
              <a:t>پس </a:t>
            </a:r>
            <a:r>
              <a:rPr lang="fa-IR" dirty="0"/>
              <a:t>هرآینه کسی که حدود خود را نشناسد حدود دیگران را </a:t>
            </a:r>
            <a:r>
              <a:rPr lang="fa-IR" dirty="0" smtClean="0"/>
              <a:t>بیشتر </a:t>
            </a:r>
            <a:r>
              <a:rPr lang="fa-IR" dirty="0"/>
              <a:t>نخواهد شناخت. 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6710833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نحوه رفتار با کارکنان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a-IR" dirty="0" smtClean="0"/>
              <a:t>مسائل کارکنان</a:t>
            </a:r>
          </a:p>
          <a:p>
            <a:r>
              <a:rPr lang="fa-IR" dirty="0" smtClean="0"/>
              <a:t>مدیر باید به دقّت مسائل و مشکلات و نیازهاي مادي و معنوي کارکنان را شناسایی نموده و در جهت رفع آنها اقدام نماید.</a:t>
            </a:r>
          </a:p>
          <a:p>
            <a:r>
              <a:rPr lang="fa-IR" dirty="0" smtClean="0"/>
              <a:t>پرداخت دستمزد مکفی</a:t>
            </a:r>
          </a:p>
          <a:p>
            <a:r>
              <a:rPr lang="fa-IR" dirty="0" smtClean="0"/>
              <a:t>امیرالمؤمنین  در این زمینه به مالک اشتر میفرمایند:</a:t>
            </a:r>
          </a:p>
          <a:p>
            <a:r>
              <a:rPr lang="fa-IR" b="1" dirty="0" smtClean="0"/>
              <a:t>ثُم أسبِغْ علَیهِم ٱلأرزاقَ فَإنَّ ذلِٰک قُوةٌ لَّهم علَی ٱستِصلاحِ أنْفُسِهِم وِ غِنًی لَّهم عنْ تَناولِ ما تَحت أیدیهِم و حجۀٌ علَیهِم أنْ خالَفُوا أمرَك أو ثَلَموا أمانَتَک.</a:t>
            </a:r>
          </a:p>
          <a:p>
            <a:pPr algn="ctr"/>
            <a:r>
              <a:rPr lang="fa-IR" dirty="0"/>
              <a:t>پس آنگاه باید روزیشان را فراخ گردانی که این کار آنان را به</a:t>
            </a:r>
          </a:p>
          <a:p>
            <a:pPr marL="0" indent="0" algn="ctr">
              <a:buNone/>
            </a:pPr>
            <a:r>
              <a:rPr lang="fa-IR" dirty="0"/>
              <a:t>اصلاح خویشتن بسی نیرومند گرداند و از خوردن اموالی که در</a:t>
            </a:r>
          </a:p>
          <a:p>
            <a:pPr marL="0" indent="0" algn="ctr">
              <a:buNone/>
            </a:pPr>
            <a:r>
              <a:rPr lang="fa-IR" dirty="0"/>
              <a:t>اختیار دارند بسی بینیاز سازد و در صورتی که از فرمان تو</a:t>
            </a:r>
          </a:p>
          <a:p>
            <a:pPr marL="0" indent="0" algn="ctr">
              <a:buNone/>
            </a:pPr>
            <a:r>
              <a:rPr lang="fa-IR" dirty="0"/>
              <a:t>سرپیچی کنند یا در امانت خیانت ورزند بهانهاي براي آنها وجود</a:t>
            </a:r>
          </a:p>
          <a:p>
            <a:pPr marL="0" indent="0" algn="ctr">
              <a:buNone/>
            </a:pPr>
            <a:r>
              <a:rPr lang="fa-IR" dirty="0"/>
              <a:t>نخواهد داشت و </a:t>
            </a:r>
            <a:r>
              <a:rPr lang="fa-IR" dirty="0" smtClean="0"/>
              <a:t>حجت </a:t>
            </a:r>
            <a:r>
              <a:rPr lang="fa-IR" dirty="0"/>
              <a:t>بر آنها تمام شده است</a:t>
            </a:r>
            <a:endParaRPr lang="fa-IR" b="1" dirty="0" smtClean="0"/>
          </a:p>
          <a:p>
            <a:endParaRPr lang="fa-IR" dirty="0" smtClean="0"/>
          </a:p>
          <a:p>
            <a:endParaRPr lang="fa-IR" b="1" dirty="0" smtClean="0"/>
          </a:p>
          <a:p>
            <a:endParaRPr lang="fa-IR" dirty="0" smtClean="0"/>
          </a:p>
          <a:p>
            <a:pPr marL="0" indent="0">
              <a:buNone/>
            </a:pPr>
            <a:endParaRPr lang="fa-IR" dirty="0" smtClean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73425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Zar" pitchFamily="2" charset="-78"/>
              </a:rPr>
              <a:t>ویژگی های جامعه اسلامی</a:t>
            </a:r>
            <a:endParaRPr lang="fa-IR" b="1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a-IR" sz="3600" dirty="0" smtClean="0">
                <a:cs typeface="B Zar" pitchFamily="2" charset="-78"/>
              </a:rPr>
              <a:t>جامعه اسلامی راستین جامعه ای است که در تمامی عرصه های اجتماعی،اقتصادی،سیاسی،نظامی،حقوقی،مدیریتی و... خود،روحیه معنوی و عارفانه، و اخلاق فاضلانه و خداپسندانه را همراه با التزام به مقررات و احکام الهی را یکجا داراست</a:t>
            </a:r>
            <a:r>
              <a:rPr lang="fa-IR" dirty="0" smtClean="0"/>
              <a:t>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7978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b="1" dirty="0" smtClean="0"/>
              <a:t>ارزش قائل شدن برای تمامی گروههای شاغلین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حضرت علی </a:t>
            </a:r>
            <a:r>
              <a:rPr lang="fa-IR" dirty="0"/>
              <a:t>در این زمینه به مالک مینویسند</a:t>
            </a:r>
            <a:r>
              <a:rPr lang="fa-IR" dirty="0" smtClean="0"/>
              <a:t>:</a:t>
            </a:r>
          </a:p>
          <a:p>
            <a:r>
              <a:rPr lang="fa-IR" b="1" dirty="0" smtClean="0"/>
              <a:t>و ٱعلَم </a:t>
            </a:r>
            <a:r>
              <a:rPr lang="fa-IR" b="1" dirty="0"/>
              <a:t>أنَّ </a:t>
            </a:r>
            <a:r>
              <a:rPr lang="fa-IR" b="1" dirty="0" smtClean="0"/>
              <a:t>ٱلرَّعِیۀَ طَبقات </a:t>
            </a:r>
            <a:r>
              <a:rPr lang="fa-IR" b="1" dirty="0"/>
              <a:t>لا </a:t>
            </a:r>
            <a:r>
              <a:rPr lang="fa-IR" b="1" dirty="0" smtClean="0"/>
              <a:t>یٰصلِح بعضُها </a:t>
            </a:r>
            <a:r>
              <a:rPr lang="fa-IR" b="1" dirty="0"/>
              <a:t>إلاّ </a:t>
            </a:r>
            <a:r>
              <a:rPr lang="fa-IR" b="1" dirty="0" smtClean="0"/>
              <a:t>بِبعضٍ و </a:t>
            </a:r>
            <a:r>
              <a:rPr lang="fa-IR" b="1" dirty="0"/>
              <a:t>لاٰ غِنیٰ </a:t>
            </a:r>
            <a:r>
              <a:rPr lang="fa-IR" b="1" dirty="0" smtClean="0"/>
              <a:t>بِبعضِها عنْ </a:t>
            </a:r>
            <a:r>
              <a:rPr lang="fa-IR" b="1" dirty="0"/>
              <a:t>بعضٍ</a:t>
            </a:r>
            <a:endParaRPr lang="fa-IR" dirty="0"/>
          </a:p>
          <a:p>
            <a:r>
              <a:rPr lang="fa-IR" dirty="0"/>
              <a:t>و آگاه باش که افراد تحت </a:t>
            </a:r>
            <a:r>
              <a:rPr lang="fa-IR" dirty="0" smtClean="0"/>
              <a:t>مدیریت </a:t>
            </a:r>
            <a:r>
              <a:rPr lang="fa-IR" dirty="0"/>
              <a:t>تو به طبقاتی منقسم </a:t>
            </a:r>
            <a:r>
              <a:rPr lang="fa-IR" dirty="0" smtClean="0"/>
              <a:t>میباشند </a:t>
            </a:r>
            <a:r>
              <a:rPr lang="fa-IR" dirty="0"/>
              <a:t>که کار هیچ یک درست انجام نمیشود مگر به وسیلۀ دیگر طبقات</a:t>
            </a:r>
            <a:r>
              <a:rPr lang="fa-IR" dirty="0" smtClean="0"/>
              <a:t>، </a:t>
            </a:r>
            <a:r>
              <a:rPr lang="fa-IR" dirty="0"/>
              <a:t>و هیچ یک از آنها تو را از وجود دیگري بینیاز نمیکند.</a:t>
            </a:r>
            <a:endParaRPr lang="fa-IR" b="1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167031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بازگرداندن میدان ترقی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>
                <a:cs typeface="B Zar" pitchFamily="2" charset="-78"/>
              </a:rPr>
              <a:t>اینکه در سازمانی مقرّراتی حاکم باشد که فرد در عین ابراز لیاقت </a:t>
            </a:r>
            <a:r>
              <a:rPr lang="fa-IR" dirty="0" smtClean="0">
                <a:cs typeface="B Zar" pitchFamily="2" charset="-78"/>
              </a:rPr>
              <a:t>و </a:t>
            </a:r>
            <a:r>
              <a:rPr lang="fa-IR" dirty="0">
                <a:cs typeface="B Zar" pitchFamily="2" charset="-78"/>
              </a:rPr>
              <a:t>شایستگی، امکان نداشته باشد </a:t>
            </a:r>
            <a:r>
              <a:rPr lang="fa-IR" dirty="0" smtClean="0">
                <a:cs typeface="B Zar" pitchFamily="2" charset="-78"/>
              </a:rPr>
              <a:t>مسؤولیتهاي </a:t>
            </a:r>
            <a:r>
              <a:rPr lang="fa-IR" dirty="0">
                <a:cs typeface="B Zar" pitchFamily="2" charset="-78"/>
              </a:rPr>
              <a:t>بالاتري را بر عهده گیرد، یا </a:t>
            </a:r>
            <a:r>
              <a:rPr lang="fa-IR" dirty="0" smtClean="0">
                <a:cs typeface="B Zar" pitchFamily="2" charset="-78"/>
              </a:rPr>
              <a:t>مدیر</a:t>
            </a:r>
            <a:r>
              <a:rPr lang="fa-IR" dirty="0">
                <a:cs typeface="B Zar" pitchFamily="2" charset="-78"/>
              </a:rPr>
              <a:t>براساس روابط و دور از ارزشهاي واقعی افراد، اشخاص مورد نظر خود را </a:t>
            </a:r>
            <a:r>
              <a:rPr lang="fa-IR" dirty="0" smtClean="0">
                <a:cs typeface="B Zar" pitchFamily="2" charset="-78"/>
              </a:rPr>
              <a:t>در </a:t>
            </a:r>
            <a:r>
              <a:rPr lang="fa-IR" dirty="0">
                <a:cs typeface="B Zar" pitchFamily="2" charset="-78"/>
              </a:rPr>
              <a:t>سازمان رشد دهد و افراد لایق نتوانند ترقّی کنند، هر دو نادرست و براي سازمان زیانبار است</a:t>
            </a:r>
          </a:p>
          <a:p>
            <a:pPr algn="ctr"/>
            <a:r>
              <a:rPr lang="fa-IR" dirty="0" smtClean="0">
                <a:cs typeface="B Zar" pitchFamily="2" charset="-78"/>
              </a:rPr>
              <a:t>امیرالمؤمنین </a:t>
            </a:r>
            <a:r>
              <a:rPr lang="fa-IR" dirty="0">
                <a:cs typeface="B Zar" pitchFamily="2" charset="-78"/>
              </a:rPr>
              <a:t>در این مورد به مالک مینگارند</a:t>
            </a:r>
            <a:r>
              <a:rPr lang="fa-IR" dirty="0" smtClean="0">
                <a:cs typeface="B Zar" pitchFamily="2" charset="-78"/>
              </a:rPr>
              <a:t>:</a:t>
            </a:r>
          </a:p>
          <a:p>
            <a:pPr algn="ctr"/>
            <a:r>
              <a:rPr lang="fa-IR" b="1" dirty="0" smtClean="0"/>
              <a:t>فَافْسح </a:t>
            </a:r>
            <a:r>
              <a:rPr lang="fa-IR" b="1" dirty="0"/>
              <a:t>فی </a:t>
            </a:r>
            <a:r>
              <a:rPr lang="fa-IR" b="1" dirty="0" smtClean="0"/>
              <a:t>آمالِهِم</a:t>
            </a:r>
          </a:p>
          <a:p>
            <a:pPr algn="ctr"/>
            <a:r>
              <a:rPr lang="fa-IR" dirty="0">
                <a:cs typeface="B Zar" pitchFamily="2" charset="-78"/>
              </a:rPr>
              <a:t>زمینه را براي نیل آنها به آرمانهایشان (دستیابی به </a:t>
            </a:r>
            <a:r>
              <a:rPr lang="fa-IR" dirty="0" smtClean="0">
                <a:cs typeface="B Zar" pitchFamily="2" charset="-78"/>
              </a:rPr>
              <a:t>مسؤولیتهاي بالاتر </a:t>
            </a:r>
            <a:r>
              <a:rPr lang="fa-IR" dirty="0">
                <a:cs typeface="B Zar" pitchFamily="2" charset="-78"/>
              </a:rPr>
              <a:t>و ابراز لیاقت بیشتر) باز کن</a:t>
            </a:r>
          </a:p>
          <a:p>
            <a:pPr algn="ctr"/>
            <a:endParaRPr lang="fa-IR" dirty="0">
              <a:cs typeface="B Zar" pitchFamily="2" charset="-78"/>
            </a:endParaRPr>
          </a:p>
          <a:p>
            <a:endParaRPr lang="fa-IR" dirty="0"/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495342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موارد دیگر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انتظار منطقی از افراد</a:t>
            </a:r>
          </a:p>
          <a:p>
            <a:r>
              <a:rPr lang="fa-IR" dirty="0" smtClean="0"/>
              <a:t>پرهیز از عصبیت</a:t>
            </a:r>
          </a:p>
          <a:p>
            <a:r>
              <a:rPr lang="fa-IR" dirty="0" smtClean="0"/>
              <a:t>استفاده به جا از نرمش و شدت عمل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143233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سالم سازی روابط افراد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fa-IR" dirty="0">
                <a:cs typeface="B Zar" pitchFamily="2" charset="-78"/>
              </a:rPr>
              <a:t>حضرت </a:t>
            </a:r>
            <a:r>
              <a:rPr lang="fa-IR" dirty="0" smtClean="0">
                <a:cs typeface="B Zar" pitchFamily="2" charset="-78"/>
              </a:rPr>
              <a:t>امیر </a:t>
            </a:r>
            <a:r>
              <a:rPr lang="fa-IR" dirty="0">
                <a:cs typeface="B Zar" pitchFamily="2" charset="-78"/>
              </a:rPr>
              <a:t>در همین زمینه به مالک اشتر مینگارند</a:t>
            </a:r>
            <a:r>
              <a:rPr lang="fa-IR" dirty="0" smtClean="0">
                <a:cs typeface="B Zar" pitchFamily="2" charset="-78"/>
              </a:rPr>
              <a:t>:</a:t>
            </a:r>
          </a:p>
          <a:p>
            <a:pPr algn="ctr"/>
            <a:r>
              <a:rPr lang="fa-IR" b="1" dirty="0" smtClean="0">
                <a:cs typeface="B Zar" pitchFamily="2" charset="-78"/>
              </a:rPr>
              <a:t>ولْیکُنْ </a:t>
            </a:r>
            <a:r>
              <a:rPr lang="fa-IR" b="1" dirty="0">
                <a:cs typeface="B Zar" pitchFamily="2" charset="-78"/>
              </a:rPr>
              <a:t>أ </a:t>
            </a:r>
            <a:r>
              <a:rPr lang="fa-IR" b="1" dirty="0" smtClean="0">
                <a:cs typeface="B Zar" pitchFamily="2" charset="-78"/>
              </a:rPr>
              <a:t>بعد رعِیتَک مِنْک و أشْنَأَهم عِنْدك أطْلَبِهِم لِمعائِبِ </a:t>
            </a:r>
            <a:r>
              <a:rPr lang="fa-IR" b="1" dirty="0">
                <a:cs typeface="B Zar" pitchFamily="2" charset="-78"/>
              </a:rPr>
              <a:t>ٱلنّاسِ ... </a:t>
            </a:r>
            <a:r>
              <a:rPr lang="fa-IR" b="1" dirty="0" smtClean="0">
                <a:cs typeface="B Zar" pitchFamily="2" charset="-78"/>
              </a:rPr>
              <a:t>أطْلِقْ </a:t>
            </a:r>
            <a:r>
              <a:rPr lang="fa-IR" b="1" dirty="0">
                <a:cs typeface="B Zar" pitchFamily="2" charset="-78"/>
              </a:rPr>
              <a:t>عنِ ٱلنّاسِ عقْدةَ کُلِّ حِقْدٍ... و </a:t>
            </a:r>
            <a:r>
              <a:rPr lang="fa-IR" b="1" dirty="0" smtClean="0">
                <a:cs typeface="B Zar" pitchFamily="2" charset="-78"/>
              </a:rPr>
              <a:t>لا </a:t>
            </a:r>
            <a:r>
              <a:rPr lang="fa-IR" b="1" dirty="0">
                <a:cs typeface="B Zar" pitchFamily="2" charset="-78"/>
              </a:rPr>
              <a:t>تَعجلَنَّ </a:t>
            </a:r>
            <a:r>
              <a:rPr lang="fa-IR" b="1" dirty="0" smtClean="0">
                <a:cs typeface="B Zar" pitchFamily="2" charset="-78"/>
              </a:rPr>
              <a:t>إلی </a:t>
            </a:r>
            <a:r>
              <a:rPr lang="fa-IR" b="1" dirty="0">
                <a:cs typeface="B Zar" pitchFamily="2" charset="-78"/>
              </a:rPr>
              <a:t>تَصدیقِ ساعٍ فَإنَّ ٱلساعِی غاش و إنْ تَشَبه بِالنّاصِحینَ</a:t>
            </a:r>
            <a:r>
              <a:rPr lang="fa-IR" b="1" dirty="0" smtClean="0">
                <a:cs typeface="B Zar" pitchFamily="2" charset="-78"/>
              </a:rPr>
              <a:t>.</a:t>
            </a:r>
            <a:endParaRPr lang="fa-IR" b="1" dirty="0">
              <a:cs typeface="B Zar" pitchFamily="2" charset="-78"/>
            </a:endParaRPr>
          </a:p>
          <a:p>
            <a:pPr marL="0" indent="0">
              <a:buNone/>
            </a:pPr>
            <a:r>
              <a:rPr lang="fa-IR" dirty="0" smtClean="0">
                <a:cs typeface="B Zar" pitchFamily="2" charset="-78"/>
              </a:rPr>
              <a:t>در </a:t>
            </a:r>
            <a:r>
              <a:rPr lang="fa-IR" dirty="0">
                <a:cs typeface="B Zar" pitchFamily="2" charset="-78"/>
              </a:rPr>
              <a:t>بین افراد، آن که بیش از همه در پی عیبجویی مردم است </a:t>
            </a:r>
            <a:r>
              <a:rPr lang="fa-IR" dirty="0" smtClean="0">
                <a:cs typeface="B Zar" pitchFamily="2" charset="-78"/>
              </a:rPr>
              <a:t>باید </a:t>
            </a:r>
            <a:r>
              <a:rPr lang="fa-IR" dirty="0">
                <a:cs typeface="B Zar" pitchFamily="2" charset="-78"/>
              </a:rPr>
              <a:t>پیش تو از همه دورتر باشد و در دلت منفور... . گره کینه را از</a:t>
            </a:r>
          </a:p>
          <a:p>
            <a:pPr marL="0" indent="0">
              <a:buNone/>
            </a:pPr>
            <a:r>
              <a:rPr lang="fa-IR" dirty="0">
                <a:cs typeface="B Zar" pitchFamily="2" charset="-78"/>
              </a:rPr>
              <a:t>دلهاي افراد بگشاي ... و در قبول سخن سخنچینان شتاب مکن؛ که</a:t>
            </a:r>
          </a:p>
          <a:p>
            <a:pPr marL="0" indent="0" algn="ctr">
              <a:buNone/>
            </a:pPr>
            <a:r>
              <a:rPr lang="fa-IR" dirty="0">
                <a:cs typeface="B Zar" pitchFamily="2" charset="-78"/>
              </a:rPr>
              <a:t>سخنچین فریبنده است گرچه در جامۀ خیرخواهان درآید</a:t>
            </a:r>
            <a:endParaRPr lang="fa-IR" b="1" dirty="0">
              <a:cs typeface="B Zar" pitchFamily="2" charset="-78"/>
            </a:endParaRPr>
          </a:p>
          <a:p>
            <a:endParaRPr lang="fa-IR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98473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مدیر و جامعه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برخورد خوب با مردم</a:t>
            </a:r>
          </a:p>
          <a:p>
            <a:r>
              <a:rPr lang="fa-IR" dirty="0" smtClean="0"/>
              <a:t>حضرت  علی به </a:t>
            </a:r>
            <a:r>
              <a:rPr lang="fa-IR" dirty="0"/>
              <a:t>طور مکرّر به فرمانداران و کارگزاران دستور </a:t>
            </a:r>
            <a:r>
              <a:rPr lang="fa-IR" dirty="0" smtClean="0"/>
              <a:t>میدادند:</a:t>
            </a:r>
          </a:p>
          <a:p>
            <a:pPr marL="0" indent="0" algn="ctr">
              <a:buNone/>
            </a:pPr>
            <a:r>
              <a:rPr lang="fa-IR" b="1" dirty="0" smtClean="0"/>
              <a:t>فَاخْفِضلَهم جناحک وألِنْ لَهم جانِبک و ٱبسطْ لَهم وجهک</a:t>
            </a:r>
          </a:p>
          <a:p>
            <a:pPr algn="ctr"/>
            <a:r>
              <a:rPr lang="fa-IR" dirty="0"/>
              <a:t>با آنان فروتن باش و به نرمخویی رفتار کن و با چهرهاي </a:t>
            </a:r>
            <a:r>
              <a:rPr lang="fa-IR" dirty="0" smtClean="0"/>
              <a:t>گشاده </a:t>
            </a:r>
            <a:r>
              <a:rPr lang="fa-IR" dirty="0"/>
              <a:t>برخورد نما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393913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>
                <a:cs typeface="B Titr" pitchFamily="2" charset="-78"/>
              </a:rPr>
              <a:t>موارد دیگر</a:t>
            </a:r>
            <a:r>
              <a:rPr lang="fa-IR" dirty="0" smtClean="0"/>
              <a:t/>
            </a:r>
            <a:br>
              <a:rPr lang="fa-IR" dirty="0" smtClean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عشق ورزیدن به مردم</a:t>
            </a:r>
          </a:p>
          <a:p>
            <a:r>
              <a:rPr lang="fa-IR" dirty="0" smtClean="0"/>
              <a:t>برخورد خوب با مردم</a:t>
            </a:r>
          </a:p>
          <a:p>
            <a:r>
              <a:rPr lang="fa-IR" dirty="0" smtClean="0"/>
              <a:t>حسن خدمت به مردم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6848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رعایت مساوات در رابطه با مردم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حضرت </a:t>
            </a:r>
            <a:r>
              <a:rPr lang="fa-IR" dirty="0" smtClean="0"/>
              <a:t>علی </a:t>
            </a:r>
            <a:r>
              <a:rPr lang="fa-IR" dirty="0"/>
              <a:t>در این </a:t>
            </a:r>
            <a:r>
              <a:rPr lang="fa-IR" dirty="0" smtClean="0"/>
              <a:t>خصوص به </a:t>
            </a:r>
            <a:r>
              <a:rPr lang="fa-IR" dirty="0"/>
              <a:t>فرمانداران خود مکرّر دستور میدادند که</a:t>
            </a:r>
            <a:r>
              <a:rPr lang="fa-IR" dirty="0" smtClean="0"/>
              <a:t>:</a:t>
            </a:r>
          </a:p>
          <a:p>
            <a:r>
              <a:rPr lang="fa-IR" b="1" dirty="0" smtClean="0"/>
              <a:t>و </a:t>
            </a:r>
            <a:r>
              <a:rPr lang="fa-IR" b="1" dirty="0"/>
              <a:t>آسِ </a:t>
            </a:r>
            <a:r>
              <a:rPr lang="fa-IR" b="1" dirty="0" smtClean="0"/>
              <a:t>بینَهم </a:t>
            </a:r>
            <a:r>
              <a:rPr lang="fa-IR" b="1" dirty="0"/>
              <a:t>فِی </a:t>
            </a:r>
            <a:r>
              <a:rPr lang="fa-IR" b="1" dirty="0" smtClean="0"/>
              <a:t>ٱللَّحظَۀِ و </a:t>
            </a:r>
            <a:r>
              <a:rPr lang="fa-IR" b="1" dirty="0"/>
              <a:t>ٱلنَّظْرَةِ </a:t>
            </a:r>
            <a:r>
              <a:rPr lang="fa-IR" b="1" dirty="0" smtClean="0"/>
              <a:t>وٱلإشارةِ و ٱلتَّحِیۀِ حتّیٰ </a:t>
            </a:r>
            <a:r>
              <a:rPr lang="fa-IR" b="1" dirty="0"/>
              <a:t>لاٰ </a:t>
            </a:r>
            <a:r>
              <a:rPr lang="fa-IR" b="1" dirty="0" smtClean="0"/>
              <a:t>یطْمع ٱلْعظَماء </a:t>
            </a:r>
            <a:r>
              <a:rPr lang="fa-IR" b="1" dirty="0"/>
              <a:t>فی حیفِک ولاٰ ییأس ٱلضُّعفاء مِنْ عدلِک</a:t>
            </a:r>
            <a:endParaRPr lang="fa-IR" dirty="0"/>
          </a:p>
          <a:p>
            <a:pPr marL="0" indent="0">
              <a:buNone/>
            </a:pPr>
            <a:r>
              <a:rPr lang="fa-IR" b="1" dirty="0" smtClean="0"/>
              <a:t> </a:t>
            </a:r>
            <a:r>
              <a:rPr lang="fa-IR" dirty="0"/>
              <a:t>در نگاه کردن به مردم، چه مستقیم و چه به گوشۀ چشم، و </a:t>
            </a:r>
            <a:r>
              <a:rPr lang="fa-IR" dirty="0" smtClean="0"/>
              <a:t>در </a:t>
            </a:r>
            <a:r>
              <a:rPr lang="fa-IR" dirty="0"/>
              <a:t>اشارت کردن و درود گفتن به آنان یکسان عمل کن تا بزرگان به طمع سوء استفاده از تو نیفتند و ضعیفان از عدالت تو ناامید</a:t>
            </a:r>
          </a:p>
          <a:p>
            <a:pPr marL="0" indent="0" algn="ctr">
              <a:buNone/>
            </a:pPr>
            <a:r>
              <a:rPr lang="fa-IR" dirty="0"/>
              <a:t>نگردند</a:t>
            </a:r>
          </a:p>
          <a:p>
            <a:pPr marL="0" indent="0">
              <a:buNone/>
            </a:pPr>
            <a:r>
              <a:rPr lang="fa-IR" dirty="0" smtClean="0"/>
              <a:t>. </a:t>
            </a:r>
            <a:endParaRPr lang="fa-IR" dirty="0"/>
          </a:p>
          <a:p>
            <a:pPr marL="0" indent="0">
              <a:buNone/>
            </a:pP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09040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>
                <a:cs typeface="B Titr" pitchFamily="2" charset="-78"/>
              </a:rPr>
              <a:t>دیدار با صاحبان حاجت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fa-IR" dirty="0" smtClean="0"/>
              <a:t>حضرت علی </a:t>
            </a:r>
            <a:r>
              <a:rPr lang="fa-IR" dirty="0"/>
              <a:t>در این مورد به فرماندار خویش در مکّه مینویسند</a:t>
            </a:r>
            <a:r>
              <a:rPr lang="fa-IR" dirty="0" smtClean="0"/>
              <a:t>:</a:t>
            </a:r>
          </a:p>
          <a:p>
            <a:pPr marL="0" indent="0" algn="ctr">
              <a:buNone/>
            </a:pPr>
            <a:r>
              <a:rPr lang="fa-IR" b="1" dirty="0" smtClean="0"/>
              <a:t>و </a:t>
            </a:r>
            <a:r>
              <a:rPr lang="fa-IR" b="1" dirty="0"/>
              <a:t>لاٰ </a:t>
            </a:r>
            <a:r>
              <a:rPr lang="fa-IR" b="1" dirty="0" smtClean="0"/>
              <a:t>تَحجبنَّ </a:t>
            </a:r>
            <a:r>
              <a:rPr lang="fa-IR" b="1" dirty="0"/>
              <a:t>ذا </a:t>
            </a:r>
            <a:r>
              <a:rPr lang="fa-IR" b="1" dirty="0" smtClean="0"/>
              <a:t>حاجۀٍ عنْ لِقائِک بِها </a:t>
            </a:r>
            <a:r>
              <a:rPr lang="fa-IR" b="1" dirty="0"/>
              <a:t>فَإنَّها إنْ </a:t>
            </a:r>
            <a:r>
              <a:rPr lang="fa-IR" b="1" dirty="0" smtClean="0"/>
              <a:t>ذیدت عنْ أبوابِک </a:t>
            </a:r>
            <a:r>
              <a:rPr lang="fa-IR" b="1" dirty="0"/>
              <a:t>فی </a:t>
            </a:r>
            <a:r>
              <a:rPr lang="fa-IR" b="1" dirty="0" smtClean="0"/>
              <a:t>أولِ وِردِها لَم تُحمد </a:t>
            </a:r>
            <a:r>
              <a:rPr lang="fa-IR" b="1" dirty="0"/>
              <a:t>فیما </a:t>
            </a:r>
            <a:r>
              <a:rPr lang="fa-IR" b="1" dirty="0" smtClean="0"/>
              <a:t>بعدعلیٰ </a:t>
            </a:r>
            <a:r>
              <a:rPr lang="fa-IR" b="1" dirty="0"/>
              <a:t>قَضائِها</a:t>
            </a:r>
            <a:r>
              <a:rPr lang="fa-IR" b="1" dirty="0" smtClean="0"/>
              <a:t>.</a:t>
            </a:r>
          </a:p>
          <a:p>
            <a:pPr marL="0" indent="0">
              <a:buNone/>
            </a:pPr>
            <a:r>
              <a:rPr lang="fa-IR" dirty="0"/>
              <a:t>از ارباب حاجتی که خواستار ملاقات با توست خویشتن را پنهان</a:t>
            </a:r>
          </a:p>
          <a:p>
            <a:pPr marL="0" indent="0">
              <a:buNone/>
            </a:pPr>
            <a:r>
              <a:rPr lang="fa-IR" dirty="0"/>
              <a:t>مکن که هرآینه اگر در نخستین بار که مراجعه میکند از درگاهت</a:t>
            </a:r>
          </a:p>
          <a:p>
            <a:pPr marL="0" indent="0">
              <a:buNone/>
            </a:pPr>
            <a:r>
              <a:rPr lang="fa-IR" dirty="0"/>
              <a:t>رانده شود، چنانچه بعد از آن هم نیازش را برآورده سازي ستوده</a:t>
            </a:r>
          </a:p>
          <a:p>
            <a:pPr marL="0" indent="0" algn="ctr">
              <a:buNone/>
            </a:pPr>
            <a:r>
              <a:rPr lang="fa-IR" dirty="0"/>
              <a:t>نخواهی بود</a:t>
            </a:r>
          </a:p>
        </p:txBody>
      </p:sp>
    </p:spTree>
    <p:extLst>
      <p:ext uri="{BB962C8B-B14F-4D97-AF65-F5344CB8AC3E}">
        <p14:creationId xmlns:p14="http://schemas.microsoft.com/office/powerpoint/2010/main" val="324500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موارد دیگر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ارتباط مستقیم و مستمر با افراد جامعه</a:t>
            </a:r>
          </a:p>
          <a:p>
            <a:r>
              <a:rPr lang="fa-IR" b="1" dirty="0" smtClean="0"/>
              <a:t>صادقانه برخورد کردن با جامعه</a:t>
            </a:r>
          </a:p>
          <a:p>
            <a:r>
              <a:rPr lang="fa-IR" dirty="0" smtClean="0"/>
              <a:t>حضرت علی در </a:t>
            </a:r>
            <a:r>
              <a:rPr lang="fa-IR" dirty="0"/>
              <a:t>این مورد به مالک میفرمایند</a:t>
            </a:r>
            <a:r>
              <a:rPr lang="fa-IR" dirty="0" smtClean="0"/>
              <a:t>:</a:t>
            </a:r>
          </a:p>
          <a:p>
            <a:r>
              <a:rPr lang="fa-IR" b="1" dirty="0"/>
              <a:t>... أوِ </a:t>
            </a:r>
            <a:r>
              <a:rPr lang="fa-IR" b="1" dirty="0" smtClean="0"/>
              <a:t>ٱلتَّزَید فیما </a:t>
            </a:r>
            <a:r>
              <a:rPr lang="fa-IR" b="1" dirty="0"/>
              <a:t>کانَ مِنْ </a:t>
            </a:r>
            <a:r>
              <a:rPr lang="fa-IR" b="1" dirty="0" smtClean="0"/>
              <a:t>فِعلِک </a:t>
            </a:r>
            <a:r>
              <a:rPr lang="fa-IR" b="1" dirty="0"/>
              <a:t>... </a:t>
            </a:r>
            <a:r>
              <a:rPr lang="fa-IR" b="1" dirty="0" smtClean="0"/>
              <a:t>و ٱلتَّزَید یذْهب </a:t>
            </a:r>
            <a:r>
              <a:rPr lang="fa-IR" b="1" dirty="0"/>
              <a:t>بِنُورِ </a:t>
            </a:r>
            <a:r>
              <a:rPr lang="fa-IR" b="1" dirty="0" smtClean="0"/>
              <a:t>ٱلْحقِّ.</a:t>
            </a:r>
          </a:p>
          <a:p>
            <a:pPr algn="ctr"/>
            <a:r>
              <a:rPr lang="fa-IR" dirty="0"/>
              <a:t>برحذر باش از اینکه کار خود را بیشتر و بزرگتر از آنچه </a:t>
            </a:r>
            <a:r>
              <a:rPr lang="fa-IR" dirty="0" smtClean="0"/>
              <a:t>هست </a:t>
            </a:r>
            <a:r>
              <a:rPr lang="fa-IR" dirty="0"/>
              <a:t>جلوه دهی... که بزرگنمایی، نور حقیقت را در کار از بین میبرد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9049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مدیر و نزدیکانش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 smtClean="0"/>
              <a:t>مقابله با روحیات بد نزدیکان</a:t>
            </a:r>
          </a:p>
          <a:p>
            <a:r>
              <a:rPr lang="fa-IR" dirty="0" smtClean="0"/>
              <a:t> </a:t>
            </a:r>
            <a:r>
              <a:rPr lang="fa-IR" dirty="0" smtClean="0">
                <a:cs typeface="B Zar" pitchFamily="2" charset="-78"/>
              </a:rPr>
              <a:t>حضرت علی </a:t>
            </a:r>
            <a:r>
              <a:rPr lang="fa-IR" dirty="0">
                <a:cs typeface="B Zar" pitchFamily="2" charset="-78"/>
              </a:rPr>
              <a:t>در این زمینه به مالک مینویسند</a:t>
            </a:r>
            <a:r>
              <a:rPr lang="fa-IR" dirty="0" smtClean="0"/>
              <a:t>:</a:t>
            </a:r>
          </a:p>
          <a:p>
            <a:r>
              <a:rPr lang="fa-IR" b="1" dirty="0"/>
              <a:t>إنَّ لِلْوالی </a:t>
            </a:r>
            <a:r>
              <a:rPr lang="fa-IR" b="1" dirty="0" smtClean="0"/>
              <a:t>خاصۀً و </a:t>
            </a:r>
            <a:r>
              <a:rPr lang="fa-IR" b="1" dirty="0"/>
              <a:t>بِطانَۀً </a:t>
            </a:r>
            <a:r>
              <a:rPr lang="fa-IR" b="1" dirty="0" smtClean="0"/>
              <a:t>فیهِم ٱستِئْثار و </a:t>
            </a:r>
            <a:r>
              <a:rPr lang="fa-IR" b="1" dirty="0"/>
              <a:t>تَطا </a:t>
            </a:r>
            <a:r>
              <a:rPr lang="fa-IR" b="1" dirty="0" smtClean="0"/>
              <a:t>ولٌ و </a:t>
            </a:r>
            <a:r>
              <a:rPr lang="fa-IR" b="1" dirty="0"/>
              <a:t>قِلَّۀُ إنْصافٍ فی </a:t>
            </a:r>
            <a:r>
              <a:rPr lang="fa-IR" b="1" dirty="0" smtClean="0"/>
              <a:t>معاملَۀٍ </a:t>
            </a:r>
            <a:r>
              <a:rPr lang="fa-IR" b="1" dirty="0"/>
              <a:t>فَأحسِم ما دةَ أُولٰئِک بِقَطْعِ أسبابِ تِلْک ٱلأحوالِ</a:t>
            </a:r>
            <a:r>
              <a:rPr lang="fa-IR" b="1" dirty="0" smtClean="0"/>
              <a:t>.</a:t>
            </a:r>
          </a:p>
          <a:p>
            <a:pPr algn="ctr"/>
            <a:r>
              <a:rPr lang="fa-IR" sz="3000" dirty="0">
                <a:cs typeface="B Zar" pitchFamily="2" charset="-78"/>
              </a:rPr>
              <a:t>همانا مدیر نزدیکان و دوستان همرازي دارد که خود را ممتاز </a:t>
            </a:r>
            <a:r>
              <a:rPr lang="fa-IR" sz="3000" dirty="0" smtClean="0">
                <a:cs typeface="B Zar" pitchFamily="2" charset="-78"/>
              </a:rPr>
              <a:t>از </a:t>
            </a:r>
            <a:r>
              <a:rPr lang="fa-IR" sz="3000" dirty="0">
                <a:cs typeface="B Zar" pitchFamily="2" charset="-78"/>
              </a:rPr>
              <a:t>دیگران دانسته و برتري جویی نموده و در معامله کم انصافند، پس </a:t>
            </a:r>
            <a:r>
              <a:rPr lang="fa-IR" sz="3000" dirty="0" smtClean="0">
                <a:cs typeface="B Zar" pitchFamily="2" charset="-78"/>
              </a:rPr>
              <a:t>تو </a:t>
            </a:r>
            <a:r>
              <a:rPr lang="fa-IR" sz="3000" dirty="0">
                <a:cs typeface="B Zar" pitchFamily="2" charset="-78"/>
              </a:rPr>
              <a:t>با قطع کردن آنچه موجب چنین روحیاتی گشته این انحراف </a:t>
            </a:r>
            <a:r>
              <a:rPr lang="fa-IR" sz="3000" dirty="0" smtClean="0">
                <a:cs typeface="B Zar" pitchFamily="2" charset="-78"/>
              </a:rPr>
              <a:t>را ریشه کن،  </a:t>
            </a:r>
            <a:r>
              <a:rPr lang="fa-IR" sz="3000" dirty="0">
                <a:cs typeface="B Zar" pitchFamily="2" charset="-78"/>
              </a:rPr>
              <a:t>کُن</a:t>
            </a:r>
          </a:p>
          <a:p>
            <a:endParaRPr lang="fa-IR" dirty="0">
              <a:cs typeface="B Zar" pitchFamily="2" charset="-78"/>
            </a:endParaRPr>
          </a:p>
          <a:p>
            <a:pPr marL="0" indent="0">
              <a:buNone/>
            </a:pPr>
            <a:r>
              <a:rPr lang="fa-IR" dirty="0" smtClean="0"/>
              <a:t>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8315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Zar" pitchFamily="2" charset="-78"/>
              </a:rPr>
              <a:t>مدیریت اسلامی و مدیریت غربی</a:t>
            </a:r>
            <a:endParaRPr lang="fa-IR" b="1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>
                <a:cs typeface="B Zar" pitchFamily="2" charset="-78"/>
              </a:rPr>
              <a:t>به دو دلیل نباید نتایج حاصل از تحقیقات اندیشمندان غربی را به همه جوامع تسری داد:</a:t>
            </a:r>
          </a:p>
          <a:p>
            <a:r>
              <a:rPr lang="fa-IR" sz="4000" dirty="0" smtClean="0">
                <a:cs typeface="B Zar" pitchFamily="2" charset="-78"/>
              </a:rPr>
              <a:t>1- اعتبار جهان بینی و انسان شناسی محققان مزبور</a:t>
            </a:r>
          </a:p>
          <a:p>
            <a:r>
              <a:rPr lang="fa-IR" sz="4000" dirty="0" smtClean="0">
                <a:cs typeface="B Zar" pitchFamily="2" charset="-78"/>
              </a:rPr>
              <a:t>2-</a:t>
            </a:r>
            <a:r>
              <a:rPr lang="fa-IR" sz="4000" dirty="0">
                <a:cs typeface="B Zar" pitchFamily="2" charset="-78"/>
              </a:rPr>
              <a:t>ویژگیهاي فرهنگی جوامعی که تحقیقات </a:t>
            </a:r>
            <a:r>
              <a:rPr lang="fa-IR" sz="4000" dirty="0" smtClean="0">
                <a:cs typeface="B Zar" pitchFamily="2" charset="-78"/>
              </a:rPr>
              <a:t>و</a:t>
            </a:r>
            <a:r>
              <a:rPr lang="fa-IR" sz="4000" dirty="0">
                <a:cs typeface="B Zar" pitchFamily="2" charset="-78"/>
              </a:rPr>
              <a:t>مطالعات </a:t>
            </a:r>
            <a:r>
              <a:rPr lang="fa-IR" sz="4000" dirty="0" smtClean="0">
                <a:cs typeface="B Zar" pitchFamily="2" charset="-78"/>
              </a:rPr>
              <a:t>مدیریتی در </a:t>
            </a:r>
            <a:r>
              <a:rPr lang="fa-IR" sz="4000" dirty="0">
                <a:cs typeface="B Zar" pitchFamily="2" charset="-78"/>
              </a:rPr>
              <a:t>مورد آنها صورت گرفته </a:t>
            </a:r>
            <a:r>
              <a:rPr lang="fa-IR" sz="4000" dirty="0" smtClean="0">
                <a:cs typeface="B Zar" pitchFamily="2" charset="-78"/>
              </a:rPr>
              <a:t>است .</a:t>
            </a:r>
            <a:endParaRPr lang="fa-IR" sz="40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9782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موارد دیگر در ارتباط با نزدیکان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844824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fa-IR" sz="4800" dirty="0" smtClean="0">
                <a:cs typeface="B Zar" pitchFamily="2" charset="-78"/>
              </a:rPr>
              <a:t>عدم اعطا امتیازات ویژه</a:t>
            </a:r>
          </a:p>
          <a:p>
            <a:pPr algn="ctr"/>
            <a:r>
              <a:rPr lang="fa-IR" sz="4800" dirty="0" smtClean="0">
                <a:cs typeface="B Zar" pitchFamily="2" charset="-78"/>
              </a:rPr>
              <a:t>عدم عقد قرارداد با نزدیکان</a:t>
            </a:r>
          </a:p>
          <a:p>
            <a:pPr algn="ctr"/>
            <a:r>
              <a:rPr lang="fa-IR" sz="4800" dirty="0" smtClean="0">
                <a:cs typeface="B Zar" pitchFamily="2" charset="-78"/>
              </a:rPr>
              <a:t>مراعات بی طرفی و انصاف</a:t>
            </a:r>
          </a:p>
          <a:p>
            <a:pPr algn="ctr"/>
            <a:endParaRPr lang="fa-IR" sz="4800" dirty="0"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84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sz="4000" dirty="0">
                <a:cs typeface="B Zar" pitchFamily="2" charset="-78"/>
              </a:rPr>
              <a:t>جوامع پیشرفتۀ صنعتی و علمی امروز جهان عمدتاً داراي تفکّري </a:t>
            </a:r>
            <a:r>
              <a:rPr lang="fa-IR" sz="4000" dirty="0" smtClean="0">
                <a:cs typeface="B Zar" pitchFamily="2" charset="-78"/>
              </a:rPr>
              <a:t>اومانیستیند</a:t>
            </a:r>
          </a:p>
          <a:p>
            <a:r>
              <a:rPr lang="fa-IR" sz="4000" dirty="0">
                <a:cs typeface="B Zar" pitchFamily="2" charset="-78"/>
              </a:rPr>
              <a:t>محقّقان </a:t>
            </a:r>
            <a:r>
              <a:rPr lang="fa-IR" sz="4000" dirty="0" smtClean="0">
                <a:cs typeface="B Zar" pitchFamily="2" charset="-78"/>
              </a:rPr>
              <a:t>غربی </a:t>
            </a:r>
            <a:r>
              <a:rPr lang="fa-IR" sz="4000" dirty="0">
                <a:cs typeface="B Zar" pitchFamily="2" charset="-78"/>
              </a:rPr>
              <a:t>در </a:t>
            </a:r>
            <a:r>
              <a:rPr lang="fa-IR" sz="4000" dirty="0" smtClean="0">
                <a:cs typeface="B Zar" pitchFamily="2" charset="-78"/>
              </a:rPr>
              <a:t>تئوري سازيهاي </a:t>
            </a:r>
            <a:r>
              <a:rPr lang="fa-IR" sz="4000" dirty="0">
                <a:cs typeface="B Zar" pitchFamily="2" charset="-78"/>
              </a:rPr>
              <a:t>خود صرفاً با </a:t>
            </a:r>
            <a:r>
              <a:rPr lang="fa-IR" sz="4000" dirty="0" smtClean="0">
                <a:cs typeface="B Zar" pitchFamily="2" charset="-78"/>
              </a:rPr>
              <a:t>ارزشهاي </a:t>
            </a:r>
            <a:r>
              <a:rPr lang="fa-IR" sz="4000" dirty="0">
                <a:cs typeface="B Zar" pitchFamily="2" charset="-78"/>
              </a:rPr>
              <a:t>مادي، دنیایی و اومانیستی به داوريهاي عقلی میپردازند و ارزشهاي معنوي </a:t>
            </a:r>
            <a:r>
              <a:rPr lang="fa-IR" sz="4000" dirty="0" smtClean="0">
                <a:cs typeface="B Zar" pitchFamily="2" charset="-78"/>
              </a:rPr>
              <a:t>را در نظر نمیگیرند.</a:t>
            </a:r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6041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B Zar" pitchFamily="2" charset="-78"/>
              </a:rPr>
              <a:t>مدیریت اسلامی</a:t>
            </a:r>
            <a:endParaRPr lang="fa-IR" b="1" dirty="0"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تأثیر </a:t>
            </a:r>
            <a:r>
              <a:rPr lang="fa-IR" dirty="0"/>
              <a:t>جهانبینی و انسانشناسیِ اسلام بر اصول </a:t>
            </a:r>
            <a:r>
              <a:rPr lang="fa-IR" dirty="0" smtClean="0"/>
              <a:t>علوم </a:t>
            </a:r>
            <a:r>
              <a:rPr lang="fa-IR" dirty="0"/>
              <a:t>انسانی، که پایۀ علم </a:t>
            </a:r>
            <a:r>
              <a:rPr lang="fa-IR" dirty="0" smtClean="0"/>
              <a:t>مدیریت </a:t>
            </a:r>
            <a:r>
              <a:rPr lang="fa-IR" dirty="0"/>
              <a:t>میباشند، از یک سو، و تأثیر ارزشهاي الهی و معنوي اسلامی بر علوم رفتاري، از جمله </a:t>
            </a:r>
            <a:r>
              <a:rPr lang="fa-IR" dirty="0" smtClean="0"/>
              <a:t>علم مدیریت</a:t>
            </a:r>
            <a:r>
              <a:rPr lang="fa-IR" dirty="0"/>
              <a:t>، از سوي دیگر، و </a:t>
            </a:r>
            <a:r>
              <a:rPr lang="fa-IR" dirty="0" smtClean="0"/>
              <a:t>محدوده هاي </a:t>
            </a:r>
            <a:r>
              <a:rPr lang="fa-IR" dirty="0"/>
              <a:t>مجاز و غیرمجاز تعیین شده در مقرّرات فقهی و </a:t>
            </a:r>
            <a:r>
              <a:rPr lang="fa-IR" dirty="0" smtClean="0"/>
              <a:t>اخلاقی اسلام</a:t>
            </a:r>
            <a:r>
              <a:rPr lang="fa-IR" dirty="0"/>
              <a:t>، که در عرصۀ مدیریت نیز لازم </a:t>
            </a:r>
            <a:r>
              <a:rPr lang="fa-IR" dirty="0" smtClean="0"/>
              <a:t>الاجرا میباشند، </a:t>
            </a:r>
            <a:r>
              <a:rPr lang="fa-IR" dirty="0"/>
              <a:t>از دیگر سو، سه جنبه از ارتباط مدیریت با اسلام </a:t>
            </a:r>
            <a:r>
              <a:rPr lang="fa-IR" dirty="0" smtClean="0"/>
              <a:t>را </a:t>
            </a:r>
            <a:r>
              <a:rPr lang="fa-IR" dirty="0"/>
              <a:t>آشکار میسازد</a:t>
            </a:r>
          </a:p>
          <a:p>
            <a:pPr marL="0" indent="0">
              <a:buNone/>
            </a:pPr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9669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a-IR" dirty="0"/>
          </a:p>
        </p:txBody>
      </p:sp>
      <p:sp>
        <p:nvSpPr>
          <p:cNvPr id="4" name="Rounded Rectangle 3"/>
          <p:cNvSpPr/>
          <p:nvPr/>
        </p:nvSpPr>
        <p:spPr>
          <a:xfrm>
            <a:off x="971600" y="2276872"/>
            <a:ext cx="7416824" cy="302433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solidFill>
                  <a:schemeClr val="tx1"/>
                </a:solidFill>
              </a:rPr>
              <a:t>دیدگاه ها و الگوهای مدیریتی اسلام،بر خلاف مکاتب و الگوهای مدیریتی که حاصل تحقیقات دانشمندان در جوامع انسانی و محیطهای سازمانی گوناگون است،به جامعه و فرهنگ معینی اختصاص ندارد و در کلیه جوامع و سازمانها به طور یکسان مصداق و کاربرد دارد.این ویژگی ممتاز از </a:t>
            </a:r>
            <a:r>
              <a:rPr lang="fa-IR" sz="2800" u="sng" dirty="0" smtClean="0">
                <a:solidFill>
                  <a:srgbClr val="FF0000"/>
                </a:solidFill>
              </a:rPr>
              <a:t>فطری</a:t>
            </a:r>
            <a:r>
              <a:rPr lang="fa-IR" sz="2800" dirty="0" smtClean="0">
                <a:solidFill>
                  <a:schemeClr val="tx1"/>
                </a:solidFill>
              </a:rPr>
              <a:t> بودن اسلام ناشی شده است.</a:t>
            </a:r>
            <a:endParaRPr lang="fa-IR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49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توصیه های اسلام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a-IR" dirty="0"/>
              <a:t>اسلام در عین تو </a:t>
            </a:r>
            <a:r>
              <a:rPr lang="fa-IR" dirty="0" smtClean="0"/>
              <a:t>جه به </a:t>
            </a:r>
            <a:r>
              <a:rPr lang="fa-IR" dirty="0"/>
              <a:t>این که حاصل اندیشه و کاوش بشري، </a:t>
            </a:r>
            <a:r>
              <a:rPr lang="fa-IR" dirty="0" smtClean="0"/>
              <a:t>برخلاف وحی </a:t>
            </a:r>
            <a:r>
              <a:rPr lang="fa-IR" dirty="0"/>
              <a:t>الهی که مصون از </a:t>
            </a:r>
            <a:r>
              <a:rPr lang="fa-IR" dirty="0" smtClean="0"/>
              <a:t>خطا، نسبی </a:t>
            </a:r>
            <a:r>
              <a:rPr lang="fa-IR" dirty="0"/>
              <a:t>و </a:t>
            </a:r>
            <a:r>
              <a:rPr lang="fa-IR" dirty="0" smtClean="0"/>
              <a:t>قابل </a:t>
            </a:r>
            <a:r>
              <a:rPr lang="fa-IR" dirty="0"/>
              <a:t>تکمیل و بعضاً آمیخته به </a:t>
            </a:r>
            <a:r>
              <a:rPr lang="fa-IR" dirty="0" smtClean="0"/>
              <a:t>اشتباه است،بر بهره گیري </a:t>
            </a:r>
            <a:r>
              <a:rPr lang="fa-IR" dirty="0"/>
              <a:t>از نتایج تحقیقات </a:t>
            </a:r>
            <a:r>
              <a:rPr lang="fa-IR" dirty="0" smtClean="0"/>
              <a:t>و </a:t>
            </a:r>
            <a:r>
              <a:rPr lang="fa-IR" dirty="0"/>
              <a:t>افکارِ دانشمندان و اندیشمندان بشري تأکید و مسلمانان را به کسب دِانشِ </a:t>
            </a:r>
            <a:r>
              <a:rPr lang="fa-IR" dirty="0" smtClean="0"/>
              <a:t>سودمند </a:t>
            </a:r>
            <a:r>
              <a:rPr lang="fa-IR" dirty="0"/>
              <a:t>حتّی از جوامع و سرزمینهايِ غیر اسلامی </a:t>
            </a:r>
            <a:r>
              <a:rPr lang="fa-IR" dirty="0" smtClean="0"/>
              <a:t>توصیه نموده </a:t>
            </a:r>
            <a:r>
              <a:rPr lang="fa-IR" dirty="0"/>
              <a:t>است.</a:t>
            </a:r>
          </a:p>
          <a:p>
            <a:r>
              <a:rPr lang="fa-IR" dirty="0"/>
              <a:t>فرد را </a:t>
            </a:r>
            <a:r>
              <a:rPr lang="fa-IR" dirty="0" smtClean="0"/>
              <a:t>از </a:t>
            </a:r>
            <a:r>
              <a:rPr lang="fa-IR" dirty="0"/>
              <a:t>تأویل و تفسیرِ وحی و کلامِ معصوم در جهت منطبق ساختنِ آنها با </a:t>
            </a:r>
            <a:r>
              <a:rPr lang="fa-IR" dirty="0" smtClean="0"/>
              <a:t>محصولات </a:t>
            </a:r>
            <a:r>
              <a:rPr lang="fa-IR" dirty="0"/>
              <a:t>تفکّر بشري بر حذر میدارد</a:t>
            </a:r>
          </a:p>
          <a:p>
            <a:endParaRPr lang="fa-IR" dirty="0"/>
          </a:p>
          <a:p>
            <a:endParaRPr lang="fa-IR" dirty="0"/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6683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1407</TotalTime>
  <Words>4044</Words>
  <Application>Microsoft Office PowerPoint</Application>
  <PresentationFormat>On-screen Show (4:3)</PresentationFormat>
  <Paragraphs>319</Paragraphs>
  <Slides>50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مدیریت اسلامی نویسنده :  مهدی طیب</vt:lpstr>
      <vt:lpstr>ویژگی های ادیان الهی</vt:lpstr>
      <vt:lpstr>ویژگی های یک مسلمان حقیقی</vt:lpstr>
      <vt:lpstr>ویژگی های جامعه اسلامی</vt:lpstr>
      <vt:lpstr>مدیریت اسلامی و مدیریت غربی</vt:lpstr>
      <vt:lpstr>PowerPoint Presentation</vt:lpstr>
      <vt:lpstr>مدیریت اسلامی</vt:lpstr>
      <vt:lpstr>PowerPoint Presentation</vt:lpstr>
      <vt:lpstr>توصیه های اسلام</vt:lpstr>
      <vt:lpstr>PowerPoint Presentation</vt:lpstr>
      <vt:lpstr>ویژگی های یک مدیر از نظر اسلام</vt:lpstr>
      <vt:lpstr>PowerPoint Presentation</vt:lpstr>
      <vt:lpstr>PowerPoint Presentation</vt:lpstr>
      <vt:lpstr>تقوا</vt:lpstr>
      <vt:lpstr>اطاعت از فرامین الهی</vt:lpstr>
      <vt:lpstr>کنترل نفس و مخالفت با تمایلات آن</vt:lpstr>
      <vt:lpstr>تافته جدابافته ندانستن خود</vt:lpstr>
      <vt:lpstr>ساده زیستی و عدم رفاه طلبی</vt:lpstr>
      <vt:lpstr>پرهیز از غرور و خود بزرگبینی</vt:lpstr>
      <vt:lpstr>پرهیز از خودپسندي و تمایل به مداحی و چاپلوسی</vt:lpstr>
      <vt:lpstr>پرهیز از دیکتاتوری</vt:lpstr>
      <vt:lpstr>پرهیز از تفکر مامور و معذور</vt:lpstr>
      <vt:lpstr>معیارهای تصمیم گیری در مدیریت اسلامی</vt:lpstr>
      <vt:lpstr>تصمیم گیری آگاهانه</vt:lpstr>
      <vt:lpstr>مشورت قبل از تصمیم گیري</vt:lpstr>
      <vt:lpstr>توجه به تجربیات و رویه هاي موفّق گذشتگان و الهام از منابع اسلامی و پیروي از سبک عمل رهبري </vt:lpstr>
      <vt:lpstr>دستور و اقدام</vt:lpstr>
      <vt:lpstr>دستور سنجیده</vt:lpstr>
      <vt:lpstr>قاطعیت در دستور و اجرا</vt:lpstr>
      <vt:lpstr> انتخاب کارکنان و انتصاب مسئولان</vt:lpstr>
      <vt:lpstr>آزمون گزینش</vt:lpstr>
      <vt:lpstr>ضوابط گزینش</vt:lpstr>
      <vt:lpstr>PowerPoint Presentation</vt:lpstr>
      <vt:lpstr>معیارهاي انتخاب افراد براي مسؤولیتهاي کلیدي</vt:lpstr>
      <vt:lpstr>صلاحیتهای اخلاقی</vt:lpstr>
      <vt:lpstr>دقت نظر و هوشیاری</vt:lpstr>
      <vt:lpstr>ظرفیت کاری</vt:lpstr>
      <vt:lpstr>مراعات حقوق خود در کارها</vt:lpstr>
      <vt:lpstr>نحوه رفتار با کارکنان</vt:lpstr>
      <vt:lpstr>ارزش قائل شدن برای تمامی گروههای شاغلین</vt:lpstr>
      <vt:lpstr>بازگرداندن میدان ترقی</vt:lpstr>
      <vt:lpstr>موارد دیگر</vt:lpstr>
      <vt:lpstr>سالم سازی روابط افراد</vt:lpstr>
      <vt:lpstr>مدیر و جامعه</vt:lpstr>
      <vt:lpstr>موارد دیگر </vt:lpstr>
      <vt:lpstr>رعایت مساوات در رابطه با مردم</vt:lpstr>
      <vt:lpstr>دیدار با صاحبان حاجت</vt:lpstr>
      <vt:lpstr>موارد دیگر</vt:lpstr>
      <vt:lpstr>مدیر و نزدیکانش</vt:lpstr>
      <vt:lpstr>موارد دیگر در ارتباط با نزدیکان</vt:lpstr>
    </vt:vector>
  </TitlesOfParts>
  <Company>Digital Gostar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مدیریت اسلامی نویسنده : دکتر مهدی طیب</dc:title>
  <dc:creator>Hashem</dc:creator>
  <cp:lastModifiedBy>User</cp:lastModifiedBy>
  <cp:revision>147</cp:revision>
  <dcterms:created xsi:type="dcterms:W3CDTF">2013-11-19T19:51:05Z</dcterms:created>
  <dcterms:modified xsi:type="dcterms:W3CDTF">2013-12-17T12:09:23Z</dcterms:modified>
</cp:coreProperties>
</file>