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6" r:id="rId2"/>
    <p:sldId id="278" r:id="rId3"/>
    <p:sldId id="262" r:id="rId4"/>
    <p:sldId id="257" r:id="rId5"/>
    <p:sldId id="263" r:id="rId6"/>
    <p:sldId id="260" r:id="rId7"/>
    <p:sldId id="261" r:id="rId8"/>
    <p:sldId id="266" r:id="rId9"/>
    <p:sldId id="264" r:id="rId10"/>
    <p:sldId id="265" r:id="rId11"/>
    <p:sldId id="267" r:id="rId12"/>
    <p:sldId id="268" r:id="rId13"/>
    <p:sldId id="269" r:id="rId14"/>
    <p:sldId id="270" r:id="rId15"/>
    <p:sldId id="271" r:id="rId16"/>
    <p:sldId id="272" r:id="rId17"/>
    <p:sldId id="273" r:id="rId18"/>
    <p:sldId id="274" r:id="rId19"/>
    <p:sldId id="275" r:id="rId20"/>
    <p:sldId id="277" r:id="rId21"/>
  </p:sldIdLst>
  <p:sldSz cx="9144000" cy="5143500" type="screen16x9"/>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816"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ctrTitle"/>
          </p:nvPr>
        </p:nvSpPr>
        <p:spPr>
          <a:xfrm>
            <a:off x="685800" y="3236863"/>
            <a:ext cx="7772400" cy="829915"/>
          </a:xfrm>
        </p:spPr>
        <p:txBody>
          <a:bodyPr/>
          <a:lstStyle/>
          <a:p>
            <a:r>
              <a:rPr lang="en-US" smtClean="0">
                <a:solidFill>
                  <a:schemeClr val="tx1">
                    <a:lumMod val="65000"/>
                    <a:lumOff val="35000"/>
                  </a:schemeClr>
                </a:solidFill>
              </a:rPr>
              <a:t>Click to edit Master title style</a:t>
            </a:r>
            <a:endParaRPr lang="fr-CA" dirty="0">
              <a:solidFill>
                <a:schemeClr val="tx1">
                  <a:lumMod val="65000"/>
                  <a:lumOff val="35000"/>
                </a:schemeClr>
              </a:solidFill>
            </a:endParaRPr>
          </a:p>
        </p:txBody>
      </p:sp>
      <p:sp>
        <p:nvSpPr>
          <p:cNvPr id="8" name="Subtitle 2"/>
          <p:cNvSpPr>
            <a:spLocks noGrp="1"/>
          </p:cNvSpPr>
          <p:nvPr>
            <p:ph type="subTitle" idx="1"/>
          </p:nvPr>
        </p:nvSpPr>
        <p:spPr>
          <a:xfrm>
            <a:off x="1371600" y="3850754"/>
            <a:ext cx="6400800" cy="593204"/>
          </a:xfrm>
        </p:spPr>
        <p:txBody>
          <a:bodyPr/>
          <a:lstStyle>
            <a:lvl1pPr marL="0" indent="0" algn="ctr">
              <a:buNone/>
              <a:defRPr/>
            </a:lvl1pPr>
          </a:lstStyle>
          <a:p>
            <a:r>
              <a:rPr lang="en-US" smtClean="0">
                <a:solidFill>
                  <a:schemeClr val="tx1">
                    <a:lumMod val="65000"/>
                    <a:lumOff val="35000"/>
                  </a:schemeClr>
                </a:solidFill>
              </a:rPr>
              <a:t>Click to edit Master subtitle style</a:t>
            </a:r>
            <a:endParaRPr lang="fr-CA" dirty="0">
              <a:solidFill>
                <a:schemeClr val="tx1">
                  <a:lumMod val="65000"/>
                  <a:lumOff val="35000"/>
                </a:schemeClr>
              </a:solidFill>
            </a:endParaRPr>
          </a:p>
        </p:txBody>
      </p:sp>
    </p:spTree>
    <p:extLst>
      <p:ext uri="{BB962C8B-B14F-4D97-AF65-F5344CB8AC3E}">
        <p14:creationId xmlns:p14="http://schemas.microsoft.com/office/powerpoint/2010/main" val="2680100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457200" y="205979"/>
            <a:ext cx="8229600" cy="857250"/>
          </a:xfrm>
        </p:spPr>
        <p:txBody>
          <a:bodyPr/>
          <a:lstStyle/>
          <a:p>
            <a:r>
              <a:rPr lang="en-US" smtClean="0">
                <a:solidFill>
                  <a:schemeClr val="tx1">
                    <a:lumMod val="65000"/>
                    <a:lumOff val="35000"/>
                  </a:schemeClr>
                </a:solidFill>
              </a:rPr>
              <a:t>Click to edit Master title style</a:t>
            </a:r>
            <a:endParaRPr lang="fr-CA" dirty="0">
              <a:solidFill>
                <a:schemeClr val="tx1">
                  <a:lumMod val="65000"/>
                  <a:lumOff val="35000"/>
                </a:schemeClr>
              </a:solidFill>
            </a:endParaRPr>
          </a:p>
        </p:txBody>
      </p:sp>
      <p:sp>
        <p:nvSpPr>
          <p:cNvPr id="8" name="Content Placeholder 2"/>
          <p:cNvSpPr>
            <a:spLocks noGrp="1"/>
          </p:cNvSpPr>
          <p:nvPr>
            <p:ph idx="1"/>
          </p:nvPr>
        </p:nvSpPr>
        <p:spPr>
          <a:xfrm>
            <a:off x="457200" y="1200151"/>
            <a:ext cx="8229600" cy="3394472"/>
          </a:xfrm>
        </p:spPr>
        <p:txBody>
          <a:bodyPr/>
          <a:lstStyle/>
          <a:p>
            <a:pPr lvl="0"/>
            <a:r>
              <a:rPr lang="en-US" smtClean="0">
                <a:solidFill>
                  <a:schemeClr val="tx1">
                    <a:lumMod val="65000"/>
                    <a:lumOff val="35000"/>
                  </a:schemeClr>
                </a:solidFill>
              </a:rPr>
              <a:t>Click to edit Master text styles</a:t>
            </a:r>
          </a:p>
        </p:txBody>
      </p:sp>
    </p:spTree>
    <p:extLst>
      <p:ext uri="{BB962C8B-B14F-4D97-AF65-F5344CB8AC3E}">
        <p14:creationId xmlns:p14="http://schemas.microsoft.com/office/powerpoint/2010/main" val="1890291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1"/>
          <p:cNvSpPr>
            <a:spLocks noGrp="1"/>
          </p:cNvSpPr>
          <p:nvPr>
            <p:ph type="title"/>
          </p:nvPr>
        </p:nvSpPr>
        <p:spPr>
          <a:xfrm>
            <a:off x="457200" y="205979"/>
            <a:ext cx="8229600" cy="857250"/>
          </a:xfrm>
        </p:spPr>
        <p:txBody>
          <a:bodyPr/>
          <a:lstStyle/>
          <a:p>
            <a:r>
              <a:rPr lang="en-US" smtClean="0">
                <a:solidFill>
                  <a:schemeClr val="tx1">
                    <a:lumMod val="65000"/>
                    <a:lumOff val="35000"/>
                  </a:schemeClr>
                </a:solidFill>
              </a:rPr>
              <a:t>Click to edit Master title style</a:t>
            </a:r>
            <a:endParaRPr lang="fr-CA" dirty="0">
              <a:solidFill>
                <a:schemeClr val="tx1">
                  <a:lumMod val="65000"/>
                  <a:lumOff val="35000"/>
                </a:schemeClr>
              </a:solidFill>
            </a:endParaRPr>
          </a:p>
        </p:txBody>
      </p:sp>
      <p:sp>
        <p:nvSpPr>
          <p:cNvPr id="8" name="Content Placeholder 2"/>
          <p:cNvSpPr>
            <a:spLocks noGrp="1"/>
          </p:cNvSpPr>
          <p:nvPr>
            <p:ph idx="1"/>
          </p:nvPr>
        </p:nvSpPr>
        <p:spPr>
          <a:xfrm>
            <a:off x="457200" y="1200151"/>
            <a:ext cx="8229600" cy="3394472"/>
          </a:xfrm>
        </p:spPr>
        <p:txBody>
          <a:bodyPr/>
          <a:lstStyle/>
          <a:p>
            <a:pPr lvl="0"/>
            <a:r>
              <a:rPr lang="en-US" smtClean="0">
                <a:solidFill>
                  <a:schemeClr val="tx1">
                    <a:lumMod val="65000"/>
                    <a:lumOff val="35000"/>
                  </a:schemeClr>
                </a:solidFill>
              </a:rPr>
              <a:t>Click to edit Master text styles</a:t>
            </a:r>
          </a:p>
        </p:txBody>
      </p:sp>
    </p:spTree>
    <p:extLst>
      <p:ext uri="{BB962C8B-B14F-4D97-AF65-F5344CB8AC3E}">
        <p14:creationId xmlns:p14="http://schemas.microsoft.com/office/powerpoint/2010/main" val="119223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title"/>
          </p:nvPr>
        </p:nvSpPr>
        <p:spPr>
          <a:xfrm>
            <a:off x="457200" y="205979"/>
            <a:ext cx="8229600" cy="857250"/>
          </a:xfrm>
        </p:spPr>
        <p:txBody>
          <a:bodyPr/>
          <a:lstStyle/>
          <a:p>
            <a:r>
              <a:rPr lang="en-US" smtClean="0">
                <a:solidFill>
                  <a:schemeClr val="tx1">
                    <a:lumMod val="65000"/>
                    <a:lumOff val="35000"/>
                  </a:schemeClr>
                </a:solidFill>
              </a:rPr>
              <a:t>Click to edit Master title style</a:t>
            </a:r>
            <a:endParaRPr lang="fr-CA" dirty="0">
              <a:solidFill>
                <a:schemeClr val="tx1">
                  <a:lumMod val="65000"/>
                  <a:lumOff val="35000"/>
                </a:schemeClr>
              </a:solidFill>
            </a:endParaRPr>
          </a:p>
        </p:txBody>
      </p:sp>
      <p:sp>
        <p:nvSpPr>
          <p:cNvPr id="9" name="Content Placeholder 2"/>
          <p:cNvSpPr>
            <a:spLocks noGrp="1"/>
          </p:cNvSpPr>
          <p:nvPr>
            <p:ph idx="1"/>
          </p:nvPr>
        </p:nvSpPr>
        <p:spPr>
          <a:xfrm>
            <a:off x="457200" y="1200151"/>
            <a:ext cx="8229600" cy="3394472"/>
          </a:xfrm>
        </p:spPr>
        <p:txBody>
          <a:bodyPr/>
          <a:lstStyle/>
          <a:p>
            <a:pPr lvl="0"/>
            <a:r>
              <a:rPr lang="en-US" smtClean="0">
                <a:solidFill>
                  <a:schemeClr val="tx1">
                    <a:lumMod val="65000"/>
                    <a:lumOff val="35000"/>
                  </a:schemeClr>
                </a:solidFill>
              </a:rPr>
              <a:t>Click to edit Master text styles</a:t>
            </a:r>
          </a:p>
        </p:txBody>
      </p:sp>
    </p:spTree>
    <p:extLst>
      <p:ext uri="{BB962C8B-B14F-4D97-AF65-F5344CB8AC3E}">
        <p14:creationId xmlns:p14="http://schemas.microsoft.com/office/powerpoint/2010/main" val="1353199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itle 1"/>
          <p:cNvSpPr>
            <a:spLocks noGrp="1"/>
          </p:cNvSpPr>
          <p:nvPr>
            <p:ph type="title"/>
          </p:nvPr>
        </p:nvSpPr>
        <p:spPr>
          <a:xfrm>
            <a:off x="2483768" y="415354"/>
            <a:ext cx="6203032" cy="857250"/>
          </a:xfrm>
        </p:spPr>
        <p:txBody>
          <a:bodyPr/>
          <a:lstStyle/>
          <a:p>
            <a:pPr algn="l"/>
            <a:r>
              <a:rPr lang="en-US" smtClean="0">
                <a:solidFill>
                  <a:schemeClr val="tx1">
                    <a:lumMod val="65000"/>
                    <a:lumOff val="35000"/>
                  </a:schemeClr>
                </a:solidFill>
              </a:rPr>
              <a:t>Click to edit Master title style</a:t>
            </a:r>
            <a:endParaRPr lang="fr-CA" dirty="0">
              <a:solidFill>
                <a:schemeClr val="tx1">
                  <a:lumMod val="65000"/>
                  <a:lumOff val="35000"/>
                </a:schemeClr>
              </a:solidFill>
            </a:endParaRPr>
          </a:p>
        </p:txBody>
      </p:sp>
      <p:sp>
        <p:nvSpPr>
          <p:cNvPr id="13" name="Content Placeholder 2"/>
          <p:cNvSpPr>
            <a:spLocks noGrp="1"/>
          </p:cNvSpPr>
          <p:nvPr>
            <p:ph idx="4294967295"/>
          </p:nvPr>
        </p:nvSpPr>
        <p:spPr>
          <a:xfrm>
            <a:off x="2483768" y="1409526"/>
            <a:ext cx="6203032" cy="3394472"/>
          </a:xfrm>
        </p:spPr>
        <p:txBody>
          <a:bodyPr/>
          <a:lstStyle/>
          <a:p>
            <a:pPr lvl="0"/>
            <a:r>
              <a:rPr lang="en-US" smtClean="0">
                <a:solidFill>
                  <a:schemeClr val="tx1">
                    <a:lumMod val="65000"/>
                    <a:lumOff val="35000"/>
                  </a:schemeClr>
                </a:solidFill>
              </a:rPr>
              <a:t>Click to edit Master text styles</a:t>
            </a:r>
          </a:p>
        </p:txBody>
      </p:sp>
    </p:spTree>
    <p:extLst>
      <p:ext uri="{BB962C8B-B14F-4D97-AF65-F5344CB8AC3E}">
        <p14:creationId xmlns:p14="http://schemas.microsoft.com/office/powerpoint/2010/main" val="3212288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457200" y="415354"/>
            <a:ext cx="8229600" cy="857250"/>
          </a:xfrm>
        </p:spPr>
        <p:txBody>
          <a:bodyPr/>
          <a:lstStyle/>
          <a:p>
            <a:r>
              <a:rPr lang="en-US" smtClean="0">
                <a:solidFill>
                  <a:schemeClr val="bg1"/>
                </a:solidFill>
              </a:rPr>
              <a:t>Click to edit Master title style</a:t>
            </a:r>
            <a:endParaRPr lang="fr-CA" dirty="0">
              <a:solidFill>
                <a:schemeClr val="bg1"/>
              </a:solidFill>
            </a:endParaRPr>
          </a:p>
        </p:txBody>
      </p:sp>
      <p:sp>
        <p:nvSpPr>
          <p:cNvPr id="7" name="Content Placeholder 2"/>
          <p:cNvSpPr>
            <a:spLocks noGrp="1"/>
          </p:cNvSpPr>
          <p:nvPr>
            <p:ph idx="4294967295"/>
          </p:nvPr>
        </p:nvSpPr>
        <p:spPr>
          <a:xfrm>
            <a:off x="457200" y="1409526"/>
            <a:ext cx="8229600" cy="3394472"/>
          </a:xfrm>
        </p:spPr>
        <p:txBody>
          <a:bodyPr/>
          <a:lstStyle/>
          <a:p>
            <a:pPr lvl="0"/>
            <a:r>
              <a:rPr lang="en-US" smtClean="0">
                <a:solidFill>
                  <a:schemeClr val="tx1">
                    <a:lumMod val="65000"/>
                    <a:lumOff val="35000"/>
                  </a:schemeClr>
                </a:solidFill>
              </a:rPr>
              <a:t>Click to edit Master text styles</a:t>
            </a:r>
          </a:p>
        </p:txBody>
      </p:sp>
    </p:spTree>
    <p:extLst>
      <p:ext uri="{BB962C8B-B14F-4D97-AF65-F5344CB8AC3E}">
        <p14:creationId xmlns:p14="http://schemas.microsoft.com/office/powerpoint/2010/main" val="4268738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61B8FE-1611-4010-B8D7-6E6FDB247F2D}" type="datetimeFigureOut">
              <a:rPr lang="fr-CA" smtClean="0"/>
              <a:t>2013-12-10</a:t>
            </a:fld>
            <a:endParaRPr lang="fr-CA"/>
          </a:p>
        </p:txBody>
      </p:sp>
      <p:sp>
        <p:nvSpPr>
          <p:cNvPr id="3" name="Footer Placeholder 2"/>
          <p:cNvSpPr>
            <a:spLocks noGrp="1"/>
          </p:cNvSpPr>
          <p:nvPr>
            <p:ph type="ftr" sz="quarter" idx="11"/>
          </p:nvPr>
        </p:nvSpPr>
        <p:spPr/>
        <p:txBody>
          <a:bodyPr/>
          <a:lstStyle/>
          <a:p>
            <a:endParaRPr lang="fr-CA"/>
          </a:p>
        </p:txBody>
      </p:sp>
      <p:sp>
        <p:nvSpPr>
          <p:cNvPr id="4" name="Slide Number Placeholder 3"/>
          <p:cNvSpPr>
            <a:spLocks noGrp="1"/>
          </p:cNvSpPr>
          <p:nvPr>
            <p:ph type="sldNum" sz="quarter" idx="12"/>
          </p:nvPr>
        </p:nvSpPr>
        <p:spPr/>
        <p:txBody>
          <a:bodyPr/>
          <a:lstStyle/>
          <a:p>
            <a:fld id="{0D10A4BF-35BC-4771-8619-CEB6240D497C}" type="slidenum">
              <a:rPr lang="fr-CA" smtClean="0"/>
              <a:t>‹#›</a:t>
            </a:fld>
            <a:endParaRPr lang="fr-CA"/>
          </a:p>
        </p:txBody>
      </p:sp>
    </p:spTree>
    <p:extLst>
      <p:ext uri="{BB962C8B-B14F-4D97-AF65-F5344CB8AC3E}">
        <p14:creationId xmlns:p14="http://schemas.microsoft.com/office/powerpoint/2010/main" val="31411699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fr-CA"/>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C61B8FE-1611-4010-B8D7-6E6FDB247F2D}" type="datetimeFigureOut">
              <a:rPr lang="fr-CA" smtClean="0"/>
              <a:pPr/>
              <a:t>2013-12-10</a:t>
            </a:fld>
            <a:endParaRPr lang="fr-CA"/>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fr-CA"/>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0D10A4BF-35BC-4771-8619-CEB6240D497C}" type="slidenum">
              <a:rPr lang="fr-CA" smtClean="0"/>
              <a:pPr/>
              <a:t>‹#›</a:t>
            </a:fld>
            <a:endParaRPr lang="fr-CA"/>
          </a:p>
        </p:txBody>
      </p:sp>
    </p:spTree>
    <p:extLst>
      <p:ext uri="{BB962C8B-B14F-4D97-AF65-F5344CB8AC3E}">
        <p14:creationId xmlns:p14="http://schemas.microsoft.com/office/powerpoint/2010/main" val="21690804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914400" rtl="0" eaLnBrk="1" latinLnBrk="0" hangingPunct="1">
        <a:spcBef>
          <a:spcPct val="0"/>
        </a:spcBef>
        <a:buNone/>
        <a:defRPr sz="4400" kern="1200">
          <a:solidFill>
            <a:schemeClr val="tx1">
              <a:lumMod val="65000"/>
              <a:lumOff val="35000"/>
            </a:schemeClr>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lumMod val="65000"/>
              <a:lumOff val="3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lumMod val="65000"/>
              <a:lumOff val="3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lumMod val="65000"/>
              <a:lumOff val="3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Users\LOVE\Desktop\ppt\414-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8025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67186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400" b="1" dirty="0" smtClean="0">
                <a:solidFill>
                  <a:schemeClr val="tx1"/>
                </a:solidFill>
                <a:cs typeface="B Nazanin" pitchFamily="2" charset="-78"/>
              </a:rPr>
              <a:t>رهبری، اصل تفکیک ناپذیر مدیریت اسلامی</a:t>
            </a:r>
            <a:endParaRPr lang="en-US" sz="2400" b="1" dirty="0">
              <a:solidFill>
                <a:schemeClr val="tx1"/>
              </a:solidFill>
              <a:cs typeface="B Nazanin" pitchFamily="2" charset="-78"/>
            </a:endParaRPr>
          </a:p>
        </p:txBody>
      </p:sp>
      <p:sp>
        <p:nvSpPr>
          <p:cNvPr id="6" name="TextBox 5"/>
          <p:cNvSpPr txBox="1"/>
          <p:nvPr/>
        </p:nvSpPr>
        <p:spPr>
          <a:xfrm>
            <a:off x="1219200" y="1745603"/>
            <a:ext cx="1371600" cy="369332"/>
          </a:xfrm>
          <a:prstGeom prst="rect">
            <a:avLst/>
          </a:prstGeom>
          <a:noFill/>
        </p:spPr>
        <p:txBody>
          <a:bodyPr wrap="square" rtlCol="0">
            <a:spAutoFit/>
          </a:bodyPr>
          <a:lstStyle/>
          <a:p>
            <a:r>
              <a:rPr lang="fa-IR" dirty="0" smtClean="0">
                <a:cs typeface="B Nazanin" pitchFamily="2" charset="-78"/>
              </a:rPr>
              <a:t>مدیریت اسلامی</a:t>
            </a:r>
            <a:endParaRPr lang="en-US" dirty="0">
              <a:cs typeface="B Nazanin" pitchFamily="2" charset="-78"/>
            </a:endParaRPr>
          </a:p>
        </p:txBody>
      </p:sp>
      <p:sp>
        <p:nvSpPr>
          <p:cNvPr id="7" name="TextBox 6"/>
          <p:cNvSpPr txBox="1"/>
          <p:nvPr/>
        </p:nvSpPr>
        <p:spPr>
          <a:xfrm>
            <a:off x="2738535" y="2115693"/>
            <a:ext cx="609600" cy="369332"/>
          </a:xfrm>
          <a:prstGeom prst="rect">
            <a:avLst/>
          </a:prstGeom>
          <a:noFill/>
        </p:spPr>
        <p:txBody>
          <a:bodyPr wrap="square" rtlCol="0">
            <a:spAutoFit/>
          </a:bodyPr>
          <a:lstStyle/>
          <a:p>
            <a:pPr algn="ctr"/>
            <a:r>
              <a:rPr lang="fa-IR" dirty="0" smtClean="0">
                <a:cs typeface="B Nazanin" pitchFamily="2" charset="-78"/>
              </a:rPr>
              <a:t>تولید</a:t>
            </a:r>
            <a:endParaRPr lang="en-US" dirty="0">
              <a:cs typeface="B Nazanin" pitchFamily="2" charset="-78"/>
            </a:endParaRPr>
          </a:p>
        </p:txBody>
      </p:sp>
      <p:sp>
        <p:nvSpPr>
          <p:cNvPr id="8" name="TextBox 7"/>
          <p:cNvSpPr txBox="1"/>
          <p:nvPr/>
        </p:nvSpPr>
        <p:spPr>
          <a:xfrm>
            <a:off x="2743200" y="1376271"/>
            <a:ext cx="609600" cy="369332"/>
          </a:xfrm>
          <a:prstGeom prst="rect">
            <a:avLst/>
          </a:prstGeom>
          <a:noFill/>
        </p:spPr>
        <p:txBody>
          <a:bodyPr wrap="square" rtlCol="0">
            <a:spAutoFit/>
          </a:bodyPr>
          <a:lstStyle/>
          <a:p>
            <a:r>
              <a:rPr lang="fa-IR" dirty="0" smtClean="0">
                <a:cs typeface="B Nazanin" pitchFamily="2" charset="-78"/>
              </a:rPr>
              <a:t>تعالی</a:t>
            </a:r>
            <a:endParaRPr lang="en-US" dirty="0">
              <a:cs typeface="B Nazanin" pitchFamily="2" charset="-78"/>
            </a:endParaRPr>
          </a:p>
        </p:txBody>
      </p:sp>
      <p:cxnSp>
        <p:nvCxnSpPr>
          <p:cNvPr id="10" name="Straight Connector 9"/>
          <p:cNvCxnSpPr>
            <a:stCxn id="6" idx="3"/>
          </p:cNvCxnSpPr>
          <p:nvPr/>
        </p:nvCxnSpPr>
        <p:spPr>
          <a:xfrm flipV="1">
            <a:off x="2590800" y="1723832"/>
            <a:ext cx="152400" cy="206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586135" y="2007228"/>
            <a:ext cx="152400" cy="216931"/>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505200" y="1560937"/>
            <a:ext cx="457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505200" y="2319779"/>
            <a:ext cx="457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4047931" y="2114935"/>
            <a:ext cx="609600" cy="369332"/>
          </a:xfrm>
          <a:prstGeom prst="rect">
            <a:avLst/>
          </a:prstGeom>
          <a:noFill/>
        </p:spPr>
        <p:txBody>
          <a:bodyPr wrap="square" rtlCol="0">
            <a:spAutoFit/>
          </a:bodyPr>
          <a:lstStyle/>
          <a:p>
            <a:pPr algn="ctr"/>
            <a:r>
              <a:rPr lang="fa-IR" dirty="0" smtClean="0">
                <a:cs typeface="B Nazanin" pitchFamily="2" charset="-78"/>
              </a:rPr>
              <a:t>علم</a:t>
            </a:r>
            <a:endParaRPr lang="en-US" dirty="0">
              <a:cs typeface="B Nazanin" pitchFamily="2" charset="-78"/>
            </a:endParaRPr>
          </a:p>
        </p:txBody>
      </p:sp>
      <p:sp>
        <p:nvSpPr>
          <p:cNvPr id="23" name="TextBox 22"/>
          <p:cNvSpPr txBox="1"/>
          <p:nvPr/>
        </p:nvSpPr>
        <p:spPr>
          <a:xfrm>
            <a:off x="4038600" y="1354500"/>
            <a:ext cx="609600" cy="369332"/>
          </a:xfrm>
          <a:prstGeom prst="rect">
            <a:avLst/>
          </a:prstGeom>
          <a:noFill/>
        </p:spPr>
        <p:txBody>
          <a:bodyPr wrap="square" rtlCol="0">
            <a:spAutoFit/>
          </a:bodyPr>
          <a:lstStyle/>
          <a:p>
            <a:r>
              <a:rPr lang="fa-IR" dirty="0" smtClean="0">
                <a:cs typeface="B Nazanin" pitchFamily="2" charset="-78"/>
              </a:rPr>
              <a:t>مکتب</a:t>
            </a:r>
            <a:endParaRPr lang="en-US" dirty="0">
              <a:cs typeface="B Nazanin" pitchFamily="2" charset="-78"/>
            </a:endParaRPr>
          </a:p>
        </p:txBody>
      </p:sp>
      <p:cxnSp>
        <p:nvCxnSpPr>
          <p:cNvPr id="24" name="Straight Arrow Connector 23"/>
          <p:cNvCxnSpPr/>
          <p:nvPr/>
        </p:nvCxnSpPr>
        <p:spPr>
          <a:xfrm>
            <a:off x="4724400" y="1562498"/>
            <a:ext cx="457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724400" y="2299216"/>
            <a:ext cx="457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302898" y="2135113"/>
            <a:ext cx="793102" cy="369332"/>
          </a:xfrm>
          <a:prstGeom prst="rect">
            <a:avLst/>
          </a:prstGeom>
          <a:noFill/>
        </p:spPr>
        <p:txBody>
          <a:bodyPr wrap="square" rtlCol="0">
            <a:spAutoFit/>
          </a:bodyPr>
          <a:lstStyle/>
          <a:p>
            <a:pPr algn="ctr"/>
            <a:r>
              <a:rPr lang="fa-IR" dirty="0" smtClean="0">
                <a:cs typeface="B Nazanin" pitchFamily="2" charset="-78"/>
              </a:rPr>
              <a:t>تکوینی</a:t>
            </a:r>
            <a:endParaRPr lang="en-US" dirty="0">
              <a:cs typeface="B Nazanin" pitchFamily="2" charset="-78"/>
            </a:endParaRPr>
          </a:p>
        </p:txBody>
      </p:sp>
      <p:sp>
        <p:nvSpPr>
          <p:cNvPr id="27" name="TextBox 26"/>
          <p:cNvSpPr txBox="1"/>
          <p:nvPr/>
        </p:nvSpPr>
        <p:spPr>
          <a:xfrm>
            <a:off x="5334000" y="1377832"/>
            <a:ext cx="914400" cy="369332"/>
          </a:xfrm>
          <a:prstGeom prst="rect">
            <a:avLst/>
          </a:prstGeom>
          <a:noFill/>
        </p:spPr>
        <p:txBody>
          <a:bodyPr wrap="square" rtlCol="0">
            <a:spAutoFit/>
          </a:bodyPr>
          <a:lstStyle/>
          <a:p>
            <a:r>
              <a:rPr lang="fa-IR" dirty="0" smtClean="0">
                <a:cs typeface="B Nazanin" pitchFamily="2" charset="-78"/>
              </a:rPr>
              <a:t>اکتشافی</a:t>
            </a:r>
            <a:endParaRPr lang="en-US" dirty="0">
              <a:cs typeface="B Nazanin" pitchFamily="2" charset="-78"/>
            </a:endParaRPr>
          </a:p>
        </p:txBody>
      </p:sp>
      <p:sp>
        <p:nvSpPr>
          <p:cNvPr id="28" name="TextBox 27"/>
          <p:cNvSpPr txBox="1"/>
          <p:nvPr/>
        </p:nvSpPr>
        <p:spPr>
          <a:xfrm>
            <a:off x="304800" y="3486150"/>
            <a:ext cx="8458200" cy="1200329"/>
          </a:xfrm>
          <a:prstGeom prst="rect">
            <a:avLst/>
          </a:prstGeom>
          <a:noFill/>
        </p:spPr>
        <p:txBody>
          <a:bodyPr wrap="square" rtlCol="0">
            <a:spAutoFit/>
          </a:bodyPr>
          <a:lstStyle/>
          <a:p>
            <a:pPr marL="285750" indent="-285750" algn="r" rtl="1">
              <a:buFont typeface="Arial" pitchFamily="34" charset="0"/>
              <a:buChar char="•"/>
            </a:pPr>
            <a:r>
              <a:rPr lang="fa-IR" dirty="0" smtClean="0">
                <a:cs typeface="B Nazanin" pitchFamily="2" charset="-78"/>
              </a:rPr>
              <a:t>مدیریت در سازمان تا زمانی بر صراط اسلامی است که تولید در خدمت تعالی و بعارت واضح تر علم در خدمت مکتب باشد.</a:t>
            </a:r>
          </a:p>
          <a:p>
            <a:pPr marL="285750" indent="-285750" algn="r" rtl="1">
              <a:buFont typeface="Arial" pitchFamily="34" charset="0"/>
              <a:buChar char="•"/>
            </a:pPr>
            <a:r>
              <a:rPr lang="fa-IR" dirty="0" smtClean="0">
                <a:cs typeface="B Nazanin" pitchFamily="2" charset="-78"/>
              </a:rPr>
              <a:t>پس کسب صفات مدیریت در چارچوب صفات لازم برای رهبری در سازمانهای اسلامی  متکی است بر صفات پیامبران الهی.</a:t>
            </a:r>
            <a:endParaRPr lang="en-US" dirty="0">
              <a:cs typeface="B Nazanin" pitchFamily="2" charset="-78"/>
            </a:endParaRPr>
          </a:p>
        </p:txBody>
      </p:sp>
    </p:spTree>
    <p:extLst>
      <p:ext uri="{BB962C8B-B14F-4D97-AF65-F5344CB8AC3E}">
        <p14:creationId xmlns:p14="http://schemas.microsoft.com/office/powerpoint/2010/main" val="14584370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400" b="1" dirty="0" smtClean="0">
                <a:solidFill>
                  <a:schemeClr val="tx1"/>
                </a:solidFill>
                <a:cs typeface="B Nazanin" pitchFamily="2" charset="-78"/>
              </a:rPr>
              <a:t>رکن سوم، انسان</a:t>
            </a:r>
            <a:endParaRPr lang="en-US" sz="2400" b="1" dirty="0">
              <a:solidFill>
                <a:schemeClr val="tx1"/>
              </a:solidFill>
              <a:cs typeface="B Nazanin" pitchFamily="2" charset="-78"/>
            </a:endParaRPr>
          </a:p>
        </p:txBody>
      </p:sp>
      <p:sp>
        <p:nvSpPr>
          <p:cNvPr id="3" name="Content Placeholder 2"/>
          <p:cNvSpPr>
            <a:spLocks noGrp="1"/>
          </p:cNvSpPr>
          <p:nvPr>
            <p:ph idx="1"/>
          </p:nvPr>
        </p:nvSpPr>
        <p:spPr>
          <a:xfrm>
            <a:off x="457200" y="1276350"/>
            <a:ext cx="8229600" cy="3394472"/>
          </a:xfrm>
        </p:spPr>
        <p:txBody>
          <a:bodyPr>
            <a:normAutofit/>
          </a:bodyPr>
          <a:lstStyle/>
          <a:p>
            <a:pPr algn="r" rtl="1"/>
            <a:r>
              <a:rPr lang="fa-IR" sz="2000" dirty="0" smtClean="0">
                <a:solidFill>
                  <a:schemeClr val="tx1"/>
                </a:solidFill>
                <a:cs typeface="B Nazanin" pitchFamily="2" charset="-78"/>
              </a:rPr>
              <a:t>سومین مبنا از مبانی مدیریت اسلامی انسان است.</a:t>
            </a:r>
          </a:p>
          <a:p>
            <a:pPr algn="r" rtl="1"/>
            <a:endParaRPr lang="fa-IR" sz="2000" dirty="0">
              <a:solidFill>
                <a:schemeClr val="tx1"/>
              </a:solidFill>
              <a:cs typeface="B Nazanin" pitchFamily="2" charset="-78"/>
            </a:endParaRPr>
          </a:p>
          <a:p>
            <a:pPr algn="r" rtl="1"/>
            <a:r>
              <a:rPr lang="fa-IR" sz="2000" dirty="0" smtClean="0">
                <a:solidFill>
                  <a:schemeClr val="tx1"/>
                </a:solidFill>
                <a:cs typeface="B Nazanin" pitchFamily="2" charset="-78"/>
              </a:rPr>
              <a:t>در مدیریت اسلامی هدف از تاسیس سازمان رشد و تعالی شاغل در سازمان است. یعنی ایجاد شغل برای تعالی نه ایجاد شغل برای تولید.</a:t>
            </a:r>
          </a:p>
          <a:p>
            <a:pPr algn="r" rtl="1"/>
            <a:endParaRPr lang="fa-IR" sz="2000" dirty="0">
              <a:solidFill>
                <a:schemeClr val="tx1"/>
              </a:solidFill>
              <a:cs typeface="B Nazanin" pitchFamily="2" charset="-78"/>
            </a:endParaRPr>
          </a:p>
          <a:p>
            <a:pPr algn="r" rtl="1"/>
            <a:r>
              <a:rPr lang="fa-IR" sz="2000" dirty="0" smtClean="0">
                <a:solidFill>
                  <a:schemeClr val="tx1"/>
                </a:solidFill>
                <a:cs typeface="B Nazanin" pitchFamily="2" charset="-78"/>
              </a:rPr>
              <a:t>آنچه امروز تحت عنوان مدیریت علمی مطرح است چیزی جز مدیریت تولید نیست.</a:t>
            </a:r>
          </a:p>
        </p:txBody>
      </p:sp>
      <p:sp>
        <p:nvSpPr>
          <p:cNvPr id="5" name="TextBox 4"/>
          <p:cNvSpPr txBox="1"/>
          <p:nvPr/>
        </p:nvSpPr>
        <p:spPr>
          <a:xfrm>
            <a:off x="762000" y="3943350"/>
            <a:ext cx="7728531" cy="923330"/>
          </a:xfrm>
          <a:prstGeom prst="rect">
            <a:avLst/>
          </a:prstGeom>
          <a:noFill/>
          <a:ln>
            <a:solidFill>
              <a:srgbClr val="FF0000"/>
            </a:solidFill>
          </a:ln>
        </p:spPr>
        <p:txBody>
          <a:bodyPr wrap="square" rtlCol="0">
            <a:spAutoFit/>
          </a:bodyPr>
          <a:lstStyle/>
          <a:p>
            <a:pPr marL="285750" indent="-285750" algn="r" rtl="1">
              <a:buFont typeface="Arial" pitchFamily="34" charset="0"/>
              <a:buChar char="•"/>
            </a:pPr>
            <a:r>
              <a:rPr lang="fa-IR" dirty="0" smtClean="0">
                <a:cs typeface="B Nazanin" pitchFamily="2" charset="-78"/>
              </a:rPr>
              <a:t>در مکتبی که کار در آن عبادت ، کارگاه معبد و عرق کارگزار از خون شهید مقدس تر است و پیامبر آن بر دست کارگر بوسه میزند ، مدیران مجاز نیستند برای افزایش تولید به کاهش تعالی انسانهای سازمان دست بزنند.</a:t>
            </a:r>
            <a:endParaRPr lang="en-US" dirty="0">
              <a:cs typeface="B Nazanin" pitchFamily="2" charset="-78"/>
            </a:endParaRPr>
          </a:p>
        </p:txBody>
      </p:sp>
    </p:spTree>
    <p:extLst>
      <p:ext uri="{BB962C8B-B14F-4D97-AF65-F5344CB8AC3E}">
        <p14:creationId xmlns:p14="http://schemas.microsoft.com/office/powerpoint/2010/main" val="10209002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53305"/>
            <a:ext cx="8229600" cy="3394472"/>
          </a:xfrm>
        </p:spPr>
        <p:txBody>
          <a:bodyPr/>
          <a:lstStyle/>
          <a:p>
            <a:pPr marL="0" indent="0" algn="ctr" rtl="1">
              <a:buNone/>
            </a:pPr>
            <a:r>
              <a:rPr lang="fa-IR" dirty="0" smtClean="0">
                <a:solidFill>
                  <a:schemeClr val="tx1"/>
                </a:solidFill>
                <a:cs typeface="B Nazanin" pitchFamily="2" charset="-78"/>
              </a:rPr>
              <a:t>بخش دوم</a:t>
            </a:r>
          </a:p>
          <a:p>
            <a:pPr marL="0" indent="0" algn="ctr" rtl="1">
              <a:buNone/>
            </a:pPr>
            <a:endParaRPr lang="fa-IR" dirty="0">
              <a:solidFill>
                <a:schemeClr val="tx1"/>
              </a:solidFill>
              <a:cs typeface="B Nazanin" pitchFamily="2" charset="-78"/>
            </a:endParaRPr>
          </a:p>
          <a:p>
            <a:pPr marL="0" indent="0" algn="ctr" rtl="1">
              <a:buNone/>
            </a:pPr>
            <a:r>
              <a:rPr lang="fa-IR" dirty="0" smtClean="0">
                <a:solidFill>
                  <a:schemeClr val="tx1"/>
                </a:solidFill>
                <a:cs typeface="B Nazanin" pitchFamily="2" charset="-78"/>
              </a:rPr>
              <a:t>مبانی مدیریت منابع انسانی</a:t>
            </a:r>
            <a:endParaRPr lang="en-US" dirty="0">
              <a:solidFill>
                <a:schemeClr val="tx1"/>
              </a:solidFill>
              <a:cs typeface="B Nazanin" pitchFamily="2" charset="-78"/>
            </a:endParaRPr>
          </a:p>
        </p:txBody>
      </p:sp>
    </p:spTree>
    <p:extLst>
      <p:ext uri="{BB962C8B-B14F-4D97-AF65-F5344CB8AC3E}">
        <p14:creationId xmlns:p14="http://schemas.microsoft.com/office/powerpoint/2010/main" val="19843029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400" b="1" dirty="0" smtClean="0">
                <a:solidFill>
                  <a:schemeClr val="tx1"/>
                </a:solidFill>
                <a:cs typeface="B Nazanin" pitchFamily="2" charset="-78"/>
              </a:rPr>
              <a:t> رئوس اقتصاد اسلامی</a:t>
            </a:r>
            <a:endParaRPr lang="en-US" sz="2400" b="1" dirty="0">
              <a:solidFill>
                <a:schemeClr val="tx1"/>
              </a:solidFill>
              <a:cs typeface="B Nazanin" pitchFamily="2" charset="-78"/>
            </a:endParaRPr>
          </a:p>
        </p:txBody>
      </p:sp>
      <p:sp>
        <p:nvSpPr>
          <p:cNvPr id="3" name="Content Placeholder 2"/>
          <p:cNvSpPr>
            <a:spLocks noGrp="1"/>
          </p:cNvSpPr>
          <p:nvPr>
            <p:ph idx="1"/>
          </p:nvPr>
        </p:nvSpPr>
        <p:spPr>
          <a:xfrm>
            <a:off x="457200" y="1749028"/>
            <a:ext cx="8229600" cy="3394472"/>
          </a:xfrm>
        </p:spPr>
        <p:txBody>
          <a:bodyPr>
            <a:normAutofit/>
          </a:bodyPr>
          <a:lstStyle/>
          <a:p>
            <a:pPr algn="r" rtl="1"/>
            <a:r>
              <a:rPr lang="fa-IR" sz="2400" dirty="0" smtClean="0">
                <a:solidFill>
                  <a:schemeClr val="tx1"/>
                </a:solidFill>
                <a:cs typeface="B Nazanin" pitchFamily="2" charset="-78"/>
              </a:rPr>
              <a:t>آن چیزهایی باید تولید شود که برای حفظ حیات و سلامت و فعالیتهای مادی و معنوی انسان واجب و ضروی است و سپس نیاز هایی را باید برآورد که صالح و سالم بوده و موجب کمال و تعالی مادی و معنوی انسان می باشد.</a:t>
            </a:r>
          </a:p>
          <a:p>
            <a:pPr algn="r" rtl="1"/>
            <a:endParaRPr lang="fa-IR" sz="2400" dirty="0">
              <a:solidFill>
                <a:schemeClr val="tx1"/>
              </a:solidFill>
              <a:cs typeface="B Nazanin" pitchFamily="2" charset="-78"/>
            </a:endParaRPr>
          </a:p>
          <a:p>
            <a:pPr algn="r" rtl="1"/>
            <a:r>
              <a:rPr lang="fa-IR" sz="2400" dirty="0" smtClean="0">
                <a:solidFill>
                  <a:schemeClr val="tx1"/>
                </a:solidFill>
                <a:cs typeface="B Nazanin" pitchFamily="2" charset="-78"/>
              </a:rPr>
              <a:t>... هر چیز باید انقدر تولید و عرضه شود که نیازهای راستین مردم را کاملا اشباع نماید ...</a:t>
            </a:r>
          </a:p>
          <a:p>
            <a:pPr algn="r" rtl="1"/>
            <a:endParaRPr lang="fa-IR" sz="2000" dirty="0">
              <a:solidFill>
                <a:schemeClr val="tx1"/>
              </a:solidFill>
              <a:cs typeface="B Nazanin" pitchFamily="2" charset="-78"/>
            </a:endParaRPr>
          </a:p>
        </p:txBody>
      </p:sp>
    </p:spTree>
    <p:extLst>
      <p:ext uri="{BB962C8B-B14F-4D97-AF65-F5344CB8AC3E}">
        <p14:creationId xmlns:p14="http://schemas.microsoft.com/office/powerpoint/2010/main" val="32070793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400" b="1" dirty="0" smtClean="0">
                <a:solidFill>
                  <a:schemeClr val="tx1"/>
                </a:solidFill>
                <a:cs typeface="B Nazanin" pitchFamily="2" charset="-78"/>
              </a:rPr>
              <a:t>مدیریت اسلامی ، هنر هماهنگی روابط انسانی</a:t>
            </a:r>
            <a:endParaRPr lang="en-US" sz="2400" b="1" dirty="0">
              <a:solidFill>
                <a:schemeClr val="tx1"/>
              </a:solidFill>
              <a:cs typeface="B Nazanin" pitchFamily="2" charset="-78"/>
            </a:endParaRPr>
          </a:p>
        </p:txBody>
      </p:sp>
      <p:sp>
        <p:nvSpPr>
          <p:cNvPr id="3" name="Content Placeholder 2"/>
          <p:cNvSpPr>
            <a:spLocks noGrp="1"/>
          </p:cNvSpPr>
          <p:nvPr>
            <p:ph idx="1"/>
          </p:nvPr>
        </p:nvSpPr>
        <p:spPr>
          <a:xfrm>
            <a:off x="457200" y="1428750"/>
            <a:ext cx="8229600" cy="3394472"/>
          </a:xfrm>
          <a:ln>
            <a:solidFill>
              <a:schemeClr val="tx1"/>
            </a:solidFill>
          </a:ln>
        </p:spPr>
        <p:txBody>
          <a:bodyPr>
            <a:normAutofit lnSpcReduction="10000"/>
          </a:bodyPr>
          <a:lstStyle/>
          <a:p>
            <a:pPr algn="r" rtl="1"/>
            <a:r>
              <a:rPr lang="fa-IR" sz="1800" dirty="0" smtClean="0">
                <a:solidFill>
                  <a:schemeClr val="tx1"/>
                </a:solidFill>
                <a:cs typeface="B Nazanin" pitchFamily="2" charset="-78"/>
              </a:rPr>
              <a:t>مدیریت از دیدگاه اسلامی هنر هماهنگی روابط انسانی است، فراهم آوردن زمینه های رشد و خلاقیت استعدادها و بکار گرفتن درست و مشروع نیروی انسانی و مادی سازمان جهت پیشرفت در جامعه.</a:t>
            </a:r>
          </a:p>
          <a:p>
            <a:pPr algn="r" rtl="1"/>
            <a:endParaRPr lang="fa-IR" sz="2400" dirty="0">
              <a:solidFill>
                <a:schemeClr val="tx1"/>
              </a:solidFill>
              <a:cs typeface="B Nazanin" pitchFamily="2" charset="-78"/>
            </a:endParaRPr>
          </a:p>
          <a:p>
            <a:pPr algn="r" rtl="1"/>
            <a:r>
              <a:rPr lang="fa-IR" sz="1800" dirty="0" smtClean="0">
                <a:solidFill>
                  <a:schemeClr val="tx1"/>
                </a:solidFill>
                <a:cs typeface="B Nazanin" pitchFamily="2" charset="-78"/>
              </a:rPr>
              <a:t>مدیر بعنوان مسئول اجرای اصل فوق ، انسانی است آگاه به مکتب و اهداف آن ، لایق ، فارغ از هرگونه مسئولیت اجرایی ولی ناظر ، حاضر و هماهنگ کننده و فرمان دهنده.</a:t>
            </a:r>
          </a:p>
          <a:p>
            <a:pPr algn="r" rtl="1"/>
            <a:endParaRPr lang="fa-IR" sz="1800" dirty="0">
              <a:solidFill>
                <a:schemeClr val="tx1"/>
              </a:solidFill>
              <a:cs typeface="B Nazanin" pitchFamily="2" charset="-78"/>
            </a:endParaRPr>
          </a:p>
          <a:p>
            <a:pPr algn="r" rtl="1"/>
            <a:r>
              <a:rPr lang="fa-IR" sz="1800" dirty="0" smtClean="0">
                <a:solidFill>
                  <a:schemeClr val="tx1"/>
                </a:solidFill>
                <a:cs typeface="B Nazanin" pitchFamily="2" charset="-78"/>
              </a:rPr>
              <a:t>سازمان مجموعه ای است مقدس که جزئی از جامعه توجیدی است و مدیر آن نماینده امام جامعه است که حرکت کل جامعه را بسوی الله به عهده دارد.</a:t>
            </a:r>
          </a:p>
          <a:p>
            <a:pPr algn="r" rtl="1"/>
            <a:endParaRPr lang="fa-IR" sz="2000" dirty="0" smtClean="0">
              <a:solidFill>
                <a:schemeClr val="tx1"/>
              </a:solidFill>
              <a:cs typeface="B Nazanin" pitchFamily="2" charset="-78"/>
            </a:endParaRPr>
          </a:p>
          <a:p>
            <a:pPr algn="r" rtl="1"/>
            <a:r>
              <a:rPr lang="fa-IR" sz="2000" b="1" dirty="0" smtClean="0">
                <a:solidFill>
                  <a:srgbClr val="C00000"/>
                </a:solidFill>
                <a:cs typeface="B Nazanin" pitchFamily="2" charset="-78"/>
              </a:rPr>
              <a:t>تسهیل کانالهای ارتباطی هر چند پدیده ای انقلابی است ولی افراط در آن تا جایی که مدیر را به ورطه کارهای اجرایی بکشاند به دور از اسلامیت است.</a:t>
            </a:r>
          </a:p>
          <a:p>
            <a:pPr algn="r" rtl="1"/>
            <a:endParaRPr lang="fa-IR" sz="2000" dirty="0">
              <a:solidFill>
                <a:schemeClr val="tx1"/>
              </a:solidFill>
              <a:cs typeface="B Nazanin" pitchFamily="2" charset="-78"/>
            </a:endParaRPr>
          </a:p>
          <a:p>
            <a:pPr algn="r" rtl="1"/>
            <a:endParaRPr lang="fa-IR" sz="2000" dirty="0">
              <a:solidFill>
                <a:schemeClr val="tx1"/>
              </a:solidFill>
              <a:cs typeface="B Nazanin" pitchFamily="2" charset="-78"/>
            </a:endParaRPr>
          </a:p>
        </p:txBody>
      </p:sp>
    </p:spTree>
    <p:extLst>
      <p:ext uri="{BB962C8B-B14F-4D97-AF65-F5344CB8AC3E}">
        <p14:creationId xmlns:p14="http://schemas.microsoft.com/office/powerpoint/2010/main" val="19725664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400" b="1" dirty="0" smtClean="0">
                <a:solidFill>
                  <a:schemeClr val="tx1"/>
                </a:solidFill>
                <a:cs typeface="B Nazanin" pitchFamily="2" charset="-78"/>
              </a:rPr>
              <a:t>مدیریت اسلامی همه بر« شور » است</a:t>
            </a:r>
            <a:endParaRPr lang="en-US" sz="2400" b="1" dirty="0">
              <a:solidFill>
                <a:schemeClr val="tx1"/>
              </a:solidFill>
              <a:cs typeface="B Nazanin" pitchFamily="2" charset="-78"/>
            </a:endParaRPr>
          </a:p>
        </p:txBody>
      </p:sp>
      <p:sp>
        <p:nvSpPr>
          <p:cNvPr id="3" name="Content Placeholder 2"/>
          <p:cNvSpPr>
            <a:spLocks noGrp="1"/>
          </p:cNvSpPr>
          <p:nvPr>
            <p:ph idx="1"/>
          </p:nvPr>
        </p:nvSpPr>
        <p:spPr>
          <a:xfrm>
            <a:off x="304800" y="1749028"/>
            <a:ext cx="8382000" cy="3394472"/>
          </a:xfrm>
        </p:spPr>
        <p:txBody>
          <a:bodyPr>
            <a:normAutofit lnSpcReduction="10000"/>
          </a:bodyPr>
          <a:lstStyle/>
          <a:p>
            <a:pPr algn="r" rtl="1"/>
            <a:r>
              <a:rPr lang="fa-IR" sz="1800" dirty="0" smtClean="0">
                <a:solidFill>
                  <a:schemeClr val="tx1"/>
                </a:solidFill>
                <a:cs typeface="B Nazanin" pitchFamily="2" charset="-78"/>
              </a:rPr>
              <a:t>در سازمان اسلامی مدیر از میان کارکنان بر اساس ضابطه های تقوا و تعهد در راس قرار می گیرد  </a:t>
            </a:r>
            <a:r>
              <a:rPr lang="fa-IR" sz="4800" b="1" dirty="0" smtClean="0">
                <a:solidFill>
                  <a:srgbClr val="FF0000"/>
                </a:solidFill>
                <a:cs typeface="B Nazanin" pitchFamily="2" charset="-78"/>
              </a:rPr>
              <a:t>! ! !</a:t>
            </a:r>
            <a:endParaRPr lang="fa-IR" sz="2800" b="1" dirty="0" smtClean="0">
              <a:solidFill>
                <a:srgbClr val="FF0000"/>
              </a:solidFill>
              <a:cs typeface="B Nazanin" pitchFamily="2" charset="-78"/>
            </a:endParaRPr>
          </a:p>
          <a:p>
            <a:pPr algn="r" rtl="1"/>
            <a:endParaRPr lang="fa-IR" sz="2400" dirty="0">
              <a:solidFill>
                <a:schemeClr val="tx1"/>
              </a:solidFill>
              <a:cs typeface="B Nazanin" pitchFamily="2" charset="-78"/>
            </a:endParaRPr>
          </a:p>
          <a:p>
            <a:pPr algn="r" rtl="1"/>
            <a:r>
              <a:rPr lang="fa-IR" sz="1800" dirty="0" smtClean="0">
                <a:solidFill>
                  <a:schemeClr val="tx1"/>
                </a:solidFill>
                <a:cs typeface="B Nazanin" pitchFamily="2" charset="-78"/>
              </a:rPr>
              <a:t>مدیریت سازمان اسلامی مبتنی بر شور است و برای سرعت عمل کارکنان  می توانند شوراهای خود را در کناز مدیر قرار دهند اما این نباید مانع تماس مستقیم مدیر با کارکنان و توده های مردم شود. </a:t>
            </a:r>
          </a:p>
          <a:p>
            <a:pPr algn="r" rtl="1"/>
            <a:endParaRPr lang="fa-IR" sz="1800" dirty="0">
              <a:solidFill>
                <a:schemeClr val="tx1"/>
              </a:solidFill>
              <a:cs typeface="B Nazanin" pitchFamily="2" charset="-78"/>
            </a:endParaRPr>
          </a:p>
          <a:p>
            <a:pPr algn="r" rtl="1"/>
            <a:r>
              <a:rPr lang="fa-IR" sz="1800" dirty="0" smtClean="0">
                <a:solidFill>
                  <a:schemeClr val="tx1"/>
                </a:solidFill>
                <a:cs typeface="B Nazanin" pitchFamily="2" charset="-78"/>
              </a:rPr>
              <a:t>در چنین سازمانی نحوه اخذ اطلاعات برای تصمیم گیری از پایین به بالاست.</a:t>
            </a:r>
          </a:p>
          <a:p>
            <a:pPr algn="r" rtl="1"/>
            <a:endParaRPr lang="fa-IR" sz="1800" dirty="0">
              <a:solidFill>
                <a:schemeClr val="tx1"/>
              </a:solidFill>
              <a:cs typeface="B Nazanin" pitchFamily="2" charset="-78"/>
            </a:endParaRPr>
          </a:p>
          <a:p>
            <a:pPr algn="r" rtl="1"/>
            <a:r>
              <a:rPr lang="fa-IR" sz="1800" dirty="0" smtClean="0">
                <a:solidFill>
                  <a:schemeClr val="tx1"/>
                </a:solidFill>
                <a:cs typeface="B Nazanin" pitchFamily="2" charset="-78"/>
              </a:rPr>
              <a:t>نمودار روابط انسانی افقی ترسیم می شود و نمودار عمودی بر مبنای تقوا و تعهد کارکنان رسم می شود که ملاک تعیین مدیران آینده است.</a:t>
            </a:r>
          </a:p>
          <a:p>
            <a:pPr algn="r" rtl="1"/>
            <a:endParaRPr lang="fa-IR" sz="2000" dirty="0">
              <a:solidFill>
                <a:schemeClr val="tx1"/>
              </a:solidFill>
              <a:cs typeface="B Nazanin" pitchFamily="2" charset="-78"/>
            </a:endParaRPr>
          </a:p>
        </p:txBody>
      </p:sp>
    </p:spTree>
    <p:extLst>
      <p:ext uri="{BB962C8B-B14F-4D97-AF65-F5344CB8AC3E}">
        <p14:creationId xmlns:p14="http://schemas.microsoft.com/office/powerpoint/2010/main" val="2955668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400" b="1" dirty="0" smtClean="0">
                <a:solidFill>
                  <a:schemeClr val="tx1"/>
                </a:solidFill>
                <a:cs typeface="B Nazanin" pitchFamily="2" charset="-78"/>
              </a:rPr>
              <a:t>انگیزه کار بیشتر ، وجدان الهی است</a:t>
            </a:r>
            <a:endParaRPr lang="en-US" sz="2400" b="1" dirty="0">
              <a:solidFill>
                <a:schemeClr val="tx1"/>
              </a:solidFill>
              <a:cs typeface="B Nazanin" pitchFamily="2" charset="-78"/>
            </a:endParaRPr>
          </a:p>
        </p:txBody>
      </p:sp>
      <p:sp>
        <p:nvSpPr>
          <p:cNvPr id="3" name="Content Placeholder 2"/>
          <p:cNvSpPr>
            <a:spLocks noGrp="1"/>
          </p:cNvSpPr>
          <p:nvPr>
            <p:ph idx="1"/>
          </p:nvPr>
        </p:nvSpPr>
        <p:spPr>
          <a:xfrm>
            <a:off x="4495800" y="1749028"/>
            <a:ext cx="4191000" cy="3394472"/>
          </a:xfrm>
        </p:spPr>
        <p:txBody>
          <a:bodyPr>
            <a:normAutofit/>
          </a:bodyPr>
          <a:lstStyle/>
          <a:p>
            <a:pPr algn="just" rtl="1"/>
            <a:r>
              <a:rPr lang="fa-IR" sz="1800" dirty="0" smtClean="0">
                <a:solidFill>
                  <a:schemeClr val="tx1"/>
                </a:solidFill>
                <a:cs typeface="B Nazanin" pitchFamily="2" charset="-78"/>
              </a:rPr>
              <a:t>با مقایسه سه روش استبدادی ، پاداشهای مادی  و تسلیم و رضا برای انگیزش ملاحظه میکنیم که طرق اول و دوم از حکومت انسان بر انسان شکل می گیرد که نتیجه آن بهره دادنبه قدرتمندان زر و زور است ولی در طریق سوم تسلیم و رضا در برابر خدا است و برای رفاه خود وجامعه که نهایتا عبادت است صورت می گیرد. در طریق سوم زمانی می توان نتیجه کامل گرفت که از تشکل قدرتهای تزویری در درون سازمان جلوگیری کرد.</a:t>
            </a:r>
            <a:endParaRPr lang="fa-IR" sz="2000" dirty="0">
              <a:solidFill>
                <a:schemeClr val="tx1"/>
              </a:solidFill>
              <a:cs typeface="B Nazanin" pitchFamily="2" charset="-78"/>
            </a:endParaRPr>
          </a:p>
        </p:txBody>
      </p:sp>
      <p:pic>
        <p:nvPicPr>
          <p:cNvPr id="1030" name="Picture 6" descr="https://encrypted-tbn1.gstatic.com/images?q=tbn:ANd9GcSZ5FgjCSNTjsSYQ7KkiuZPCT-v4z4lwyREp8tE5y4vi-80_jPpB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819276"/>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07847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400" b="1" dirty="0" smtClean="0">
                <a:solidFill>
                  <a:schemeClr val="tx1"/>
                </a:solidFill>
                <a:cs typeface="B Nazanin" pitchFamily="2" charset="-78"/>
              </a:rPr>
              <a:t>موثرترین عامل کنترل ، ترس از خدا</a:t>
            </a:r>
            <a:endParaRPr lang="en-US" sz="2400" b="1" dirty="0">
              <a:solidFill>
                <a:schemeClr val="tx1"/>
              </a:solidFill>
              <a:cs typeface="B Nazanin" pitchFamily="2" charset="-78"/>
            </a:endParaRPr>
          </a:p>
        </p:txBody>
      </p:sp>
      <p:sp>
        <p:nvSpPr>
          <p:cNvPr id="3" name="Content Placeholder 2"/>
          <p:cNvSpPr>
            <a:spLocks noGrp="1"/>
          </p:cNvSpPr>
          <p:nvPr>
            <p:ph idx="1"/>
          </p:nvPr>
        </p:nvSpPr>
        <p:spPr>
          <a:xfrm>
            <a:off x="304800" y="1749028"/>
            <a:ext cx="8382000" cy="3394472"/>
          </a:xfrm>
        </p:spPr>
        <p:txBody>
          <a:bodyPr>
            <a:normAutofit/>
          </a:bodyPr>
          <a:lstStyle/>
          <a:p>
            <a:pPr marL="0" indent="0" algn="r" rtl="1">
              <a:buNone/>
            </a:pPr>
            <a:r>
              <a:rPr lang="fa-IR" sz="2000" dirty="0" smtClean="0">
                <a:solidFill>
                  <a:schemeClr val="tx1"/>
                </a:solidFill>
                <a:cs typeface="B Nazanin" pitchFamily="2" charset="-78"/>
              </a:rPr>
              <a:t>1- مهمترین عامل کنترل افراد در سازمان اسلامی ترس از خدا و آگاه دانستن او به رفتار و کردار است.</a:t>
            </a:r>
          </a:p>
          <a:p>
            <a:pPr marL="0" indent="0" algn="r" rtl="1">
              <a:buNone/>
            </a:pPr>
            <a:r>
              <a:rPr lang="fa-IR" sz="2000" dirty="0" smtClean="0">
                <a:solidFill>
                  <a:srgbClr val="FF0000"/>
                </a:solidFill>
                <a:cs typeface="B Nazanin" pitchFamily="2" charset="-78"/>
              </a:rPr>
              <a:t>یعلم خائنه الاعین و ما تخفی الصدور</a:t>
            </a:r>
          </a:p>
          <a:p>
            <a:pPr marL="0" indent="0" algn="r" rtl="1">
              <a:buNone/>
            </a:pPr>
            <a:endParaRPr lang="fa-IR" sz="1800" dirty="0" smtClean="0">
              <a:solidFill>
                <a:schemeClr val="tx1"/>
              </a:solidFill>
              <a:cs typeface="B Nazanin" pitchFamily="2" charset="-78"/>
            </a:endParaRPr>
          </a:p>
          <a:p>
            <a:pPr marL="0" indent="0" algn="r" rtl="1">
              <a:buNone/>
            </a:pPr>
            <a:r>
              <a:rPr lang="fa-IR" sz="1800" dirty="0" smtClean="0">
                <a:solidFill>
                  <a:schemeClr val="tx1"/>
                </a:solidFill>
                <a:cs typeface="B Nazanin" pitchFamily="2" charset="-78"/>
              </a:rPr>
              <a:t>2-در درجه دوم نظارت مستقیم و بی واسطه مدیر عامل کنترل است که لازمه آن فراغت ، پویایی و کارایی مدیر است.</a:t>
            </a:r>
          </a:p>
          <a:p>
            <a:pPr marL="0" indent="0" algn="r" rtl="1">
              <a:buNone/>
            </a:pPr>
            <a:endParaRPr lang="fa-IR" sz="1800" dirty="0">
              <a:solidFill>
                <a:schemeClr val="tx1"/>
              </a:solidFill>
              <a:cs typeface="B Nazanin" pitchFamily="2" charset="-78"/>
            </a:endParaRPr>
          </a:p>
          <a:p>
            <a:pPr marL="0" indent="0" algn="r" rtl="1">
              <a:buNone/>
            </a:pPr>
            <a:r>
              <a:rPr lang="fa-IR" sz="1800" dirty="0" smtClean="0">
                <a:solidFill>
                  <a:schemeClr val="tx1"/>
                </a:solidFill>
                <a:cs typeface="B Nazanin" pitchFamily="2" charset="-78"/>
              </a:rPr>
              <a:t>3-در نهایت روش غیر مستقیم یا گماردن بازرسان مخفی است که در انتخاب آنان باید دقت کرد.</a:t>
            </a:r>
          </a:p>
          <a:p>
            <a:pPr marL="0" indent="0" algn="r" rtl="1">
              <a:buNone/>
            </a:pPr>
            <a:r>
              <a:rPr lang="fa-IR" sz="1800" dirty="0" smtClean="0">
                <a:solidFill>
                  <a:srgbClr val="FF0000"/>
                </a:solidFill>
                <a:cs typeface="B Nazanin" pitchFamily="2" charset="-78"/>
              </a:rPr>
              <a:t>ح</a:t>
            </a:r>
            <a:r>
              <a:rPr lang="fa-IR" sz="1800" dirty="0">
                <a:solidFill>
                  <a:srgbClr val="FF0000"/>
                </a:solidFill>
                <a:cs typeface="B Nazanin" pitchFamily="2" charset="-78"/>
              </a:rPr>
              <a:t>ض</a:t>
            </a:r>
            <a:r>
              <a:rPr lang="fa-IR" sz="1800" dirty="0" smtClean="0">
                <a:solidFill>
                  <a:srgbClr val="FF0000"/>
                </a:solidFill>
                <a:cs typeface="B Nazanin" pitchFamily="2" charset="-78"/>
              </a:rPr>
              <a:t>رت علی به مالک می فرماید : « مقتضی است به منظور انجام این مسئولیت بزرگ بر عمال خویش گروهی از بازرسان مخفی بگماری تا پمهانی تو را از امور مملکت مستحضر دارند. »</a:t>
            </a:r>
            <a:endParaRPr lang="fa-IR" sz="1800" dirty="0">
              <a:solidFill>
                <a:srgbClr val="FF0000"/>
              </a:solidFill>
              <a:cs typeface="B Nazanin" pitchFamily="2" charset="-78"/>
            </a:endParaRPr>
          </a:p>
          <a:p>
            <a:pPr marL="0" indent="0" algn="r" rtl="1">
              <a:buNone/>
            </a:pPr>
            <a:endParaRPr lang="fa-IR" sz="2000" dirty="0">
              <a:solidFill>
                <a:schemeClr val="tx1"/>
              </a:solidFill>
              <a:cs typeface="B Nazanin" pitchFamily="2" charset="-78"/>
            </a:endParaRPr>
          </a:p>
        </p:txBody>
      </p:sp>
    </p:spTree>
    <p:extLst>
      <p:ext uri="{BB962C8B-B14F-4D97-AF65-F5344CB8AC3E}">
        <p14:creationId xmlns:p14="http://schemas.microsoft.com/office/powerpoint/2010/main" val="2220106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504950"/>
            <a:ext cx="8382000" cy="3394472"/>
          </a:xfrm>
        </p:spPr>
        <p:txBody>
          <a:bodyPr>
            <a:normAutofit/>
          </a:bodyPr>
          <a:lstStyle/>
          <a:p>
            <a:pPr marL="0" indent="0" algn="ctr" rtl="1">
              <a:buNone/>
            </a:pPr>
            <a:r>
              <a:rPr lang="fa-IR" sz="2800" b="1" dirty="0" smtClean="0">
                <a:solidFill>
                  <a:schemeClr val="tx1"/>
                </a:solidFill>
                <a:cs typeface="B Nazanin" pitchFamily="2" charset="-78"/>
              </a:rPr>
              <a:t>بخش سوم</a:t>
            </a:r>
          </a:p>
          <a:p>
            <a:pPr marL="0" indent="0" algn="ctr" rtl="1">
              <a:buNone/>
            </a:pPr>
            <a:endParaRPr lang="fa-IR" sz="2800" b="1" dirty="0">
              <a:solidFill>
                <a:schemeClr val="tx1"/>
              </a:solidFill>
              <a:cs typeface="B Nazanin" pitchFamily="2" charset="-78"/>
            </a:endParaRPr>
          </a:p>
          <a:p>
            <a:pPr marL="0" indent="0" algn="ctr" rtl="1">
              <a:buNone/>
            </a:pPr>
            <a:endParaRPr lang="fa-IR" sz="2800" b="1" dirty="0" smtClean="0">
              <a:solidFill>
                <a:schemeClr val="tx1"/>
              </a:solidFill>
              <a:cs typeface="B Nazanin" pitchFamily="2" charset="-78"/>
            </a:endParaRPr>
          </a:p>
          <a:p>
            <a:pPr marL="0" indent="0" algn="ctr" rtl="1">
              <a:buNone/>
            </a:pPr>
            <a:r>
              <a:rPr lang="fa-IR" sz="3600" b="1" dirty="0" smtClean="0">
                <a:solidFill>
                  <a:schemeClr val="tx1"/>
                </a:solidFill>
                <a:cs typeface="B Nazanin" pitchFamily="2" charset="-78"/>
              </a:rPr>
              <a:t>مبانی مدیریت تولید</a:t>
            </a:r>
            <a:endParaRPr lang="fa-IR" sz="3600" b="1" dirty="0">
              <a:solidFill>
                <a:schemeClr val="tx1"/>
              </a:solidFill>
              <a:cs typeface="B Nazanin" pitchFamily="2" charset="-78"/>
            </a:endParaRPr>
          </a:p>
        </p:txBody>
      </p:sp>
    </p:spTree>
    <p:extLst>
      <p:ext uri="{BB962C8B-B14F-4D97-AF65-F5344CB8AC3E}">
        <p14:creationId xmlns:p14="http://schemas.microsoft.com/office/powerpoint/2010/main" val="17807288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2400" b="1" dirty="0" smtClean="0">
                <a:solidFill>
                  <a:schemeClr val="tx1"/>
                </a:solidFill>
                <a:cs typeface="B Nazanin" pitchFamily="2" charset="-78"/>
              </a:rPr>
              <a:t>موثرترین عامل کنترل ، ترس از خدا</a:t>
            </a:r>
            <a:endParaRPr lang="en-US" sz="2400" b="1" dirty="0">
              <a:solidFill>
                <a:schemeClr val="tx1"/>
              </a:solidFill>
              <a:cs typeface="B Nazanin" pitchFamily="2" charset="-78"/>
            </a:endParaRPr>
          </a:p>
        </p:txBody>
      </p:sp>
      <p:sp>
        <p:nvSpPr>
          <p:cNvPr id="3" name="Content Placeholder 2"/>
          <p:cNvSpPr>
            <a:spLocks noGrp="1"/>
          </p:cNvSpPr>
          <p:nvPr>
            <p:ph idx="1"/>
          </p:nvPr>
        </p:nvSpPr>
        <p:spPr>
          <a:xfrm>
            <a:off x="304800" y="1749028"/>
            <a:ext cx="8382000" cy="3394472"/>
          </a:xfrm>
        </p:spPr>
        <p:txBody>
          <a:bodyPr>
            <a:normAutofit/>
          </a:bodyPr>
          <a:lstStyle/>
          <a:p>
            <a:pPr marL="0" indent="0" algn="r" rtl="1">
              <a:buNone/>
            </a:pPr>
            <a:r>
              <a:rPr lang="fa-IR" sz="2000" dirty="0" smtClean="0">
                <a:solidFill>
                  <a:schemeClr val="tx1"/>
                </a:solidFill>
                <a:cs typeface="B Nazanin" pitchFamily="2" charset="-78"/>
              </a:rPr>
              <a:t>1- مهمترین عامل کنترل افراد در سازمان اسلامی ترس از خدا و آگاه دانستن او به رفتار و کردار است.</a:t>
            </a:r>
          </a:p>
          <a:p>
            <a:pPr marL="0" indent="0" algn="r" rtl="1">
              <a:buNone/>
            </a:pPr>
            <a:r>
              <a:rPr lang="fa-IR" sz="2000" dirty="0" smtClean="0">
                <a:solidFill>
                  <a:srgbClr val="FF0000"/>
                </a:solidFill>
                <a:cs typeface="B Nazanin" pitchFamily="2" charset="-78"/>
              </a:rPr>
              <a:t>یعلم خائنه الاعین و ما تخفی الصدور</a:t>
            </a:r>
          </a:p>
          <a:p>
            <a:pPr marL="0" indent="0" algn="r" rtl="1">
              <a:buNone/>
            </a:pPr>
            <a:endParaRPr lang="fa-IR" sz="1800" dirty="0" smtClean="0">
              <a:solidFill>
                <a:schemeClr val="tx1"/>
              </a:solidFill>
              <a:cs typeface="B Nazanin" pitchFamily="2" charset="-78"/>
            </a:endParaRPr>
          </a:p>
          <a:p>
            <a:pPr marL="0" indent="0" algn="r" rtl="1">
              <a:buNone/>
            </a:pPr>
            <a:r>
              <a:rPr lang="fa-IR" sz="1800" dirty="0" smtClean="0">
                <a:solidFill>
                  <a:schemeClr val="tx1"/>
                </a:solidFill>
                <a:cs typeface="B Nazanin" pitchFamily="2" charset="-78"/>
              </a:rPr>
              <a:t>2-در درجه دوم نظارت مستقیم و بی واسطه مدیر عامل کنترل است که لازمه آن فراغت ، پویایی و کارایی مدیر است.</a:t>
            </a:r>
          </a:p>
          <a:p>
            <a:pPr marL="0" indent="0" algn="r" rtl="1">
              <a:buNone/>
            </a:pPr>
            <a:endParaRPr lang="fa-IR" sz="1800" dirty="0">
              <a:solidFill>
                <a:schemeClr val="tx1"/>
              </a:solidFill>
              <a:cs typeface="B Nazanin" pitchFamily="2" charset="-78"/>
            </a:endParaRPr>
          </a:p>
          <a:p>
            <a:pPr marL="0" indent="0" algn="r" rtl="1">
              <a:buNone/>
            </a:pPr>
            <a:r>
              <a:rPr lang="fa-IR" sz="1800" dirty="0" smtClean="0">
                <a:solidFill>
                  <a:schemeClr val="tx1"/>
                </a:solidFill>
                <a:cs typeface="B Nazanin" pitchFamily="2" charset="-78"/>
              </a:rPr>
              <a:t>3-در نهایت روش غیر مستقیم یا گماردن بازرسان مخفی است که در انتخاب آنان باید دقت کرد.</a:t>
            </a:r>
          </a:p>
          <a:p>
            <a:pPr marL="0" indent="0" algn="r" rtl="1">
              <a:buNone/>
            </a:pPr>
            <a:r>
              <a:rPr lang="fa-IR" sz="1800" dirty="0" smtClean="0">
                <a:solidFill>
                  <a:srgbClr val="FF0000"/>
                </a:solidFill>
                <a:cs typeface="B Nazanin" pitchFamily="2" charset="-78"/>
              </a:rPr>
              <a:t>ح</a:t>
            </a:r>
            <a:r>
              <a:rPr lang="fa-IR" sz="1800" dirty="0">
                <a:solidFill>
                  <a:srgbClr val="FF0000"/>
                </a:solidFill>
                <a:cs typeface="B Nazanin" pitchFamily="2" charset="-78"/>
              </a:rPr>
              <a:t>ض</a:t>
            </a:r>
            <a:r>
              <a:rPr lang="fa-IR" sz="1800" dirty="0" smtClean="0">
                <a:solidFill>
                  <a:srgbClr val="FF0000"/>
                </a:solidFill>
                <a:cs typeface="B Nazanin" pitchFamily="2" charset="-78"/>
              </a:rPr>
              <a:t>رت علی به مالک می فرماید : « مقتضی است به منظور انجام این مسئولیت بزرگ بر عمال خویش گروهی از بازرسان مخفی بگماری تا پمهانی تو را از امور مملکت مستحضر دارند. »</a:t>
            </a:r>
            <a:endParaRPr lang="fa-IR" sz="1800" dirty="0">
              <a:solidFill>
                <a:srgbClr val="FF0000"/>
              </a:solidFill>
              <a:cs typeface="B Nazanin" pitchFamily="2" charset="-78"/>
            </a:endParaRPr>
          </a:p>
          <a:p>
            <a:pPr marL="0" indent="0" algn="r" rtl="1">
              <a:buNone/>
            </a:pPr>
            <a:endParaRPr lang="fa-IR" sz="2000" dirty="0">
              <a:solidFill>
                <a:schemeClr val="tx1"/>
              </a:solidFill>
              <a:cs typeface="B Nazanin" pitchFamily="2" charset="-78"/>
            </a:endParaRPr>
          </a:p>
        </p:txBody>
      </p:sp>
    </p:spTree>
    <p:extLst>
      <p:ext uri="{BB962C8B-B14F-4D97-AF65-F5344CB8AC3E}">
        <p14:creationId xmlns:p14="http://schemas.microsoft.com/office/powerpoint/2010/main" val="5211144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1581150"/>
            <a:ext cx="8229600" cy="3394472"/>
          </a:xfrm>
        </p:spPr>
        <p:txBody>
          <a:bodyPr/>
          <a:lstStyle/>
          <a:p>
            <a:pPr marL="0" indent="0" algn="ctr">
              <a:buNone/>
            </a:pPr>
            <a:r>
              <a:rPr lang="fa-IR" b="1" dirty="0" smtClean="0">
                <a:solidFill>
                  <a:schemeClr val="tx1"/>
                </a:solidFill>
                <a:cs typeface="B Nazanin" pitchFamily="2" charset="-78"/>
              </a:rPr>
              <a:t>سید محمد کیاحسینی</a:t>
            </a:r>
          </a:p>
          <a:p>
            <a:pPr marL="0" indent="0" algn="ctr">
              <a:buNone/>
            </a:pPr>
            <a:endParaRPr lang="fa-IR" b="1" dirty="0">
              <a:solidFill>
                <a:schemeClr val="tx1"/>
              </a:solidFill>
              <a:cs typeface="B Nazanin" pitchFamily="2" charset="-78"/>
            </a:endParaRPr>
          </a:p>
          <a:p>
            <a:pPr marL="0" indent="0" algn="ctr">
              <a:buNone/>
            </a:pPr>
            <a:r>
              <a:rPr lang="fa-IR" b="1" dirty="0" smtClean="0">
                <a:solidFill>
                  <a:schemeClr val="tx1"/>
                </a:solidFill>
                <a:cs typeface="B Nazanin" pitchFamily="2" charset="-78"/>
              </a:rPr>
              <a:t>استاد گرامی : دکتر علی احمدی</a:t>
            </a:r>
            <a:endParaRPr lang="en-US" b="1" dirty="0">
              <a:solidFill>
                <a:schemeClr val="tx1"/>
              </a:solidFill>
              <a:cs typeface="B Nazanin" pitchFamily="2" charset="-78"/>
            </a:endParaRPr>
          </a:p>
        </p:txBody>
      </p:sp>
    </p:spTree>
    <p:extLst>
      <p:ext uri="{BB962C8B-B14F-4D97-AF65-F5344CB8AC3E}">
        <p14:creationId xmlns:p14="http://schemas.microsoft.com/office/powerpoint/2010/main" val="1510046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457200" y="2038350"/>
            <a:ext cx="8229600" cy="3394472"/>
          </a:xfrm>
        </p:spPr>
        <p:txBody>
          <a:bodyPr>
            <a:normAutofit/>
          </a:bodyPr>
          <a:lstStyle/>
          <a:p>
            <a:pPr marL="0" indent="0" algn="ctr" rtl="1">
              <a:buNone/>
            </a:pPr>
            <a:r>
              <a:rPr lang="fa-IR" sz="4400" b="1" dirty="0" smtClean="0">
                <a:solidFill>
                  <a:schemeClr val="bg1"/>
                </a:solidFill>
                <a:cs typeface="B Nazanin" pitchFamily="2" charset="-78"/>
              </a:rPr>
              <a:t>والسلام</a:t>
            </a:r>
            <a:endParaRPr lang="en-US" sz="4400" b="1" dirty="0">
              <a:solidFill>
                <a:schemeClr val="bg1"/>
              </a:solidFill>
              <a:cs typeface="B Nazanin" pitchFamily="2" charset="-78"/>
            </a:endParaRPr>
          </a:p>
        </p:txBody>
      </p:sp>
    </p:spTree>
    <p:extLst>
      <p:ext uri="{BB962C8B-B14F-4D97-AF65-F5344CB8AC3E}">
        <p14:creationId xmlns:p14="http://schemas.microsoft.com/office/powerpoint/2010/main" val="1083425907"/>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forouzesh.com/nativepages/displayimage.aspx?code=GfTbzfTfTfTJXYEJXfTMntZtZrdJXaYQkMnQkYE&amp;type=bi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819" y="1657350"/>
            <a:ext cx="2251982" cy="320870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fa-IR" sz="3600" b="1" dirty="0" smtClean="0">
                <a:solidFill>
                  <a:schemeClr val="tx1"/>
                </a:solidFill>
                <a:cs typeface="B Nazanin" pitchFamily="2" charset="-78"/>
              </a:rPr>
              <a:t>سر فصلها</a:t>
            </a:r>
            <a:endParaRPr lang="en-US" sz="3600" b="1" dirty="0">
              <a:solidFill>
                <a:schemeClr val="tx1"/>
              </a:solidFill>
              <a:cs typeface="B Nazanin" pitchFamily="2" charset="-78"/>
            </a:endParaRPr>
          </a:p>
        </p:txBody>
      </p:sp>
      <p:sp>
        <p:nvSpPr>
          <p:cNvPr id="3" name="Content Placeholder 2"/>
          <p:cNvSpPr>
            <a:spLocks noGrp="1"/>
          </p:cNvSpPr>
          <p:nvPr>
            <p:ph idx="4294967295"/>
          </p:nvPr>
        </p:nvSpPr>
        <p:spPr>
          <a:xfrm>
            <a:off x="457200" y="1428750"/>
            <a:ext cx="8229600" cy="3581400"/>
          </a:xfrm>
          <a:ln>
            <a:solidFill>
              <a:schemeClr val="tx1"/>
            </a:solidFill>
          </a:ln>
        </p:spPr>
        <p:txBody>
          <a:bodyPr>
            <a:normAutofit/>
          </a:bodyPr>
          <a:lstStyle/>
          <a:p>
            <a:pPr algn="r" rtl="1"/>
            <a:endParaRPr lang="fa-IR" sz="2400" dirty="0" smtClean="0">
              <a:solidFill>
                <a:schemeClr val="tx1"/>
              </a:solidFill>
              <a:cs typeface="B Nazanin" pitchFamily="2" charset="-78"/>
            </a:endParaRPr>
          </a:p>
          <a:p>
            <a:pPr algn="r" rtl="1"/>
            <a:r>
              <a:rPr lang="fa-IR" sz="2400" b="1" dirty="0" smtClean="0">
                <a:solidFill>
                  <a:schemeClr val="tx1"/>
                </a:solidFill>
                <a:cs typeface="B Nazanin" pitchFamily="2" charset="-78"/>
              </a:rPr>
              <a:t>بخش اول : مبانی مدیریت</a:t>
            </a:r>
          </a:p>
          <a:p>
            <a:pPr algn="r" rtl="1">
              <a:buFontTx/>
              <a:buChar char="-"/>
            </a:pPr>
            <a:r>
              <a:rPr lang="fa-IR" sz="1800" dirty="0" smtClean="0">
                <a:solidFill>
                  <a:schemeClr val="tx1"/>
                </a:solidFill>
                <a:cs typeface="B Nazanin" pitchFamily="2" charset="-78"/>
              </a:rPr>
              <a:t>علم یا مکتب ، وجوه تمایز مدیریت اسلامی ، رهبری ،</a:t>
            </a:r>
          </a:p>
          <a:p>
            <a:pPr marL="0" indent="0" algn="r" rtl="1">
              <a:buNone/>
            </a:pPr>
            <a:r>
              <a:rPr lang="fa-IR" sz="1800" dirty="0">
                <a:solidFill>
                  <a:schemeClr val="tx1"/>
                </a:solidFill>
                <a:cs typeface="B Nazanin" pitchFamily="2" charset="-78"/>
              </a:rPr>
              <a:t> </a:t>
            </a:r>
            <a:r>
              <a:rPr lang="fa-IR" sz="1800" dirty="0" smtClean="0">
                <a:solidFill>
                  <a:schemeClr val="tx1"/>
                </a:solidFill>
                <a:cs typeface="B Nazanin" pitchFamily="2" charset="-78"/>
              </a:rPr>
              <a:t>    علم تولید و انسان توحیدی ، مدیریت علمی یا مدیریت</a:t>
            </a:r>
          </a:p>
          <a:p>
            <a:pPr marL="0" indent="0" algn="r" rtl="1">
              <a:buNone/>
            </a:pPr>
            <a:r>
              <a:rPr lang="fa-IR" sz="1800" dirty="0">
                <a:solidFill>
                  <a:schemeClr val="tx1"/>
                </a:solidFill>
                <a:cs typeface="B Nazanin" pitchFamily="2" charset="-78"/>
              </a:rPr>
              <a:t> </a:t>
            </a:r>
            <a:r>
              <a:rPr lang="fa-IR" sz="1800" dirty="0" smtClean="0">
                <a:solidFill>
                  <a:schemeClr val="tx1"/>
                </a:solidFill>
                <a:cs typeface="B Nazanin" pitchFamily="2" charset="-78"/>
              </a:rPr>
              <a:t>     تولید</a:t>
            </a:r>
          </a:p>
          <a:p>
            <a:pPr marL="0" indent="0" algn="r" rtl="1">
              <a:buNone/>
            </a:pPr>
            <a:endParaRPr lang="fa-IR" sz="2400" dirty="0">
              <a:solidFill>
                <a:schemeClr val="tx1"/>
              </a:solidFill>
              <a:cs typeface="B Nazanin" pitchFamily="2" charset="-78"/>
            </a:endParaRPr>
          </a:p>
          <a:p>
            <a:pPr algn="r" rtl="1"/>
            <a:r>
              <a:rPr lang="fa-IR" sz="2400" b="1" dirty="0" smtClean="0">
                <a:solidFill>
                  <a:schemeClr val="tx1"/>
                </a:solidFill>
                <a:cs typeface="B Nazanin" pitchFamily="2" charset="-78"/>
              </a:rPr>
              <a:t>بخش دوم : مبانی مدیریت منابع انسانی</a:t>
            </a:r>
          </a:p>
          <a:p>
            <a:pPr marL="0" indent="0" algn="r" rtl="1">
              <a:buNone/>
            </a:pPr>
            <a:r>
              <a:rPr lang="fa-IR" sz="2400" dirty="0" smtClean="0">
                <a:solidFill>
                  <a:schemeClr val="tx1"/>
                </a:solidFill>
                <a:cs typeface="B Nazanin" pitchFamily="2" charset="-78"/>
              </a:rPr>
              <a:t>- </a:t>
            </a:r>
            <a:r>
              <a:rPr lang="fa-IR" sz="1800" dirty="0" smtClean="0">
                <a:solidFill>
                  <a:schemeClr val="tx1"/>
                </a:solidFill>
                <a:cs typeface="B Nazanin" pitchFamily="2" charset="-78"/>
              </a:rPr>
              <a:t>تولید در خدمت تعالی ، هنر هماهنگی روابط انسانی، شور و</a:t>
            </a:r>
          </a:p>
          <a:p>
            <a:pPr marL="0" indent="0" algn="r" rtl="1">
              <a:buNone/>
            </a:pPr>
            <a:r>
              <a:rPr lang="fa-IR" sz="1800" dirty="0" smtClean="0">
                <a:solidFill>
                  <a:schemeClr val="tx1"/>
                </a:solidFill>
                <a:cs typeface="B Nazanin" pitchFamily="2" charset="-78"/>
              </a:rPr>
              <a:t>مشورت، صفات رهبری در مدیریت اسلامی ، انگیزش ، کنترل</a:t>
            </a:r>
          </a:p>
          <a:p>
            <a:pPr algn="r" rtl="1"/>
            <a:endParaRPr lang="fa-IR" sz="2400" dirty="0">
              <a:solidFill>
                <a:schemeClr val="tx1"/>
              </a:solidFill>
              <a:cs typeface="B Nazanin" pitchFamily="2" charset="-78"/>
            </a:endParaRPr>
          </a:p>
        </p:txBody>
      </p:sp>
    </p:spTree>
    <p:extLst>
      <p:ext uri="{BB962C8B-B14F-4D97-AF65-F5344CB8AC3E}">
        <p14:creationId xmlns:p14="http://schemas.microsoft.com/office/powerpoint/2010/main" val="26074903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5" name="TextBox 4"/>
          <p:cNvSpPr txBox="1"/>
          <p:nvPr/>
        </p:nvSpPr>
        <p:spPr>
          <a:xfrm>
            <a:off x="4724400" y="459143"/>
            <a:ext cx="3886200" cy="2616101"/>
          </a:xfrm>
          <a:prstGeom prst="rect">
            <a:avLst/>
          </a:prstGeom>
          <a:noFill/>
          <a:ln>
            <a:solidFill>
              <a:srgbClr val="FFC000"/>
            </a:solidFill>
          </a:ln>
        </p:spPr>
        <p:txBody>
          <a:bodyPr wrap="square" rtlCol="0">
            <a:spAutoFit/>
          </a:bodyPr>
          <a:lstStyle/>
          <a:p>
            <a:pPr algn="ctr" rtl="1"/>
            <a:r>
              <a:rPr lang="fa-IR" sz="2800" b="1" dirty="0" smtClean="0">
                <a:solidFill>
                  <a:schemeClr val="bg1"/>
                </a:solidFill>
                <a:cs typeface="B Nazanin" pitchFamily="2" charset="-78"/>
              </a:rPr>
              <a:t>مکتب</a:t>
            </a:r>
          </a:p>
          <a:p>
            <a:pPr algn="ctr" rtl="1"/>
            <a:endParaRPr lang="fa-IR" dirty="0">
              <a:solidFill>
                <a:schemeClr val="bg1"/>
              </a:solidFill>
              <a:cs typeface="B Nazanin" pitchFamily="2" charset="-78"/>
            </a:endParaRPr>
          </a:p>
          <a:p>
            <a:pPr marL="285750" indent="-285750" algn="just" rtl="1">
              <a:buFont typeface="Arial" pitchFamily="34" charset="0"/>
              <a:buChar char="•"/>
            </a:pPr>
            <a:r>
              <a:rPr lang="fa-IR" sz="2000" b="1" dirty="0" smtClean="0">
                <a:solidFill>
                  <a:schemeClr val="bg1"/>
                </a:solidFill>
                <a:cs typeface="B Nazanin" pitchFamily="2" charset="-78"/>
              </a:rPr>
              <a:t>عبارتست از شیوه حل مسائل اجتماعی ، اقتصادی ، سیاسی ، تربیتی ... و علمی که در هرجا به نحوی از آن پیروی می شود</a:t>
            </a:r>
            <a:r>
              <a:rPr lang="fa-IR" sz="2000" dirty="0" smtClean="0">
                <a:solidFill>
                  <a:schemeClr val="bg1"/>
                </a:solidFill>
                <a:cs typeface="B Nazanin" pitchFamily="2" charset="-78"/>
              </a:rPr>
              <a:t>.</a:t>
            </a:r>
          </a:p>
          <a:p>
            <a:pPr marL="285750" indent="-285750" algn="just" rtl="1">
              <a:buFont typeface="Arial" pitchFamily="34" charset="0"/>
              <a:buChar char="•"/>
            </a:pPr>
            <a:endParaRPr lang="fa-IR" sz="2000" dirty="0">
              <a:solidFill>
                <a:schemeClr val="bg1"/>
              </a:solidFill>
              <a:cs typeface="B Nazanin" pitchFamily="2" charset="-78"/>
            </a:endParaRPr>
          </a:p>
          <a:p>
            <a:pPr marL="285750" indent="-285750" algn="just" rtl="1">
              <a:buFont typeface="Arial" pitchFamily="34" charset="0"/>
              <a:buChar char="•"/>
            </a:pPr>
            <a:r>
              <a:rPr lang="fa-IR" b="1" dirty="0">
                <a:solidFill>
                  <a:schemeClr val="bg1"/>
                </a:solidFill>
                <a:cs typeface="B Nazanin" pitchFamily="2" charset="-78"/>
              </a:rPr>
              <a:t>مکتب ، روش حل مسائل را عنوان می </a:t>
            </a:r>
            <a:r>
              <a:rPr lang="fa-IR" b="1" dirty="0" smtClean="0">
                <a:solidFill>
                  <a:schemeClr val="bg1"/>
                </a:solidFill>
                <a:cs typeface="B Nazanin" pitchFamily="2" charset="-78"/>
              </a:rPr>
              <a:t>نماید.</a:t>
            </a:r>
          </a:p>
          <a:p>
            <a:pPr marL="285750" indent="-285750" algn="ctr" rtl="1">
              <a:buFont typeface="Arial" pitchFamily="34" charset="0"/>
              <a:buChar char="•"/>
            </a:pPr>
            <a:endParaRPr lang="fa-IR" dirty="0">
              <a:solidFill>
                <a:schemeClr val="bg1"/>
              </a:solidFill>
              <a:cs typeface="B Nazanin" pitchFamily="2" charset="-78"/>
            </a:endParaRPr>
          </a:p>
        </p:txBody>
      </p:sp>
      <p:sp>
        <p:nvSpPr>
          <p:cNvPr id="6" name="TextBox 5"/>
          <p:cNvSpPr txBox="1"/>
          <p:nvPr/>
        </p:nvSpPr>
        <p:spPr>
          <a:xfrm>
            <a:off x="533400" y="459144"/>
            <a:ext cx="3886200" cy="2646878"/>
          </a:xfrm>
          <a:prstGeom prst="rect">
            <a:avLst/>
          </a:prstGeom>
          <a:noFill/>
          <a:ln>
            <a:solidFill>
              <a:srgbClr val="FFC000"/>
            </a:solidFill>
          </a:ln>
        </p:spPr>
        <p:txBody>
          <a:bodyPr wrap="square" rtlCol="0">
            <a:spAutoFit/>
          </a:bodyPr>
          <a:lstStyle/>
          <a:p>
            <a:pPr algn="ctr" rtl="1"/>
            <a:r>
              <a:rPr lang="fa-IR" sz="2800" b="1" dirty="0" smtClean="0">
                <a:solidFill>
                  <a:schemeClr val="bg1"/>
                </a:solidFill>
                <a:cs typeface="B Nazanin" pitchFamily="2" charset="-78"/>
              </a:rPr>
              <a:t>علم</a:t>
            </a:r>
          </a:p>
          <a:p>
            <a:pPr algn="ctr" rtl="1"/>
            <a:endParaRPr lang="fa-IR" dirty="0">
              <a:solidFill>
                <a:schemeClr val="bg1"/>
              </a:solidFill>
              <a:cs typeface="B Nazanin" pitchFamily="2" charset="-78"/>
            </a:endParaRPr>
          </a:p>
          <a:p>
            <a:pPr marL="285750" indent="-285750" algn="ctr" rtl="1">
              <a:buFont typeface="Arial" pitchFamily="34" charset="0"/>
              <a:buChar char="•"/>
            </a:pPr>
            <a:r>
              <a:rPr lang="fa-IR" sz="2000" b="1" dirty="0" smtClean="0">
                <a:solidFill>
                  <a:schemeClr val="bg1"/>
                </a:solidFill>
                <a:cs typeface="B Nazanin" pitchFamily="2" charset="-78"/>
              </a:rPr>
              <a:t>دانشی است که پدیده های مختلف را تفسیر و روابط آنها را با یکدیگر تعیین می نماید.</a:t>
            </a:r>
          </a:p>
          <a:p>
            <a:pPr marL="285750" indent="-285750" algn="ctr" rtl="1">
              <a:buFont typeface="Arial" pitchFamily="34" charset="0"/>
              <a:buChar char="•"/>
            </a:pPr>
            <a:endParaRPr lang="fa-IR" sz="2000" b="1" dirty="0">
              <a:solidFill>
                <a:schemeClr val="bg1"/>
              </a:solidFill>
              <a:cs typeface="B Nazanin" pitchFamily="2" charset="-78"/>
            </a:endParaRPr>
          </a:p>
          <a:p>
            <a:pPr marL="285750" indent="-285750" algn="r" rtl="1">
              <a:buFont typeface="Arial" pitchFamily="34" charset="0"/>
              <a:buChar char="•"/>
            </a:pPr>
            <a:r>
              <a:rPr lang="fa-IR" b="1" dirty="0">
                <a:solidFill>
                  <a:schemeClr val="bg1"/>
                </a:solidFill>
                <a:cs typeface="B Nazanin" pitchFamily="2" charset="-78"/>
              </a:rPr>
              <a:t>علم</a:t>
            </a:r>
            <a:r>
              <a:rPr lang="fa-IR" sz="2000" dirty="0">
                <a:solidFill>
                  <a:schemeClr val="bg1"/>
                </a:solidFill>
                <a:cs typeface="B Nazanin" pitchFamily="2" charset="-78"/>
              </a:rPr>
              <a:t>، </a:t>
            </a:r>
            <a:r>
              <a:rPr lang="fa-IR" b="1" dirty="0">
                <a:solidFill>
                  <a:schemeClr val="bg1"/>
                </a:solidFill>
                <a:cs typeface="B Nazanin" pitchFamily="2" charset="-78"/>
              </a:rPr>
              <a:t>تفسیر روابط بین این مسئله یا پدیده با مسائل یا پدیده های دیگر را بیان می دارد</a:t>
            </a:r>
            <a:r>
              <a:rPr lang="fa-IR" sz="2000" dirty="0">
                <a:solidFill>
                  <a:schemeClr val="bg1"/>
                </a:solidFill>
                <a:cs typeface="B Nazanin" pitchFamily="2" charset="-78"/>
              </a:rPr>
              <a:t>.</a:t>
            </a:r>
          </a:p>
          <a:p>
            <a:pPr marL="285750" indent="-285750" algn="r" rtl="1">
              <a:buFont typeface="Arial" pitchFamily="34" charset="0"/>
              <a:buChar char="•"/>
            </a:pPr>
            <a:endParaRPr lang="fa-IR" sz="2000" b="1" dirty="0" smtClean="0">
              <a:solidFill>
                <a:schemeClr val="bg1"/>
              </a:solidFill>
              <a:cs typeface="B Nazanin" pitchFamily="2" charset="-78"/>
            </a:endParaRPr>
          </a:p>
        </p:txBody>
      </p:sp>
      <p:sp>
        <p:nvSpPr>
          <p:cNvPr id="7" name="TextBox 6"/>
          <p:cNvSpPr txBox="1"/>
          <p:nvPr/>
        </p:nvSpPr>
        <p:spPr>
          <a:xfrm>
            <a:off x="685800" y="3486150"/>
            <a:ext cx="7772400" cy="369332"/>
          </a:xfrm>
          <a:prstGeom prst="rect">
            <a:avLst/>
          </a:prstGeom>
          <a:noFill/>
        </p:spPr>
        <p:txBody>
          <a:bodyPr wrap="square" rtlCol="0">
            <a:spAutoFit/>
          </a:bodyPr>
          <a:lstStyle/>
          <a:p>
            <a:endParaRPr lang="en-US" dirty="0"/>
          </a:p>
        </p:txBody>
      </p:sp>
      <p:sp>
        <p:nvSpPr>
          <p:cNvPr id="8" name="TextBox 7"/>
          <p:cNvSpPr txBox="1"/>
          <p:nvPr/>
        </p:nvSpPr>
        <p:spPr>
          <a:xfrm>
            <a:off x="762000" y="3486150"/>
            <a:ext cx="7620000" cy="923330"/>
          </a:xfrm>
          <a:prstGeom prst="rect">
            <a:avLst/>
          </a:prstGeom>
          <a:noFill/>
          <a:ln>
            <a:solidFill>
              <a:srgbClr val="FFFF00"/>
            </a:solidFill>
          </a:ln>
        </p:spPr>
        <p:txBody>
          <a:bodyPr wrap="square" rtlCol="0">
            <a:spAutoFit/>
          </a:bodyPr>
          <a:lstStyle/>
          <a:p>
            <a:pPr algn="ctr" rtl="1"/>
            <a:r>
              <a:rPr lang="fa-IR" dirty="0" smtClean="0">
                <a:solidFill>
                  <a:schemeClr val="bg1"/>
                </a:solidFill>
                <a:cs typeface="B Nazanin" pitchFamily="2" charset="-78"/>
              </a:rPr>
              <a:t>وقتی صحبت از «اقتصاد اسلامی » و « مدیریت اسلامی» است این به معنای مکتب است و نه علم  و زمانی که صحبت از مدیریت و اصول ان است منظور قوانین و یا تفسیر روابط بین اصول و قوانین لامتغیر سازمانهاست.</a:t>
            </a:r>
          </a:p>
        </p:txBody>
      </p:sp>
    </p:spTree>
    <p:extLst>
      <p:ext uri="{BB962C8B-B14F-4D97-AF65-F5344CB8AC3E}">
        <p14:creationId xmlns:p14="http://schemas.microsoft.com/office/powerpoint/2010/main" val="7422982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rtl="1"/>
            <a:r>
              <a:rPr lang="fa-IR" sz="2400" dirty="0" smtClean="0">
                <a:solidFill>
                  <a:schemeClr val="tx1"/>
                </a:solidFill>
                <a:cs typeface="B Nazanin" pitchFamily="2" charset="-78"/>
              </a:rPr>
              <a:t>روش مطالعه</a:t>
            </a:r>
            <a:endParaRPr lang="en-US" sz="2400" dirty="0">
              <a:solidFill>
                <a:schemeClr val="tx1"/>
              </a:solidFill>
              <a:cs typeface="B Nazanin" pitchFamily="2" charset="-78"/>
            </a:endParaRPr>
          </a:p>
        </p:txBody>
      </p:sp>
      <p:sp>
        <p:nvSpPr>
          <p:cNvPr id="7" name="Content Placeholder 6"/>
          <p:cNvSpPr>
            <a:spLocks noGrp="1"/>
          </p:cNvSpPr>
          <p:nvPr>
            <p:ph idx="1"/>
          </p:nvPr>
        </p:nvSpPr>
        <p:spPr/>
        <p:txBody>
          <a:bodyPr>
            <a:normAutofit/>
          </a:bodyPr>
          <a:lstStyle/>
          <a:p>
            <a:pPr algn="r" rtl="1"/>
            <a:r>
              <a:rPr lang="fa-IR" sz="1800" dirty="0" smtClean="0">
                <a:solidFill>
                  <a:schemeClr val="tx1"/>
                </a:solidFill>
                <a:cs typeface="B Nazanin" pitchFamily="2" charset="-78"/>
              </a:rPr>
              <a:t>روش مطالعه </a:t>
            </a:r>
            <a:r>
              <a:rPr lang="fa-IR" sz="1800" dirty="0" smtClean="0">
                <a:solidFill>
                  <a:srgbClr val="FF0000"/>
                </a:solidFill>
                <a:cs typeface="B Nazanin" pitchFamily="2" charset="-78"/>
              </a:rPr>
              <a:t>علم</a:t>
            </a:r>
            <a:r>
              <a:rPr lang="fa-IR" sz="1800" dirty="0" smtClean="0">
                <a:solidFill>
                  <a:schemeClr val="tx1"/>
                </a:solidFill>
                <a:cs typeface="B Nazanin" pitchFamily="2" charset="-78"/>
              </a:rPr>
              <a:t> رسیدن از «زیر بنا » به «رو بنا» به طریق تکوینی است. یعنی اندیشه تا جایی که ممکن باشد در فضای طبیعی برای استخراج حقایق و واقعیت ها اوج می گیرد.</a:t>
            </a:r>
          </a:p>
          <a:p>
            <a:pPr algn="r" rtl="1"/>
            <a:endParaRPr lang="fa-IR" sz="1800" dirty="0">
              <a:solidFill>
                <a:schemeClr val="tx1"/>
              </a:solidFill>
              <a:cs typeface="B Nazanin" pitchFamily="2" charset="-78"/>
            </a:endParaRPr>
          </a:p>
          <a:p>
            <a:pPr algn="r" rtl="1"/>
            <a:r>
              <a:rPr lang="fa-IR" sz="1800" dirty="0" smtClean="0">
                <a:solidFill>
                  <a:schemeClr val="tx1"/>
                </a:solidFill>
                <a:cs typeface="B Nazanin" pitchFamily="2" charset="-78"/>
              </a:rPr>
              <a:t>روش مطالعه در اکتشاف  </a:t>
            </a:r>
            <a:r>
              <a:rPr lang="fa-IR" sz="1800" dirty="0" smtClean="0">
                <a:solidFill>
                  <a:srgbClr val="FF0000"/>
                </a:solidFill>
                <a:cs typeface="B Nazanin" pitchFamily="2" charset="-78"/>
              </a:rPr>
              <a:t>مکتب</a:t>
            </a:r>
            <a:r>
              <a:rPr lang="fa-IR" sz="1800" dirty="0" smtClean="0">
                <a:solidFill>
                  <a:schemeClr val="tx1"/>
                </a:solidFill>
                <a:cs typeface="B Nazanin" pitchFamily="2" charset="-78"/>
              </a:rPr>
              <a:t> ، از </a:t>
            </a:r>
            <a:r>
              <a:rPr lang="fa-IR" sz="1800" dirty="0">
                <a:solidFill>
                  <a:schemeClr val="tx1"/>
                </a:solidFill>
                <a:cs typeface="B Nazanin" pitchFamily="2" charset="-78"/>
              </a:rPr>
              <a:t>«رو بنا» </a:t>
            </a:r>
            <a:r>
              <a:rPr lang="fa-IR" sz="1800" dirty="0" smtClean="0">
                <a:solidFill>
                  <a:schemeClr val="tx1"/>
                </a:solidFill>
                <a:cs typeface="B Nazanin" pitchFamily="2" charset="-78"/>
              </a:rPr>
              <a:t>به </a:t>
            </a:r>
            <a:r>
              <a:rPr lang="fa-IR" sz="1800" dirty="0">
                <a:solidFill>
                  <a:schemeClr val="tx1"/>
                </a:solidFill>
                <a:cs typeface="B Nazanin" pitchFamily="2" charset="-78"/>
              </a:rPr>
              <a:t>«زیر بنا » </a:t>
            </a:r>
            <a:r>
              <a:rPr lang="fa-IR" sz="1800" dirty="0" smtClean="0">
                <a:solidFill>
                  <a:schemeClr val="tx1"/>
                </a:solidFill>
                <a:cs typeface="B Nazanin" pitchFamily="2" charset="-78"/>
              </a:rPr>
              <a:t> خواهد بود.</a:t>
            </a:r>
          </a:p>
          <a:p>
            <a:pPr algn="r" rtl="1"/>
            <a:endParaRPr lang="fa-IR" sz="1800" dirty="0">
              <a:solidFill>
                <a:schemeClr val="tx1"/>
              </a:solidFill>
              <a:cs typeface="B Nazanin" pitchFamily="2" charset="-78"/>
            </a:endParaRPr>
          </a:p>
          <a:p>
            <a:pPr marL="0" indent="0" algn="r" rtl="1">
              <a:buNone/>
            </a:pPr>
            <a:endParaRPr lang="fa-IR" sz="1800" dirty="0" smtClean="0">
              <a:solidFill>
                <a:schemeClr val="tx1"/>
              </a:solidFill>
              <a:cs typeface="B Nazanin" pitchFamily="2" charset="-78"/>
            </a:endParaRPr>
          </a:p>
          <a:p>
            <a:pPr algn="r" rtl="1"/>
            <a:endParaRPr lang="fa-IR" sz="1800" dirty="0" smtClean="0">
              <a:solidFill>
                <a:schemeClr val="tx1"/>
              </a:solidFill>
              <a:cs typeface="B Nazanin" pitchFamily="2" charset="-78"/>
            </a:endParaRPr>
          </a:p>
          <a:p>
            <a:pPr algn="r" rtl="1"/>
            <a:endParaRPr lang="fa-IR" sz="1800" dirty="0">
              <a:solidFill>
                <a:schemeClr val="tx1"/>
              </a:solidFill>
              <a:cs typeface="B Nazanin" pitchFamily="2" charset="-78"/>
            </a:endParaRPr>
          </a:p>
          <a:p>
            <a:pPr algn="r" rtl="1"/>
            <a:endParaRPr lang="en-US" sz="1800" dirty="0">
              <a:solidFill>
                <a:schemeClr val="tx1"/>
              </a:solidFill>
              <a:cs typeface="B Nazanin" pitchFamily="2" charset="-78"/>
            </a:endParaRPr>
          </a:p>
        </p:txBody>
      </p:sp>
      <p:sp>
        <p:nvSpPr>
          <p:cNvPr id="8" name="TextBox 7"/>
          <p:cNvSpPr txBox="1"/>
          <p:nvPr/>
        </p:nvSpPr>
        <p:spPr>
          <a:xfrm>
            <a:off x="762001" y="2899886"/>
            <a:ext cx="7696199" cy="369332"/>
          </a:xfrm>
          <a:prstGeom prst="rect">
            <a:avLst/>
          </a:prstGeom>
          <a:noFill/>
          <a:ln>
            <a:solidFill>
              <a:srgbClr val="C00000"/>
            </a:solidFill>
          </a:ln>
        </p:spPr>
        <p:txBody>
          <a:bodyPr wrap="square" rtlCol="0">
            <a:spAutoFit/>
          </a:bodyPr>
          <a:lstStyle/>
          <a:p>
            <a:pPr algn="ctr" rtl="1"/>
            <a:r>
              <a:rPr lang="fa-IR" b="1" dirty="0" smtClean="0">
                <a:cs typeface="B Nazanin" pitchFamily="2" charset="-78"/>
              </a:rPr>
              <a:t>چرا کار کسی که راجع به مدیریت اسلامی مطالعه می کند ، اکتشاف و جستن است ؟</a:t>
            </a:r>
            <a:endParaRPr lang="en-US" b="1" dirty="0">
              <a:cs typeface="B Nazanin" pitchFamily="2" charset="-78"/>
            </a:endParaRPr>
          </a:p>
        </p:txBody>
      </p:sp>
      <p:sp>
        <p:nvSpPr>
          <p:cNvPr id="9" name="TextBox 8"/>
          <p:cNvSpPr txBox="1"/>
          <p:nvPr/>
        </p:nvSpPr>
        <p:spPr>
          <a:xfrm>
            <a:off x="762000" y="3638550"/>
            <a:ext cx="7696199" cy="923330"/>
          </a:xfrm>
          <a:prstGeom prst="rect">
            <a:avLst/>
          </a:prstGeom>
          <a:noFill/>
          <a:ln>
            <a:solidFill>
              <a:srgbClr val="C00000"/>
            </a:solidFill>
          </a:ln>
        </p:spPr>
        <p:txBody>
          <a:bodyPr wrap="square" rtlCol="0">
            <a:spAutoFit/>
          </a:bodyPr>
          <a:lstStyle/>
          <a:p>
            <a:pPr algn="ctr" rtl="1"/>
            <a:r>
              <a:rPr lang="fa-IR" b="1" dirty="0" smtClean="0">
                <a:cs typeface="B Nazanin" pitchFamily="2" charset="-78"/>
              </a:rPr>
              <a:t>برای رسیدن به ارزشهای متعالی مکتب اسلام باید به منبع وحی متصل شد و تنها کسی که در این رابطه می تواند کمک شایانی برای استخراج مفاهیم وحی باشد پیامبر اکرم ص می باشد. لذا حوزه های علمیه همیشه یک سیر مطالعاتی اکتشافی به سمت صدر اسلام داشته اند تا روش زندگی بشر را از منبع وحی اخذ کنند.</a:t>
            </a:r>
            <a:endParaRPr lang="en-US" b="1" dirty="0">
              <a:cs typeface="B Nazanin" pitchFamily="2" charset="-78"/>
            </a:endParaRPr>
          </a:p>
        </p:txBody>
      </p:sp>
    </p:spTree>
    <p:extLst>
      <p:ext uri="{BB962C8B-B14F-4D97-AF65-F5344CB8AC3E}">
        <p14:creationId xmlns:p14="http://schemas.microsoft.com/office/powerpoint/2010/main" val="426686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 name="Title 1"/>
          <p:cNvSpPr>
            <a:spLocks noGrp="1"/>
          </p:cNvSpPr>
          <p:nvPr>
            <p:ph type="title"/>
          </p:nvPr>
        </p:nvSpPr>
        <p:spPr>
          <a:xfrm>
            <a:off x="381000" y="1352550"/>
            <a:ext cx="8229600" cy="857250"/>
          </a:xfrm>
        </p:spPr>
        <p:txBody>
          <a:bodyPr/>
          <a:lstStyle/>
          <a:p>
            <a:r>
              <a:rPr lang="fa-IR" b="1" dirty="0" smtClean="0">
                <a:solidFill>
                  <a:schemeClr val="tx1"/>
                </a:solidFill>
                <a:cs typeface="B Nazanin" pitchFamily="2" charset="-78"/>
              </a:rPr>
              <a:t>روحانیت مرتجع</a:t>
            </a:r>
            <a:endParaRPr lang="fr-CA" b="1" dirty="0">
              <a:solidFill>
                <a:schemeClr val="tx1"/>
              </a:solidFill>
              <a:cs typeface="B Nazanin" pitchFamily="2" charset="-78"/>
            </a:endParaRPr>
          </a:p>
        </p:txBody>
      </p:sp>
      <p:sp>
        <p:nvSpPr>
          <p:cNvPr id="5" name="Content Placeholder 2"/>
          <p:cNvSpPr>
            <a:spLocks noGrp="1"/>
          </p:cNvSpPr>
          <p:nvPr>
            <p:ph idx="4294967295"/>
          </p:nvPr>
        </p:nvSpPr>
        <p:spPr>
          <a:xfrm>
            <a:off x="457200" y="2952750"/>
            <a:ext cx="8229600" cy="3394472"/>
          </a:xfrm>
        </p:spPr>
        <p:txBody>
          <a:bodyPr>
            <a:normAutofit/>
          </a:bodyPr>
          <a:lstStyle/>
          <a:p>
            <a:pPr algn="r" rtl="1"/>
            <a:r>
              <a:rPr lang="fa-IR" sz="2800" dirty="0" smtClean="0">
                <a:solidFill>
                  <a:schemeClr val="bg1"/>
                </a:solidFill>
                <a:cs typeface="B Nazanin" pitchFamily="2" charset="-78"/>
              </a:rPr>
              <a:t>اگر پیروان مکاتب مادی ارتجاع را به روحانیون نسبت میدهند واقعا نه بدین معناست که اینان خواستار رجعت به دنیای مادی قبل از تمدن بشری هستند بلکه اشاره به سیر مطالعاتی اکتشافی و رجعت به وحی و کلام انبیا و خدا دارد.</a:t>
            </a:r>
            <a:endParaRPr lang="fr-CA" sz="2800" dirty="0">
              <a:solidFill>
                <a:schemeClr val="bg1"/>
              </a:solidFill>
              <a:cs typeface="B Nazanin" pitchFamily="2" charset="-78"/>
            </a:endParaRPr>
          </a:p>
        </p:txBody>
      </p:sp>
    </p:spTree>
    <p:extLst>
      <p:ext uri="{BB962C8B-B14F-4D97-AF65-F5344CB8AC3E}">
        <p14:creationId xmlns:p14="http://schemas.microsoft.com/office/powerpoint/2010/main" val="1411925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ontent Placeholder 2"/>
          <p:cNvSpPr>
            <a:spLocks noGrp="1"/>
          </p:cNvSpPr>
          <p:nvPr>
            <p:ph idx="1"/>
          </p:nvPr>
        </p:nvSpPr>
        <p:spPr/>
        <p:txBody>
          <a:bodyPr>
            <a:normAutofit/>
          </a:bodyPr>
          <a:lstStyle/>
          <a:p>
            <a:pPr algn="r" rtl="1"/>
            <a:r>
              <a:rPr lang="fa-IR" sz="2000" dirty="0" smtClean="0">
                <a:solidFill>
                  <a:schemeClr val="tx1"/>
                </a:solidFill>
                <a:cs typeface="B Nazanin" pitchFamily="2" charset="-78"/>
              </a:rPr>
              <a:t>نخستین مبنای مدیریت اسلامی ، ضرورت حضور و وجود مکتب است لذا ارزشها و ضدارزش های آن متکی بر مکتب و نهایتا اسلام است.</a:t>
            </a:r>
          </a:p>
          <a:p>
            <a:pPr algn="r" rtl="1"/>
            <a:endParaRPr lang="fa-IR" sz="2000" dirty="0">
              <a:solidFill>
                <a:schemeClr val="tx1"/>
              </a:solidFill>
              <a:cs typeface="B Nazanin" pitchFamily="2" charset="-78"/>
            </a:endParaRPr>
          </a:p>
          <a:p>
            <a:pPr algn="r" rtl="1"/>
            <a:r>
              <a:rPr lang="fa-IR" sz="2000" dirty="0" smtClean="0">
                <a:solidFill>
                  <a:schemeClr val="tx1"/>
                </a:solidFill>
                <a:cs typeface="B Nazanin" pitchFamily="2" charset="-78"/>
              </a:rPr>
              <a:t>تمام اشکال دیگر مدیریت نیز به نوعی مکتبی می باشند چراکه مدیر هر مجموعه ای مجری ارزشها و اهداف مکتبی نظام سیاسی حاکم بر جامعه در درون سازمان می باشد.</a:t>
            </a:r>
          </a:p>
          <a:p>
            <a:pPr algn="r" rtl="1"/>
            <a:endParaRPr lang="fa-IR" sz="2000" dirty="0">
              <a:solidFill>
                <a:schemeClr val="tx1"/>
              </a:solidFill>
              <a:cs typeface="B Nazanin" pitchFamily="2" charset="-78"/>
            </a:endParaRPr>
          </a:p>
          <a:p>
            <a:pPr marL="0" indent="0" algn="r" rtl="1">
              <a:buNone/>
            </a:pPr>
            <a:endParaRPr lang="fa-IR" sz="2000" dirty="0" smtClean="0">
              <a:solidFill>
                <a:schemeClr val="tx1"/>
              </a:solidFill>
              <a:cs typeface="B Nazanin" pitchFamily="2" charset="-78"/>
            </a:endParaRPr>
          </a:p>
        </p:txBody>
      </p:sp>
      <p:sp>
        <p:nvSpPr>
          <p:cNvPr id="2" name="TextBox 1"/>
          <p:cNvSpPr txBox="1"/>
          <p:nvPr/>
        </p:nvSpPr>
        <p:spPr>
          <a:xfrm>
            <a:off x="492967" y="3279710"/>
            <a:ext cx="8185731" cy="923330"/>
          </a:xfrm>
          <a:prstGeom prst="rect">
            <a:avLst/>
          </a:prstGeom>
          <a:noFill/>
          <a:ln>
            <a:solidFill>
              <a:srgbClr val="C00000"/>
            </a:solidFill>
          </a:ln>
        </p:spPr>
        <p:txBody>
          <a:bodyPr wrap="square" rtlCol="0">
            <a:spAutoFit/>
          </a:bodyPr>
          <a:lstStyle/>
          <a:p>
            <a:pPr algn="r" rtl="1"/>
            <a:r>
              <a:rPr lang="fa-IR" dirty="0" smtClean="0">
                <a:cs typeface="B Nazanin" pitchFamily="2" charset="-78"/>
              </a:rPr>
              <a:t>پس ساده اندیشی است اگر گروهی از مدیران یا متخصصان علم مدیریت فکر کنند که در نظامهای سیاسی مختلف اگر بر مسند مدیریت قرار گیرند بدون اتکا بر مکتب خاص حاکم بر جامعه و نظام ، می توانند گرداننده مسائل دستگاه اداری خویش باشند.</a:t>
            </a:r>
            <a:endParaRPr lang="en-US" dirty="0">
              <a:cs typeface="B Nazanin" pitchFamily="2" charset="-78"/>
            </a:endParaRPr>
          </a:p>
        </p:txBody>
      </p:sp>
    </p:spTree>
    <p:extLst>
      <p:ext uri="{BB962C8B-B14F-4D97-AF65-F5344CB8AC3E}">
        <p14:creationId xmlns:p14="http://schemas.microsoft.com/office/powerpoint/2010/main" val="32842720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endParaRPr lang="fa-IR" dirty="0" smtClean="0"/>
          </a:p>
          <a:p>
            <a:pPr algn="r" rtl="1"/>
            <a:r>
              <a:rPr lang="fa-IR" dirty="0" smtClean="0">
                <a:solidFill>
                  <a:schemeClr val="tx1"/>
                </a:solidFill>
                <a:cs typeface="B Nazanin" pitchFamily="2" charset="-78"/>
              </a:rPr>
              <a:t>اصولا بعقیده نویسنده اطلاق علم به مجموعه علوم انسانی که در دانشگاه ها تدریس می شوند اغراق آمیز است و بهتر است این مقوله ها تحت عنوان مکتب مورد مطالعه و مباحثه قرار گیرند .</a:t>
            </a:r>
            <a:endParaRPr lang="en-US" dirty="0">
              <a:solidFill>
                <a:schemeClr val="tx1"/>
              </a:solidFill>
              <a:cs typeface="B Nazanin" pitchFamily="2" charset="-78"/>
            </a:endParaRPr>
          </a:p>
        </p:txBody>
      </p:sp>
    </p:spTree>
    <p:extLst>
      <p:ext uri="{BB962C8B-B14F-4D97-AF65-F5344CB8AC3E}">
        <p14:creationId xmlns:p14="http://schemas.microsoft.com/office/powerpoint/2010/main" val="33468395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400" b="1" dirty="0" smtClean="0">
                <a:solidFill>
                  <a:schemeClr val="tx1"/>
                </a:solidFill>
                <a:cs typeface="B Nazanin" pitchFamily="2" charset="-78"/>
              </a:rPr>
              <a:t>تمایز مدیریت اسلامی و سایر اشکال مدیریت</a:t>
            </a:r>
            <a:endParaRPr lang="en-US" sz="2400" b="1" dirty="0">
              <a:solidFill>
                <a:schemeClr val="tx1"/>
              </a:solidFill>
              <a:cs typeface="B Nazanin" pitchFamily="2" charset="-78"/>
            </a:endParaRPr>
          </a:p>
        </p:txBody>
      </p:sp>
      <p:sp>
        <p:nvSpPr>
          <p:cNvPr id="3" name="Content Placeholder 2"/>
          <p:cNvSpPr>
            <a:spLocks noGrp="1"/>
          </p:cNvSpPr>
          <p:nvPr>
            <p:ph idx="1"/>
          </p:nvPr>
        </p:nvSpPr>
        <p:spPr>
          <a:xfrm>
            <a:off x="457200" y="1276350"/>
            <a:ext cx="8229600" cy="3394472"/>
          </a:xfrm>
        </p:spPr>
        <p:txBody>
          <a:bodyPr>
            <a:normAutofit/>
          </a:bodyPr>
          <a:lstStyle/>
          <a:p>
            <a:pPr algn="r" rtl="1"/>
            <a:r>
              <a:rPr lang="fa-IR" sz="2000" dirty="0" smtClean="0">
                <a:solidFill>
                  <a:schemeClr val="tx1"/>
                </a:solidFill>
                <a:cs typeface="B Nazanin" pitchFamily="2" charset="-78"/>
              </a:rPr>
              <a:t>اصول ارزشی و ضد ارزشی آن لا متغیر و برای همه ی زمان و مکان است.</a:t>
            </a:r>
          </a:p>
          <a:p>
            <a:pPr algn="r" rtl="1"/>
            <a:endParaRPr lang="fa-IR" sz="2000" dirty="0">
              <a:solidFill>
                <a:schemeClr val="tx1"/>
              </a:solidFill>
              <a:cs typeface="B Nazanin" pitchFamily="2" charset="-78"/>
            </a:endParaRPr>
          </a:p>
          <a:p>
            <a:pPr algn="r" rtl="1"/>
            <a:r>
              <a:rPr lang="fa-IR" sz="2000" dirty="0" smtClean="0">
                <a:solidFill>
                  <a:schemeClr val="tx1"/>
                </a:solidFill>
                <a:cs typeface="B Nazanin" pitchFamily="2" charset="-78"/>
              </a:rPr>
              <a:t>مدیریت اسلامی متکی است بر تولید و تعالی یعنی تولید تا زمانی ارزشمند است که در خدمت تعالی انسان باشد اما در مدیریت غیر اسلامی اصالت بر تولید است.</a:t>
            </a:r>
            <a:endParaRPr lang="en-US" sz="2000" dirty="0">
              <a:solidFill>
                <a:schemeClr val="tx1"/>
              </a:solidFill>
              <a:cs typeface="B Nazanin" pitchFamily="2" charset="-78"/>
            </a:endParaRPr>
          </a:p>
        </p:txBody>
      </p:sp>
      <p:sp>
        <p:nvSpPr>
          <p:cNvPr id="4" name="TextBox 3"/>
          <p:cNvSpPr txBox="1"/>
          <p:nvPr/>
        </p:nvSpPr>
        <p:spPr>
          <a:xfrm>
            <a:off x="609600" y="3409950"/>
            <a:ext cx="7957131" cy="1200329"/>
          </a:xfrm>
          <a:prstGeom prst="rect">
            <a:avLst/>
          </a:prstGeom>
          <a:noFill/>
          <a:ln w="28575">
            <a:solidFill>
              <a:schemeClr val="tx1"/>
            </a:solidFill>
          </a:ln>
        </p:spPr>
        <p:txBody>
          <a:bodyPr wrap="square" rtlCol="0">
            <a:spAutoFit/>
          </a:bodyPr>
          <a:lstStyle/>
          <a:p>
            <a:pPr algn="just" rtl="1"/>
            <a:r>
              <a:rPr lang="fa-IR" sz="2400" b="1" dirty="0" smtClean="0">
                <a:cs typeface="B Nazanin" pitchFamily="2" charset="-78"/>
              </a:rPr>
              <a:t>در اینجا چون مکتب متکی بر وحی است و وحی از خارج عالم ماده بر بشر ابلاغ گردیده است لذا امر دست نشاندگی یا حکومت مردم بر مردم و </a:t>
            </a:r>
            <a:r>
              <a:rPr lang="fa-IR" sz="2400" b="1" dirty="0" smtClean="0">
                <a:solidFill>
                  <a:srgbClr val="FF0000"/>
                </a:solidFill>
                <a:cs typeface="B Nazanin" pitchFamily="2" charset="-78"/>
              </a:rPr>
              <a:t>فرد بر مردم </a:t>
            </a:r>
            <a:r>
              <a:rPr lang="fa-IR" sz="2400" b="1" dirty="0" smtClean="0">
                <a:cs typeface="B Nazanin" pitchFamily="2" charset="-78"/>
              </a:rPr>
              <a:t>و تشویق استثمار و استعمار و استحمار توسط انسان را کاملا منتفی ساخته است. </a:t>
            </a:r>
            <a:endParaRPr lang="en-US" sz="2400" b="1" dirty="0">
              <a:solidFill>
                <a:srgbClr val="FF0000"/>
              </a:solidFill>
              <a:cs typeface="B Nazanin" pitchFamily="2" charset="-78"/>
            </a:endParaRPr>
          </a:p>
        </p:txBody>
      </p:sp>
    </p:spTree>
    <p:extLst>
      <p:ext uri="{BB962C8B-B14F-4D97-AF65-F5344CB8AC3E}">
        <p14:creationId xmlns:p14="http://schemas.microsoft.com/office/powerpoint/2010/main" val="15970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successful_forma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successful_format</Template>
  <TotalTime>440</TotalTime>
  <Words>1396</Words>
  <Application>Microsoft Office PowerPoint</Application>
  <PresentationFormat>On-screen Show (16:9)</PresentationFormat>
  <Paragraphs>109</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successful_format</vt:lpstr>
      <vt:lpstr>PowerPoint Presentation</vt:lpstr>
      <vt:lpstr>PowerPoint Presentation</vt:lpstr>
      <vt:lpstr>سر فصلها</vt:lpstr>
      <vt:lpstr>PowerPoint Presentation</vt:lpstr>
      <vt:lpstr>روش مطالعه</vt:lpstr>
      <vt:lpstr>روحانیت مرتجع</vt:lpstr>
      <vt:lpstr>PowerPoint Presentation</vt:lpstr>
      <vt:lpstr>PowerPoint Presentation</vt:lpstr>
      <vt:lpstr>تمایز مدیریت اسلامی و سایر اشکال مدیریت</vt:lpstr>
      <vt:lpstr>رهبری، اصل تفکیک ناپذیر مدیریت اسلامی</vt:lpstr>
      <vt:lpstr>رکن سوم، انسان</vt:lpstr>
      <vt:lpstr>PowerPoint Presentation</vt:lpstr>
      <vt:lpstr> رئوس اقتصاد اسلامی</vt:lpstr>
      <vt:lpstr>مدیریت اسلامی ، هنر هماهنگی روابط انسانی</vt:lpstr>
      <vt:lpstr>مدیریت اسلامی همه بر« شور » است</vt:lpstr>
      <vt:lpstr>انگیزه کار بیشتر ، وجدان الهی است</vt:lpstr>
      <vt:lpstr>موثرترین عامل کنترل ، ترس از خدا</vt:lpstr>
      <vt:lpstr>PowerPoint Presentation</vt:lpstr>
      <vt:lpstr>موثرترین عامل کنترل ، ترس از خدا</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NAME</dc:title>
  <dc:creator>LOVE</dc:creator>
  <cp:lastModifiedBy>LOVE</cp:lastModifiedBy>
  <cp:revision>43</cp:revision>
  <dcterms:created xsi:type="dcterms:W3CDTF">2013-12-09T15:19:35Z</dcterms:created>
  <dcterms:modified xsi:type="dcterms:W3CDTF">2013-12-10T08:20:05Z</dcterms:modified>
</cp:coreProperties>
</file>