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42"/>
  </p:notesMasterIdLst>
  <p:handoutMasterIdLst>
    <p:handoutMasterId r:id="rId43"/>
  </p:handoutMasterIdLst>
  <p:sldIdLst>
    <p:sldId id="256" r:id="rId2"/>
    <p:sldId id="257" r:id="rId3"/>
    <p:sldId id="293" r:id="rId4"/>
    <p:sldId id="259" r:id="rId5"/>
    <p:sldId id="261" r:id="rId6"/>
    <p:sldId id="262" r:id="rId7"/>
    <p:sldId id="263" r:id="rId8"/>
    <p:sldId id="264" r:id="rId9"/>
    <p:sldId id="265" r:id="rId10"/>
    <p:sldId id="266" r:id="rId11"/>
    <p:sldId id="267" r:id="rId12"/>
    <p:sldId id="294" r:id="rId13"/>
    <p:sldId id="268" r:id="rId14"/>
    <p:sldId id="269" r:id="rId15"/>
    <p:sldId id="270" r:id="rId16"/>
    <p:sldId id="271" r:id="rId17"/>
    <p:sldId id="272" r:id="rId18"/>
    <p:sldId id="295" r:id="rId19"/>
    <p:sldId id="273" r:id="rId20"/>
    <p:sldId id="274" r:id="rId21"/>
    <p:sldId id="277" r:id="rId22"/>
    <p:sldId id="275" r:id="rId23"/>
    <p:sldId id="296" r:id="rId24"/>
    <p:sldId id="276" r:id="rId25"/>
    <p:sldId id="281" r:id="rId26"/>
    <p:sldId id="280" r:id="rId27"/>
    <p:sldId id="279" r:id="rId28"/>
    <p:sldId id="278" r:id="rId29"/>
    <p:sldId id="285" r:id="rId30"/>
    <p:sldId id="282" r:id="rId31"/>
    <p:sldId id="297" r:id="rId32"/>
    <p:sldId id="284" r:id="rId33"/>
    <p:sldId id="283" r:id="rId34"/>
    <p:sldId id="287" r:id="rId35"/>
    <p:sldId id="288" r:id="rId36"/>
    <p:sldId id="289" r:id="rId37"/>
    <p:sldId id="290" r:id="rId38"/>
    <p:sldId id="291" r:id="rId39"/>
    <p:sldId id="292" r:id="rId40"/>
    <p:sldId id="298"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4" d="100"/>
          <a:sy n="44" d="100"/>
        </p:scale>
        <p:origin x="-70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A6EFD7-9DCB-4D4B-B74E-B0D04B690812}" type="doc">
      <dgm:prSet loTypeId="urn:microsoft.com/office/officeart/2005/8/layout/radial4" loCatId="relationship" qsTypeId="urn:microsoft.com/office/officeart/2005/8/quickstyle/simple3" qsCatId="simple" csTypeId="urn:microsoft.com/office/officeart/2005/8/colors/accent1_2" csCatId="accent1" phldr="1"/>
      <dgm:spPr/>
      <dgm:t>
        <a:bodyPr/>
        <a:lstStyle/>
        <a:p>
          <a:pPr rtl="1"/>
          <a:endParaRPr lang="fa-IR"/>
        </a:p>
      </dgm:t>
    </dgm:pt>
    <dgm:pt modelId="{20741191-444A-4BA5-8733-68903635AAF2}">
      <dgm:prSet phldrT="[Text]" custT="1"/>
      <dgm:spPr/>
      <dgm:t>
        <a:bodyPr/>
        <a:lstStyle/>
        <a:p>
          <a:pPr rtl="1"/>
          <a:r>
            <a:rPr lang="fa-IR" sz="3200" b="1" dirty="0" smtClean="0">
              <a:cs typeface="B Mitra" pitchFamily="2" charset="-78"/>
            </a:rPr>
            <a:t>رابطه علم و دین</a:t>
          </a:r>
        </a:p>
        <a:p>
          <a:pPr rtl="1"/>
          <a:endParaRPr lang="fa-IR" sz="3200" dirty="0"/>
        </a:p>
      </dgm:t>
    </dgm:pt>
    <dgm:pt modelId="{C7F40F26-AE66-4601-A910-41DB98B8A860}" type="parTrans" cxnId="{52F2A50C-AE8A-449E-A4B3-0DB4C2F34AA2}">
      <dgm:prSet/>
      <dgm:spPr/>
      <dgm:t>
        <a:bodyPr/>
        <a:lstStyle/>
        <a:p>
          <a:pPr rtl="1"/>
          <a:endParaRPr lang="fa-IR"/>
        </a:p>
      </dgm:t>
    </dgm:pt>
    <dgm:pt modelId="{47DAE5AB-B422-41D5-A3B7-B1167A5C8572}" type="sibTrans" cxnId="{52F2A50C-AE8A-449E-A4B3-0DB4C2F34AA2}">
      <dgm:prSet/>
      <dgm:spPr/>
      <dgm:t>
        <a:bodyPr/>
        <a:lstStyle/>
        <a:p>
          <a:pPr rtl="1"/>
          <a:endParaRPr lang="fa-IR"/>
        </a:p>
      </dgm:t>
    </dgm:pt>
    <dgm:pt modelId="{42D5FF9D-6A95-4A56-8197-05ABFBE3167D}">
      <dgm:prSet phldrT="[Text]"/>
      <dgm:spPr/>
      <dgm:t>
        <a:bodyPr/>
        <a:lstStyle/>
        <a:p>
          <a:pPr rtl="1"/>
          <a:r>
            <a:rPr lang="fa-IR" dirty="0" smtClean="0">
              <a:cs typeface="B Mitra" pitchFamily="2" charset="-78"/>
            </a:rPr>
            <a:t>مفهوم دین و کارکردهای آن</a:t>
          </a:r>
        </a:p>
      </dgm:t>
    </dgm:pt>
    <dgm:pt modelId="{D1C86727-0424-461E-A8EF-72F12417EE18}" type="parTrans" cxnId="{F4921B8A-8D39-45A3-87A0-1C65150D9CF4}">
      <dgm:prSet/>
      <dgm:spPr/>
      <dgm:t>
        <a:bodyPr/>
        <a:lstStyle/>
        <a:p>
          <a:pPr rtl="1"/>
          <a:endParaRPr lang="fa-IR"/>
        </a:p>
      </dgm:t>
    </dgm:pt>
    <dgm:pt modelId="{AF27CAE8-403E-4969-B04D-9064E7FC8024}" type="sibTrans" cxnId="{F4921B8A-8D39-45A3-87A0-1C65150D9CF4}">
      <dgm:prSet/>
      <dgm:spPr/>
      <dgm:t>
        <a:bodyPr/>
        <a:lstStyle/>
        <a:p>
          <a:pPr rtl="1"/>
          <a:endParaRPr lang="fa-IR"/>
        </a:p>
      </dgm:t>
    </dgm:pt>
    <dgm:pt modelId="{2462B734-5E04-4737-890C-6B178AFB006E}">
      <dgm:prSet phldrT="[Text]"/>
      <dgm:spPr/>
      <dgm:t>
        <a:bodyPr/>
        <a:lstStyle/>
        <a:p>
          <a:pPr rtl="1"/>
          <a:r>
            <a:rPr lang="fa-IR" dirty="0" smtClean="0">
              <a:cs typeface="B Mitra" pitchFamily="2" charset="-78"/>
            </a:rPr>
            <a:t>مفهوم علم و کارکردهای آن</a:t>
          </a:r>
          <a:endParaRPr lang="fa-IR" dirty="0">
            <a:cs typeface="B Mitra" pitchFamily="2" charset="-78"/>
          </a:endParaRPr>
        </a:p>
      </dgm:t>
    </dgm:pt>
    <dgm:pt modelId="{3C1F4A35-7682-4F3F-BF9B-233F909DBE8A}" type="parTrans" cxnId="{EC659BDC-B51B-4513-8C47-6F55105BD6C1}">
      <dgm:prSet/>
      <dgm:spPr/>
      <dgm:t>
        <a:bodyPr/>
        <a:lstStyle/>
        <a:p>
          <a:pPr rtl="1"/>
          <a:endParaRPr lang="fa-IR"/>
        </a:p>
      </dgm:t>
    </dgm:pt>
    <dgm:pt modelId="{683540AF-8FD9-4AD1-B019-1807A6C5059C}" type="sibTrans" cxnId="{EC659BDC-B51B-4513-8C47-6F55105BD6C1}">
      <dgm:prSet/>
      <dgm:spPr/>
      <dgm:t>
        <a:bodyPr/>
        <a:lstStyle/>
        <a:p>
          <a:pPr rtl="1"/>
          <a:endParaRPr lang="fa-IR"/>
        </a:p>
      </dgm:t>
    </dgm:pt>
    <dgm:pt modelId="{C43CB66D-3B2D-4A28-86A3-F9BCFE1204F3}" type="pres">
      <dgm:prSet presAssocID="{35A6EFD7-9DCB-4D4B-B74E-B0D04B690812}" presName="cycle" presStyleCnt="0">
        <dgm:presLayoutVars>
          <dgm:chMax val="1"/>
          <dgm:dir/>
          <dgm:animLvl val="ctr"/>
          <dgm:resizeHandles val="exact"/>
        </dgm:presLayoutVars>
      </dgm:prSet>
      <dgm:spPr/>
      <dgm:t>
        <a:bodyPr/>
        <a:lstStyle/>
        <a:p>
          <a:endParaRPr lang="en-US"/>
        </a:p>
      </dgm:t>
    </dgm:pt>
    <dgm:pt modelId="{230D4FA1-A52D-49C6-A473-A5287E6BAC68}" type="pres">
      <dgm:prSet presAssocID="{20741191-444A-4BA5-8733-68903635AAF2}" presName="centerShape" presStyleLbl="node0" presStyleIdx="0" presStyleCnt="1" custScaleY="102055"/>
      <dgm:spPr/>
      <dgm:t>
        <a:bodyPr/>
        <a:lstStyle/>
        <a:p>
          <a:endParaRPr lang="en-US"/>
        </a:p>
      </dgm:t>
    </dgm:pt>
    <dgm:pt modelId="{D43542AC-8B48-40C0-A06A-1EBC9EA53ABB}" type="pres">
      <dgm:prSet presAssocID="{D1C86727-0424-461E-A8EF-72F12417EE18}" presName="parTrans" presStyleLbl="bgSibTrans2D1" presStyleIdx="0" presStyleCnt="2"/>
      <dgm:spPr/>
      <dgm:t>
        <a:bodyPr/>
        <a:lstStyle/>
        <a:p>
          <a:endParaRPr lang="en-US"/>
        </a:p>
      </dgm:t>
    </dgm:pt>
    <dgm:pt modelId="{30B618E8-C4EE-47C9-8968-3B7AB6822518}" type="pres">
      <dgm:prSet presAssocID="{42D5FF9D-6A95-4A56-8197-05ABFBE3167D}" presName="node" presStyleLbl="node1" presStyleIdx="0" presStyleCnt="2">
        <dgm:presLayoutVars>
          <dgm:bulletEnabled val="1"/>
        </dgm:presLayoutVars>
      </dgm:prSet>
      <dgm:spPr/>
      <dgm:t>
        <a:bodyPr/>
        <a:lstStyle/>
        <a:p>
          <a:pPr rtl="1"/>
          <a:endParaRPr lang="fa-IR"/>
        </a:p>
      </dgm:t>
    </dgm:pt>
    <dgm:pt modelId="{1F4E20C1-09A0-4AD8-8121-4A695203DF85}" type="pres">
      <dgm:prSet presAssocID="{3C1F4A35-7682-4F3F-BF9B-233F909DBE8A}" presName="parTrans" presStyleLbl="bgSibTrans2D1" presStyleIdx="1" presStyleCnt="2"/>
      <dgm:spPr/>
      <dgm:t>
        <a:bodyPr/>
        <a:lstStyle/>
        <a:p>
          <a:endParaRPr lang="en-US"/>
        </a:p>
      </dgm:t>
    </dgm:pt>
    <dgm:pt modelId="{7C6AC066-7AD6-4F77-8A28-360DBCDB8591}" type="pres">
      <dgm:prSet presAssocID="{2462B734-5E04-4737-890C-6B178AFB006E}" presName="node" presStyleLbl="node1" presStyleIdx="1" presStyleCnt="2">
        <dgm:presLayoutVars>
          <dgm:bulletEnabled val="1"/>
        </dgm:presLayoutVars>
      </dgm:prSet>
      <dgm:spPr/>
      <dgm:t>
        <a:bodyPr/>
        <a:lstStyle/>
        <a:p>
          <a:endParaRPr lang="en-US"/>
        </a:p>
      </dgm:t>
    </dgm:pt>
  </dgm:ptLst>
  <dgm:cxnLst>
    <dgm:cxn modelId="{97BB6F75-5A70-486A-9AC0-4BE5726F9C97}" type="presOf" srcId="{3C1F4A35-7682-4F3F-BF9B-233F909DBE8A}" destId="{1F4E20C1-09A0-4AD8-8121-4A695203DF85}" srcOrd="0" destOrd="0" presId="urn:microsoft.com/office/officeart/2005/8/layout/radial4"/>
    <dgm:cxn modelId="{52F2A50C-AE8A-449E-A4B3-0DB4C2F34AA2}" srcId="{35A6EFD7-9DCB-4D4B-B74E-B0D04B690812}" destId="{20741191-444A-4BA5-8733-68903635AAF2}" srcOrd="0" destOrd="0" parTransId="{C7F40F26-AE66-4601-A910-41DB98B8A860}" sibTransId="{47DAE5AB-B422-41D5-A3B7-B1167A5C8572}"/>
    <dgm:cxn modelId="{F4921B8A-8D39-45A3-87A0-1C65150D9CF4}" srcId="{20741191-444A-4BA5-8733-68903635AAF2}" destId="{42D5FF9D-6A95-4A56-8197-05ABFBE3167D}" srcOrd="0" destOrd="0" parTransId="{D1C86727-0424-461E-A8EF-72F12417EE18}" sibTransId="{AF27CAE8-403E-4969-B04D-9064E7FC8024}"/>
    <dgm:cxn modelId="{19933074-82F7-4F03-B486-8110EDD9F5EE}" type="presOf" srcId="{20741191-444A-4BA5-8733-68903635AAF2}" destId="{230D4FA1-A52D-49C6-A473-A5287E6BAC68}" srcOrd="0" destOrd="0" presId="urn:microsoft.com/office/officeart/2005/8/layout/radial4"/>
    <dgm:cxn modelId="{FE885E55-31E0-4A62-9441-601F34FD86E6}" type="presOf" srcId="{D1C86727-0424-461E-A8EF-72F12417EE18}" destId="{D43542AC-8B48-40C0-A06A-1EBC9EA53ABB}" srcOrd="0" destOrd="0" presId="urn:microsoft.com/office/officeart/2005/8/layout/radial4"/>
    <dgm:cxn modelId="{EC659BDC-B51B-4513-8C47-6F55105BD6C1}" srcId="{20741191-444A-4BA5-8733-68903635AAF2}" destId="{2462B734-5E04-4737-890C-6B178AFB006E}" srcOrd="1" destOrd="0" parTransId="{3C1F4A35-7682-4F3F-BF9B-233F909DBE8A}" sibTransId="{683540AF-8FD9-4AD1-B019-1807A6C5059C}"/>
    <dgm:cxn modelId="{85351D6E-700A-4116-A3A6-410A26FBB505}" type="presOf" srcId="{2462B734-5E04-4737-890C-6B178AFB006E}" destId="{7C6AC066-7AD6-4F77-8A28-360DBCDB8591}" srcOrd="0" destOrd="0" presId="urn:microsoft.com/office/officeart/2005/8/layout/radial4"/>
    <dgm:cxn modelId="{BDA6E3D9-C9E0-4EE3-8C1D-5EBB911EE96A}" type="presOf" srcId="{35A6EFD7-9DCB-4D4B-B74E-B0D04B690812}" destId="{C43CB66D-3B2D-4A28-86A3-F9BCFE1204F3}" srcOrd="0" destOrd="0" presId="urn:microsoft.com/office/officeart/2005/8/layout/radial4"/>
    <dgm:cxn modelId="{63EF036D-E1ED-48BA-98D0-405B5ED7DD21}" type="presOf" srcId="{42D5FF9D-6A95-4A56-8197-05ABFBE3167D}" destId="{30B618E8-C4EE-47C9-8968-3B7AB6822518}" srcOrd="0" destOrd="0" presId="urn:microsoft.com/office/officeart/2005/8/layout/radial4"/>
    <dgm:cxn modelId="{04CD32F9-003A-426E-8E00-C46C6BB664B2}" type="presParOf" srcId="{C43CB66D-3B2D-4A28-86A3-F9BCFE1204F3}" destId="{230D4FA1-A52D-49C6-A473-A5287E6BAC68}" srcOrd="0" destOrd="0" presId="urn:microsoft.com/office/officeart/2005/8/layout/radial4"/>
    <dgm:cxn modelId="{2A35E051-5D87-4E8C-BE34-900D653C964E}" type="presParOf" srcId="{C43CB66D-3B2D-4A28-86A3-F9BCFE1204F3}" destId="{D43542AC-8B48-40C0-A06A-1EBC9EA53ABB}" srcOrd="1" destOrd="0" presId="urn:microsoft.com/office/officeart/2005/8/layout/radial4"/>
    <dgm:cxn modelId="{5967187B-A578-46D5-A4B9-0595A6B1ECCC}" type="presParOf" srcId="{C43CB66D-3B2D-4A28-86A3-F9BCFE1204F3}" destId="{30B618E8-C4EE-47C9-8968-3B7AB6822518}" srcOrd="2" destOrd="0" presId="urn:microsoft.com/office/officeart/2005/8/layout/radial4"/>
    <dgm:cxn modelId="{AC973E7C-3E46-439E-98ED-6DE79013AEDF}" type="presParOf" srcId="{C43CB66D-3B2D-4A28-86A3-F9BCFE1204F3}" destId="{1F4E20C1-09A0-4AD8-8121-4A695203DF85}" srcOrd="3" destOrd="0" presId="urn:microsoft.com/office/officeart/2005/8/layout/radial4"/>
    <dgm:cxn modelId="{5B29F230-38D7-4E99-BB0A-CA7E30B18C96}" type="presParOf" srcId="{C43CB66D-3B2D-4A28-86A3-F9BCFE1204F3}" destId="{7C6AC066-7AD6-4F77-8A28-360DBCDB8591}" srcOrd="4" destOrd="0" presId="urn:microsoft.com/office/officeart/2005/8/layout/radial4"/>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8130A0-DFDF-49E3-B5D4-E68B7CB6AC73}" type="doc">
      <dgm:prSet loTypeId="urn:microsoft.com/office/officeart/2005/8/layout/vList5" loCatId="list" qsTypeId="urn:microsoft.com/office/officeart/2005/8/quickstyle/simple3" qsCatId="simple" csTypeId="urn:microsoft.com/office/officeart/2005/8/colors/accent3_3" csCatId="accent3" phldr="1"/>
      <dgm:spPr/>
      <dgm:t>
        <a:bodyPr/>
        <a:lstStyle/>
        <a:p>
          <a:pPr rtl="1"/>
          <a:endParaRPr lang="fa-IR"/>
        </a:p>
      </dgm:t>
    </dgm:pt>
    <dgm:pt modelId="{E13CE7DA-4421-4E59-B7E5-55B7636B6DA3}">
      <dgm:prSet phldrT="[Text]"/>
      <dgm:spPr/>
      <dgm:t>
        <a:bodyPr/>
        <a:lstStyle/>
        <a:p>
          <a:pPr rtl="1"/>
          <a:r>
            <a:rPr lang="fa-IR" dirty="0" smtClean="0">
              <a:cs typeface="B Mitra" pitchFamily="2" charset="-78"/>
            </a:rPr>
            <a:t>بینش : </a:t>
          </a:r>
          <a:r>
            <a:rPr lang="fa-IR" b="1" dirty="0" smtClean="0">
              <a:cs typeface="B Mitra" pitchFamily="2" charset="-78"/>
            </a:rPr>
            <a:t>توحیدی</a:t>
          </a:r>
          <a:endParaRPr lang="fa-IR" b="1" dirty="0">
            <a:cs typeface="B Mitra" pitchFamily="2" charset="-78"/>
          </a:endParaRPr>
        </a:p>
      </dgm:t>
    </dgm:pt>
    <dgm:pt modelId="{02273BB2-41B0-4518-B755-0E705DFD299E}" type="parTrans" cxnId="{4818F83F-2CF8-4682-9412-F941DF26148C}">
      <dgm:prSet/>
      <dgm:spPr/>
      <dgm:t>
        <a:bodyPr/>
        <a:lstStyle/>
        <a:p>
          <a:pPr rtl="1"/>
          <a:endParaRPr lang="fa-IR"/>
        </a:p>
      </dgm:t>
    </dgm:pt>
    <dgm:pt modelId="{B6855750-2107-4F6E-B05A-AA6A87E4AE0D}" type="sibTrans" cxnId="{4818F83F-2CF8-4682-9412-F941DF26148C}">
      <dgm:prSet/>
      <dgm:spPr/>
      <dgm:t>
        <a:bodyPr/>
        <a:lstStyle/>
        <a:p>
          <a:pPr rtl="1"/>
          <a:endParaRPr lang="fa-IR"/>
        </a:p>
      </dgm:t>
    </dgm:pt>
    <dgm:pt modelId="{01D49697-AF8C-440D-B0F9-4EEE5E230084}">
      <dgm:prSet phldrT="[Text]"/>
      <dgm:spPr/>
      <dgm:t>
        <a:bodyPr/>
        <a:lstStyle/>
        <a:p>
          <a:pPr rtl="1"/>
          <a:r>
            <a:rPr lang="fa-IR" dirty="0" smtClean="0">
              <a:cs typeface="B Mitra" pitchFamily="2" charset="-78"/>
            </a:rPr>
            <a:t>گرایش : خلق دوستی ، انسان دوستی</a:t>
          </a:r>
          <a:endParaRPr lang="fa-IR" dirty="0">
            <a:cs typeface="B Mitra" pitchFamily="2" charset="-78"/>
          </a:endParaRPr>
        </a:p>
      </dgm:t>
    </dgm:pt>
    <dgm:pt modelId="{AE3197EC-A5DE-45A5-A27D-7E88D7B1BC3F}" type="parTrans" cxnId="{16AA7520-4C25-4074-A5E3-17382DD079AD}">
      <dgm:prSet/>
      <dgm:spPr/>
      <dgm:t>
        <a:bodyPr/>
        <a:lstStyle/>
        <a:p>
          <a:pPr rtl="1"/>
          <a:endParaRPr lang="fa-IR"/>
        </a:p>
      </dgm:t>
    </dgm:pt>
    <dgm:pt modelId="{519BFE6C-C490-4B5E-8356-0BACD86FEE59}" type="sibTrans" cxnId="{16AA7520-4C25-4074-A5E3-17382DD079AD}">
      <dgm:prSet/>
      <dgm:spPr/>
      <dgm:t>
        <a:bodyPr/>
        <a:lstStyle/>
        <a:p>
          <a:pPr rtl="1"/>
          <a:endParaRPr lang="fa-IR"/>
        </a:p>
      </dgm:t>
    </dgm:pt>
    <dgm:pt modelId="{6092788D-905E-44C9-B6D8-34DC5E5927DA}">
      <dgm:prSet phldrT="[Text]"/>
      <dgm:spPr/>
      <dgm:t>
        <a:bodyPr/>
        <a:lstStyle/>
        <a:p>
          <a:pPr rtl="1"/>
          <a:r>
            <a:rPr lang="fa-IR" dirty="0" smtClean="0">
              <a:cs typeface="B Mitra" pitchFamily="2" charset="-78"/>
            </a:rPr>
            <a:t>بینش : </a:t>
          </a:r>
          <a:r>
            <a:rPr lang="fa-IR" b="1" dirty="0" smtClean="0">
              <a:cs typeface="B Mitra" pitchFamily="2" charset="-78"/>
            </a:rPr>
            <a:t>پدرو مادر مشترک</a:t>
          </a:r>
          <a:endParaRPr lang="fa-IR" b="1" dirty="0">
            <a:cs typeface="B Mitra" pitchFamily="2" charset="-78"/>
          </a:endParaRPr>
        </a:p>
      </dgm:t>
    </dgm:pt>
    <dgm:pt modelId="{408496E1-B5BE-4124-A16F-F20DCF065AB7}" type="parTrans" cxnId="{E1726C71-7598-4894-B4F1-C024D7EAD943}">
      <dgm:prSet/>
      <dgm:spPr/>
      <dgm:t>
        <a:bodyPr/>
        <a:lstStyle/>
        <a:p>
          <a:pPr rtl="1"/>
          <a:endParaRPr lang="fa-IR"/>
        </a:p>
      </dgm:t>
    </dgm:pt>
    <dgm:pt modelId="{880F02FC-D7FD-4EA7-91D8-8A8A0BC46631}" type="sibTrans" cxnId="{E1726C71-7598-4894-B4F1-C024D7EAD943}">
      <dgm:prSet/>
      <dgm:spPr/>
      <dgm:t>
        <a:bodyPr/>
        <a:lstStyle/>
        <a:p>
          <a:pPr rtl="1"/>
          <a:endParaRPr lang="fa-IR"/>
        </a:p>
      </dgm:t>
    </dgm:pt>
    <dgm:pt modelId="{54817F6E-0403-4E67-BF02-D9A6BA3FF3C4}">
      <dgm:prSet phldrT="[Text]"/>
      <dgm:spPr/>
      <dgm:t>
        <a:bodyPr/>
        <a:lstStyle/>
        <a:p>
          <a:pPr rtl="1"/>
          <a:r>
            <a:rPr lang="fa-IR" dirty="0" smtClean="0">
              <a:cs typeface="B Mitra" pitchFamily="2" charset="-78"/>
            </a:rPr>
            <a:t>گرایش : عاطفه فامیلی</a:t>
          </a:r>
          <a:endParaRPr lang="fa-IR" dirty="0">
            <a:cs typeface="B Mitra" pitchFamily="2" charset="-78"/>
          </a:endParaRPr>
        </a:p>
      </dgm:t>
    </dgm:pt>
    <dgm:pt modelId="{FADA9317-27C0-41B0-88CF-5B19411F1ADA}" type="parTrans" cxnId="{042E5BEB-E0DC-4EE7-AD37-D229918FAB47}">
      <dgm:prSet/>
      <dgm:spPr/>
      <dgm:t>
        <a:bodyPr/>
        <a:lstStyle/>
        <a:p>
          <a:pPr rtl="1"/>
          <a:endParaRPr lang="fa-IR"/>
        </a:p>
      </dgm:t>
    </dgm:pt>
    <dgm:pt modelId="{C217FFE2-6E6F-4A92-AD21-8FB119E0E87F}" type="sibTrans" cxnId="{042E5BEB-E0DC-4EE7-AD37-D229918FAB47}">
      <dgm:prSet/>
      <dgm:spPr/>
      <dgm:t>
        <a:bodyPr/>
        <a:lstStyle/>
        <a:p>
          <a:pPr rtl="1"/>
          <a:endParaRPr lang="fa-IR"/>
        </a:p>
      </dgm:t>
    </dgm:pt>
    <dgm:pt modelId="{3A9B5886-E186-4548-9709-C3512C747C75}">
      <dgm:prSet phldrT="[Text]"/>
      <dgm:spPr/>
      <dgm:t>
        <a:bodyPr/>
        <a:lstStyle/>
        <a:p>
          <a:pPr rtl="1"/>
          <a:r>
            <a:rPr lang="fa-IR" dirty="0" smtClean="0">
              <a:cs typeface="B Mitra" pitchFamily="2" charset="-78"/>
            </a:rPr>
            <a:t>بینش : </a:t>
          </a:r>
          <a:r>
            <a:rPr lang="fa-IR" b="1" dirty="0" smtClean="0">
              <a:cs typeface="B Mitra" pitchFamily="2" charset="-78"/>
            </a:rPr>
            <a:t>برادری ایمانی</a:t>
          </a:r>
          <a:endParaRPr lang="fa-IR" b="1" dirty="0">
            <a:cs typeface="B Mitra" pitchFamily="2" charset="-78"/>
          </a:endParaRPr>
        </a:p>
      </dgm:t>
    </dgm:pt>
    <dgm:pt modelId="{29F78E49-6F32-4BDF-8406-8157B8C281E1}" type="parTrans" cxnId="{5D7F6320-0AB1-4A4F-93BF-0CC04161EE9C}">
      <dgm:prSet/>
      <dgm:spPr/>
      <dgm:t>
        <a:bodyPr/>
        <a:lstStyle/>
        <a:p>
          <a:pPr rtl="1"/>
          <a:endParaRPr lang="fa-IR"/>
        </a:p>
      </dgm:t>
    </dgm:pt>
    <dgm:pt modelId="{6C6E9459-2180-40F6-BD8B-2CA6EB9B90BD}" type="sibTrans" cxnId="{5D7F6320-0AB1-4A4F-93BF-0CC04161EE9C}">
      <dgm:prSet/>
      <dgm:spPr/>
      <dgm:t>
        <a:bodyPr/>
        <a:lstStyle/>
        <a:p>
          <a:pPr rtl="1"/>
          <a:endParaRPr lang="fa-IR"/>
        </a:p>
      </dgm:t>
    </dgm:pt>
    <dgm:pt modelId="{5AAA4B92-9CEB-4777-BD49-4EF0AA9ABAE2}">
      <dgm:prSet phldrT="[Text]"/>
      <dgm:spPr/>
      <dgm:t>
        <a:bodyPr/>
        <a:lstStyle/>
        <a:p>
          <a:pPr rtl="1"/>
          <a:r>
            <a:rPr lang="fa-IR" dirty="0" smtClean="0">
              <a:cs typeface="B Mitra" pitchFamily="2" charset="-78"/>
            </a:rPr>
            <a:t>گرایش : پیوند قلبی و معنوی</a:t>
          </a:r>
          <a:endParaRPr lang="fa-IR" dirty="0">
            <a:cs typeface="B Mitra" pitchFamily="2" charset="-78"/>
          </a:endParaRPr>
        </a:p>
      </dgm:t>
    </dgm:pt>
    <dgm:pt modelId="{F9003C69-7C80-48B8-8904-38E05CC21F19}" type="parTrans" cxnId="{37CB7D02-A0F2-4C27-8375-9815E509F5BB}">
      <dgm:prSet/>
      <dgm:spPr/>
      <dgm:t>
        <a:bodyPr/>
        <a:lstStyle/>
        <a:p>
          <a:pPr rtl="1"/>
          <a:endParaRPr lang="fa-IR"/>
        </a:p>
      </dgm:t>
    </dgm:pt>
    <dgm:pt modelId="{603B5B48-D619-4DDF-B337-0B2D56416E35}" type="sibTrans" cxnId="{37CB7D02-A0F2-4C27-8375-9815E509F5BB}">
      <dgm:prSet/>
      <dgm:spPr/>
      <dgm:t>
        <a:bodyPr/>
        <a:lstStyle/>
        <a:p>
          <a:pPr rtl="1"/>
          <a:endParaRPr lang="fa-IR"/>
        </a:p>
      </dgm:t>
    </dgm:pt>
    <dgm:pt modelId="{DFBB594C-F00E-4242-A646-03AE7B15A0A9}" type="pres">
      <dgm:prSet presAssocID="{C68130A0-DFDF-49E3-B5D4-E68B7CB6AC73}" presName="Name0" presStyleCnt="0">
        <dgm:presLayoutVars>
          <dgm:dir val="rev"/>
          <dgm:animLvl val="lvl"/>
          <dgm:resizeHandles val="exact"/>
        </dgm:presLayoutVars>
      </dgm:prSet>
      <dgm:spPr/>
      <dgm:t>
        <a:bodyPr/>
        <a:lstStyle/>
        <a:p>
          <a:endParaRPr lang="en-US"/>
        </a:p>
      </dgm:t>
    </dgm:pt>
    <dgm:pt modelId="{1F626F96-3842-4C84-A0ED-D8BEF0F9EDF0}" type="pres">
      <dgm:prSet presAssocID="{E13CE7DA-4421-4E59-B7E5-55B7636B6DA3}" presName="linNode" presStyleCnt="0"/>
      <dgm:spPr/>
    </dgm:pt>
    <dgm:pt modelId="{F467A9D2-FDEE-444A-90EE-26D1251ABD2E}" type="pres">
      <dgm:prSet presAssocID="{E13CE7DA-4421-4E59-B7E5-55B7636B6DA3}" presName="parentText" presStyleLbl="node1" presStyleIdx="0" presStyleCnt="3">
        <dgm:presLayoutVars>
          <dgm:chMax val="1"/>
          <dgm:bulletEnabled val="1"/>
        </dgm:presLayoutVars>
      </dgm:prSet>
      <dgm:spPr/>
      <dgm:t>
        <a:bodyPr/>
        <a:lstStyle/>
        <a:p>
          <a:pPr rtl="1"/>
          <a:endParaRPr lang="fa-IR"/>
        </a:p>
      </dgm:t>
    </dgm:pt>
    <dgm:pt modelId="{F5CB4783-94F9-4E16-A3C2-2A863AB93ED3}" type="pres">
      <dgm:prSet presAssocID="{E13CE7DA-4421-4E59-B7E5-55B7636B6DA3}" presName="descendantText" presStyleLbl="alignAccFollowNode1" presStyleIdx="0" presStyleCnt="3">
        <dgm:presLayoutVars>
          <dgm:bulletEnabled val="1"/>
        </dgm:presLayoutVars>
      </dgm:prSet>
      <dgm:spPr/>
      <dgm:t>
        <a:bodyPr/>
        <a:lstStyle/>
        <a:p>
          <a:pPr rtl="1"/>
          <a:endParaRPr lang="fa-IR"/>
        </a:p>
      </dgm:t>
    </dgm:pt>
    <dgm:pt modelId="{F22BE596-E81C-435B-9638-BD26509118EC}" type="pres">
      <dgm:prSet presAssocID="{B6855750-2107-4F6E-B05A-AA6A87E4AE0D}" presName="sp" presStyleCnt="0"/>
      <dgm:spPr/>
    </dgm:pt>
    <dgm:pt modelId="{B8D15DE6-91DD-4DA9-94C8-1C7D55DE4901}" type="pres">
      <dgm:prSet presAssocID="{6092788D-905E-44C9-B6D8-34DC5E5927DA}" presName="linNode" presStyleCnt="0"/>
      <dgm:spPr/>
    </dgm:pt>
    <dgm:pt modelId="{6C9BBF72-A172-481F-AC77-C0E338477C33}" type="pres">
      <dgm:prSet presAssocID="{6092788D-905E-44C9-B6D8-34DC5E5927DA}" presName="parentText" presStyleLbl="node1" presStyleIdx="1" presStyleCnt="3">
        <dgm:presLayoutVars>
          <dgm:chMax val="1"/>
          <dgm:bulletEnabled val="1"/>
        </dgm:presLayoutVars>
      </dgm:prSet>
      <dgm:spPr/>
      <dgm:t>
        <a:bodyPr/>
        <a:lstStyle/>
        <a:p>
          <a:endParaRPr lang="en-US"/>
        </a:p>
      </dgm:t>
    </dgm:pt>
    <dgm:pt modelId="{27C62830-65EE-4AD1-9269-D8EF3E4D6B28}" type="pres">
      <dgm:prSet presAssocID="{6092788D-905E-44C9-B6D8-34DC5E5927DA}" presName="descendantText" presStyleLbl="alignAccFollowNode1" presStyleIdx="1" presStyleCnt="3">
        <dgm:presLayoutVars>
          <dgm:bulletEnabled val="1"/>
        </dgm:presLayoutVars>
      </dgm:prSet>
      <dgm:spPr/>
      <dgm:t>
        <a:bodyPr/>
        <a:lstStyle/>
        <a:p>
          <a:pPr rtl="1"/>
          <a:endParaRPr lang="fa-IR"/>
        </a:p>
      </dgm:t>
    </dgm:pt>
    <dgm:pt modelId="{0E85A5B4-004C-4CDC-BE53-9DCB0E2E1AD3}" type="pres">
      <dgm:prSet presAssocID="{880F02FC-D7FD-4EA7-91D8-8A8A0BC46631}" presName="sp" presStyleCnt="0"/>
      <dgm:spPr/>
    </dgm:pt>
    <dgm:pt modelId="{A4919EAE-48CB-4200-A0DB-71FA715D7135}" type="pres">
      <dgm:prSet presAssocID="{3A9B5886-E186-4548-9709-C3512C747C75}" presName="linNode" presStyleCnt="0"/>
      <dgm:spPr/>
    </dgm:pt>
    <dgm:pt modelId="{023A957F-14E0-4075-97AE-E81A226549C4}" type="pres">
      <dgm:prSet presAssocID="{3A9B5886-E186-4548-9709-C3512C747C75}" presName="parentText" presStyleLbl="node1" presStyleIdx="2" presStyleCnt="3">
        <dgm:presLayoutVars>
          <dgm:chMax val="1"/>
          <dgm:bulletEnabled val="1"/>
        </dgm:presLayoutVars>
      </dgm:prSet>
      <dgm:spPr/>
      <dgm:t>
        <a:bodyPr/>
        <a:lstStyle/>
        <a:p>
          <a:endParaRPr lang="en-US"/>
        </a:p>
      </dgm:t>
    </dgm:pt>
    <dgm:pt modelId="{CC3CF3AD-1C2A-419C-8AE1-D21F183E1D0C}" type="pres">
      <dgm:prSet presAssocID="{3A9B5886-E186-4548-9709-C3512C747C75}" presName="descendantText" presStyleLbl="alignAccFollowNode1" presStyleIdx="2" presStyleCnt="3">
        <dgm:presLayoutVars>
          <dgm:bulletEnabled val="1"/>
        </dgm:presLayoutVars>
      </dgm:prSet>
      <dgm:spPr/>
      <dgm:t>
        <a:bodyPr/>
        <a:lstStyle/>
        <a:p>
          <a:pPr rtl="1"/>
          <a:endParaRPr lang="fa-IR"/>
        </a:p>
      </dgm:t>
    </dgm:pt>
  </dgm:ptLst>
  <dgm:cxnLst>
    <dgm:cxn modelId="{7FFDFA63-A43E-466A-ABEA-0F77EB0BF2DB}" type="presOf" srcId="{6092788D-905E-44C9-B6D8-34DC5E5927DA}" destId="{6C9BBF72-A172-481F-AC77-C0E338477C33}" srcOrd="0" destOrd="0" presId="urn:microsoft.com/office/officeart/2005/8/layout/vList5"/>
    <dgm:cxn modelId="{F62263CC-FBCF-4C91-8721-7489BC493072}" type="presOf" srcId="{5AAA4B92-9CEB-4777-BD49-4EF0AA9ABAE2}" destId="{CC3CF3AD-1C2A-419C-8AE1-D21F183E1D0C}" srcOrd="0" destOrd="0" presId="urn:microsoft.com/office/officeart/2005/8/layout/vList5"/>
    <dgm:cxn modelId="{37CB7D02-A0F2-4C27-8375-9815E509F5BB}" srcId="{3A9B5886-E186-4548-9709-C3512C747C75}" destId="{5AAA4B92-9CEB-4777-BD49-4EF0AA9ABAE2}" srcOrd="0" destOrd="0" parTransId="{F9003C69-7C80-48B8-8904-38E05CC21F19}" sibTransId="{603B5B48-D619-4DDF-B337-0B2D56416E35}"/>
    <dgm:cxn modelId="{A86A8359-1D08-4455-B8FD-45CB7FAE7F1A}" type="presOf" srcId="{01D49697-AF8C-440D-B0F9-4EEE5E230084}" destId="{F5CB4783-94F9-4E16-A3C2-2A863AB93ED3}" srcOrd="0" destOrd="0" presId="urn:microsoft.com/office/officeart/2005/8/layout/vList5"/>
    <dgm:cxn modelId="{23B6EE74-16B1-4074-9C66-619B17336B80}" type="presOf" srcId="{E13CE7DA-4421-4E59-B7E5-55B7636B6DA3}" destId="{F467A9D2-FDEE-444A-90EE-26D1251ABD2E}" srcOrd="0" destOrd="0" presId="urn:microsoft.com/office/officeart/2005/8/layout/vList5"/>
    <dgm:cxn modelId="{1876381A-D809-4F9D-8ADE-80ADACB4C7F9}" type="presOf" srcId="{3A9B5886-E186-4548-9709-C3512C747C75}" destId="{023A957F-14E0-4075-97AE-E81A226549C4}" srcOrd="0" destOrd="0" presId="urn:microsoft.com/office/officeart/2005/8/layout/vList5"/>
    <dgm:cxn modelId="{16AA7520-4C25-4074-A5E3-17382DD079AD}" srcId="{E13CE7DA-4421-4E59-B7E5-55B7636B6DA3}" destId="{01D49697-AF8C-440D-B0F9-4EEE5E230084}" srcOrd="0" destOrd="0" parTransId="{AE3197EC-A5DE-45A5-A27D-7E88D7B1BC3F}" sibTransId="{519BFE6C-C490-4B5E-8356-0BACD86FEE59}"/>
    <dgm:cxn modelId="{16264E5C-C709-4031-BA10-84CB45C9428C}" type="presOf" srcId="{C68130A0-DFDF-49E3-B5D4-E68B7CB6AC73}" destId="{DFBB594C-F00E-4242-A646-03AE7B15A0A9}" srcOrd="0" destOrd="0" presId="urn:microsoft.com/office/officeart/2005/8/layout/vList5"/>
    <dgm:cxn modelId="{052F2B40-832B-4161-86E8-CD09C0C7D79B}" type="presOf" srcId="{54817F6E-0403-4E67-BF02-D9A6BA3FF3C4}" destId="{27C62830-65EE-4AD1-9269-D8EF3E4D6B28}" srcOrd="0" destOrd="0" presId="urn:microsoft.com/office/officeart/2005/8/layout/vList5"/>
    <dgm:cxn modelId="{4818F83F-2CF8-4682-9412-F941DF26148C}" srcId="{C68130A0-DFDF-49E3-B5D4-E68B7CB6AC73}" destId="{E13CE7DA-4421-4E59-B7E5-55B7636B6DA3}" srcOrd="0" destOrd="0" parTransId="{02273BB2-41B0-4518-B755-0E705DFD299E}" sibTransId="{B6855750-2107-4F6E-B05A-AA6A87E4AE0D}"/>
    <dgm:cxn modelId="{042E5BEB-E0DC-4EE7-AD37-D229918FAB47}" srcId="{6092788D-905E-44C9-B6D8-34DC5E5927DA}" destId="{54817F6E-0403-4E67-BF02-D9A6BA3FF3C4}" srcOrd="0" destOrd="0" parTransId="{FADA9317-27C0-41B0-88CF-5B19411F1ADA}" sibTransId="{C217FFE2-6E6F-4A92-AD21-8FB119E0E87F}"/>
    <dgm:cxn modelId="{E1726C71-7598-4894-B4F1-C024D7EAD943}" srcId="{C68130A0-DFDF-49E3-B5D4-E68B7CB6AC73}" destId="{6092788D-905E-44C9-B6D8-34DC5E5927DA}" srcOrd="1" destOrd="0" parTransId="{408496E1-B5BE-4124-A16F-F20DCF065AB7}" sibTransId="{880F02FC-D7FD-4EA7-91D8-8A8A0BC46631}"/>
    <dgm:cxn modelId="{5D7F6320-0AB1-4A4F-93BF-0CC04161EE9C}" srcId="{C68130A0-DFDF-49E3-B5D4-E68B7CB6AC73}" destId="{3A9B5886-E186-4548-9709-C3512C747C75}" srcOrd="2" destOrd="0" parTransId="{29F78E49-6F32-4BDF-8406-8157B8C281E1}" sibTransId="{6C6E9459-2180-40F6-BD8B-2CA6EB9B90BD}"/>
    <dgm:cxn modelId="{5BA1FB2D-25A0-4294-99B5-20B43E031A4D}" type="presParOf" srcId="{DFBB594C-F00E-4242-A646-03AE7B15A0A9}" destId="{1F626F96-3842-4C84-A0ED-D8BEF0F9EDF0}" srcOrd="0" destOrd="0" presId="urn:microsoft.com/office/officeart/2005/8/layout/vList5"/>
    <dgm:cxn modelId="{2286ED64-29B9-450C-987E-15DC743E9338}" type="presParOf" srcId="{1F626F96-3842-4C84-A0ED-D8BEF0F9EDF0}" destId="{F467A9D2-FDEE-444A-90EE-26D1251ABD2E}" srcOrd="0" destOrd="0" presId="urn:microsoft.com/office/officeart/2005/8/layout/vList5"/>
    <dgm:cxn modelId="{58071692-1C72-4AF6-8DAD-BD169F0E1715}" type="presParOf" srcId="{1F626F96-3842-4C84-A0ED-D8BEF0F9EDF0}" destId="{F5CB4783-94F9-4E16-A3C2-2A863AB93ED3}" srcOrd="1" destOrd="0" presId="urn:microsoft.com/office/officeart/2005/8/layout/vList5"/>
    <dgm:cxn modelId="{B99141A3-736A-4D86-89A5-A3674B46B21B}" type="presParOf" srcId="{DFBB594C-F00E-4242-A646-03AE7B15A0A9}" destId="{F22BE596-E81C-435B-9638-BD26509118EC}" srcOrd="1" destOrd="0" presId="urn:microsoft.com/office/officeart/2005/8/layout/vList5"/>
    <dgm:cxn modelId="{4757DB7B-C51A-4BA2-8DB7-60990ADFCF9F}" type="presParOf" srcId="{DFBB594C-F00E-4242-A646-03AE7B15A0A9}" destId="{B8D15DE6-91DD-4DA9-94C8-1C7D55DE4901}" srcOrd="2" destOrd="0" presId="urn:microsoft.com/office/officeart/2005/8/layout/vList5"/>
    <dgm:cxn modelId="{EE3581C2-3E06-428A-930E-AA00814EDDAC}" type="presParOf" srcId="{B8D15DE6-91DD-4DA9-94C8-1C7D55DE4901}" destId="{6C9BBF72-A172-481F-AC77-C0E338477C33}" srcOrd="0" destOrd="0" presId="urn:microsoft.com/office/officeart/2005/8/layout/vList5"/>
    <dgm:cxn modelId="{D34FBE0E-477C-42C7-87C2-C22985602C13}" type="presParOf" srcId="{B8D15DE6-91DD-4DA9-94C8-1C7D55DE4901}" destId="{27C62830-65EE-4AD1-9269-D8EF3E4D6B28}" srcOrd="1" destOrd="0" presId="urn:microsoft.com/office/officeart/2005/8/layout/vList5"/>
    <dgm:cxn modelId="{848A62E6-0B4F-4C1D-804B-8C291C2191DC}" type="presParOf" srcId="{DFBB594C-F00E-4242-A646-03AE7B15A0A9}" destId="{0E85A5B4-004C-4CDC-BE53-9DCB0E2E1AD3}" srcOrd="3" destOrd="0" presId="urn:microsoft.com/office/officeart/2005/8/layout/vList5"/>
    <dgm:cxn modelId="{4740FB22-CF55-4A12-BAF1-D493D23AC640}" type="presParOf" srcId="{DFBB594C-F00E-4242-A646-03AE7B15A0A9}" destId="{A4919EAE-48CB-4200-A0DB-71FA715D7135}" srcOrd="4" destOrd="0" presId="urn:microsoft.com/office/officeart/2005/8/layout/vList5"/>
    <dgm:cxn modelId="{497F737C-2C2C-414C-A60D-25AEE8069402}" type="presParOf" srcId="{A4919EAE-48CB-4200-A0DB-71FA715D7135}" destId="{023A957F-14E0-4075-97AE-E81A226549C4}" srcOrd="0" destOrd="0" presId="urn:microsoft.com/office/officeart/2005/8/layout/vList5"/>
    <dgm:cxn modelId="{B974FCD6-45FA-4BB1-8679-5A5717721BEF}" type="presParOf" srcId="{A4919EAE-48CB-4200-A0DB-71FA715D7135}" destId="{CC3CF3AD-1C2A-419C-8AE1-D21F183E1D0C}" srcOrd="1" destOrd="0" presId="urn:microsoft.com/office/officeart/2005/8/layout/vList5"/>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0BB419D-1CBF-4B7C-BD25-54C2A39D2C9E}" type="doc">
      <dgm:prSet loTypeId="urn:microsoft.com/office/officeart/2005/8/layout/venn1" loCatId="relationship" qsTypeId="urn:microsoft.com/office/officeart/2005/8/quickstyle/simple5" qsCatId="simple" csTypeId="urn:microsoft.com/office/officeart/2005/8/colors/accent6_2" csCatId="accent6" phldr="1"/>
      <dgm:spPr/>
    </dgm:pt>
    <dgm:pt modelId="{98926298-1923-4C54-98BF-B758AA3AAA8F}">
      <dgm:prSet phldrT="[Text]"/>
      <dgm:spPr/>
      <dgm:t>
        <a:bodyPr/>
        <a:lstStyle/>
        <a:p>
          <a:r>
            <a:rPr lang="fa-IR" dirty="0" smtClean="0">
              <a:cs typeface="B Titr" pitchFamily="2" charset="-78"/>
            </a:rPr>
            <a:t>توحید</a:t>
          </a:r>
          <a:endParaRPr lang="en-US" dirty="0">
            <a:cs typeface="B Titr" pitchFamily="2" charset="-78"/>
          </a:endParaRPr>
        </a:p>
      </dgm:t>
    </dgm:pt>
    <dgm:pt modelId="{EDBAE5B5-1802-4B7C-9E2B-CD65CEBEC29A}" type="parTrans" cxnId="{309F7D5F-0648-4EEE-B4BA-BF36E1B8C4A0}">
      <dgm:prSet/>
      <dgm:spPr/>
      <dgm:t>
        <a:bodyPr/>
        <a:lstStyle/>
        <a:p>
          <a:endParaRPr lang="en-US"/>
        </a:p>
      </dgm:t>
    </dgm:pt>
    <dgm:pt modelId="{5440732E-2310-4EC3-B91F-7C267ACD8A65}" type="sibTrans" cxnId="{309F7D5F-0648-4EEE-B4BA-BF36E1B8C4A0}">
      <dgm:prSet/>
      <dgm:spPr/>
      <dgm:t>
        <a:bodyPr/>
        <a:lstStyle/>
        <a:p>
          <a:endParaRPr lang="en-US"/>
        </a:p>
      </dgm:t>
    </dgm:pt>
    <dgm:pt modelId="{55944D82-33ED-471F-9E32-1DE1A97C1D88}">
      <dgm:prSet phldrT="[Text]"/>
      <dgm:spPr/>
      <dgm:t>
        <a:bodyPr/>
        <a:lstStyle/>
        <a:p>
          <a:r>
            <a:rPr lang="fa-IR" dirty="0" smtClean="0">
              <a:cs typeface="B Titr" pitchFamily="2" charset="-78"/>
            </a:rPr>
            <a:t>نبوت</a:t>
          </a:r>
          <a:endParaRPr lang="en-US" dirty="0">
            <a:cs typeface="B Titr" pitchFamily="2" charset="-78"/>
          </a:endParaRPr>
        </a:p>
      </dgm:t>
    </dgm:pt>
    <dgm:pt modelId="{9218CC3B-64DA-4176-B9C4-3C6F8C7CF2E3}" type="parTrans" cxnId="{32A702F6-F19E-405B-9BB5-E9C516A090C4}">
      <dgm:prSet/>
      <dgm:spPr/>
      <dgm:t>
        <a:bodyPr/>
        <a:lstStyle/>
        <a:p>
          <a:endParaRPr lang="en-US"/>
        </a:p>
      </dgm:t>
    </dgm:pt>
    <dgm:pt modelId="{EE11896C-FF29-47BF-AB95-01B6963BFEE4}" type="sibTrans" cxnId="{32A702F6-F19E-405B-9BB5-E9C516A090C4}">
      <dgm:prSet/>
      <dgm:spPr/>
      <dgm:t>
        <a:bodyPr/>
        <a:lstStyle/>
        <a:p>
          <a:endParaRPr lang="en-US"/>
        </a:p>
      </dgm:t>
    </dgm:pt>
    <dgm:pt modelId="{D26D9C34-DAC0-4997-A302-61CBADDAB636}">
      <dgm:prSet phldrT="[Text]"/>
      <dgm:spPr/>
      <dgm:t>
        <a:bodyPr/>
        <a:lstStyle/>
        <a:p>
          <a:r>
            <a:rPr lang="fa-IR" dirty="0" smtClean="0">
              <a:cs typeface="B Titr" pitchFamily="2" charset="-78"/>
            </a:rPr>
            <a:t>معاد</a:t>
          </a:r>
          <a:endParaRPr lang="en-US" dirty="0">
            <a:cs typeface="B Titr" pitchFamily="2" charset="-78"/>
          </a:endParaRPr>
        </a:p>
      </dgm:t>
    </dgm:pt>
    <dgm:pt modelId="{6E4EB30D-A8E7-4A58-9ADD-2AB7850A707C}" type="parTrans" cxnId="{85A45820-D3B5-44EC-B1D2-CB1B7238782D}">
      <dgm:prSet/>
      <dgm:spPr/>
      <dgm:t>
        <a:bodyPr/>
        <a:lstStyle/>
        <a:p>
          <a:endParaRPr lang="en-US"/>
        </a:p>
      </dgm:t>
    </dgm:pt>
    <dgm:pt modelId="{23633C93-0351-4338-83C0-2DF7D907AFC8}" type="sibTrans" cxnId="{85A45820-D3B5-44EC-B1D2-CB1B7238782D}">
      <dgm:prSet/>
      <dgm:spPr/>
      <dgm:t>
        <a:bodyPr/>
        <a:lstStyle/>
        <a:p>
          <a:endParaRPr lang="en-US"/>
        </a:p>
      </dgm:t>
    </dgm:pt>
    <dgm:pt modelId="{4A2C1687-9C8B-42A6-8CBF-287258AD89CE}" type="pres">
      <dgm:prSet presAssocID="{E0BB419D-1CBF-4B7C-BD25-54C2A39D2C9E}" presName="compositeShape" presStyleCnt="0">
        <dgm:presLayoutVars>
          <dgm:chMax val="7"/>
          <dgm:dir/>
          <dgm:resizeHandles val="exact"/>
        </dgm:presLayoutVars>
      </dgm:prSet>
      <dgm:spPr/>
    </dgm:pt>
    <dgm:pt modelId="{4DC12439-3880-4296-8B9A-7998781909E4}" type="pres">
      <dgm:prSet presAssocID="{98926298-1923-4C54-98BF-B758AA3AAA8F}" presName="circ1" presStyleLbl="vennNode1" presStyleIdx="0" presStyleCnt="3" custLinFactNeighborX="-2419" custLinFactNeighborY="-2083"/>
      <dgm:spPr/>
      <dgm:t>
        <a:bodyPr/>
        <a:lstStyle/>
        <a:p>
          <a:pPr rtl="1"/>
          <a:endParaRPr lang="fa-IR"/>
        </a:p>
      </dgm:t>
    </dgm:pt>
    <dgm:pt modelId="{8EDDCE39-2BFB-4F11-9423-7FBCC14FEDB1}" type="pres">
      <dgm:prSet presAssocID="{98926298-1923-4C54-98BF-B758AA3AAA8F}" presName="circ1Tx" presStyleLbl="revTx" presStyleIdx="0" presStyleCnt="0">
        <dgm:presLayoutVars>
          <dgm:chMax val="0"/>
          <dgm:chPref val="0"/>
          <dgm:bulletEnabled val="1"/>
        </dgm:presLayoutVars>
      </dgm:prSet>
      <dgm:spPr/>
      <dgm:t>
        <a:bodyPr/>
        <a:lstStyle/>
        <a:p>
          <a:pPr rtl="1"/>
          <a:endParaRPr lang="fa-IR"/>
        </a:p>
      </dgm:t>
    </dgm:pt>
    <dgm:pt modelId="{33ED269E-02D3-4B09-95FF-A5A6C4425D97}" type="pres">
      <dgm:prSet presAssocID="{55944D82-33ED-471F-9E32-1DE1A97C1D88}" presName="circ2" presStyleLbl="vennNode1" presStyleIdx="1" presStyleCnt="3" custLinFactNeighborX="7196" custLinFactNeighborY="-67"/>
      <dgm:spPr/>
      <dgm:t>
        <a:bodyPr/>
        <a:lstStyle/>
        <a:p>
          <a:pPr rtl="1"/>
          <a:endParaRPr lang="fa-IR"/>
        </a:p>
      </dgm:t>
    </dgm:pt>
    <dgm:pt modelId="{3E2E5299-94DE-4ECD-961C-0E67AA0C73E7}" type="pres">
      <dgm:prSet presAssocID="{55944D82-33ED-471F-9E32-1DE1A97C1D88}" presName="circ2Tx" presStyleLbl="revTx" presStyleIdx="0" presStyleCnt="0">
        <dgm:presLayoutVars>
          <dgm:chMax val="0"/>
          <dgm:chPref val="0"/>
          <dgm:bulletEnabled val="1"/>
        </dgm:presLayoutVars>
      </dgm:prSet>
      <dgm:spPr/>
      <dgm:t>
        <a:bodyPr/>
        <a:lstStyle/>
        <a:p>
          <a:pPr rtl="1"/>
          <a:endParaRPr lang="fa-IR"/>
        </a:p>
      </dgm:t>
    </dgm:pt>
    <dgm:pt modelId="{9C4FA29C-1061-437C-99EE-AD2BEB984C19}" type="pres">
      <dgm:prSet presAssocID="{D26D9C34-DAC0-4997-A302-61CBADDAB636}" presName="circ3" presStyleLbl="vennNode1" presStyleIdx="2" presStyleCnt="3" custLinFactNeighborX="-12035" custLinFactNeighborY="-67"/>
      <dgm:spPr/>
      <dgm:t>
        <a:bodyPr/>
        <a:lstStyle/>
        <a:p>
          <a:pPr rtl="1"/>
          <a:endParaRPr lang="fa-IR"/>
        </a:p>
      </dgm:t>
    </dgm:pt>
    <dgm:pt modelId="{EEE70956-EDA8-41CF-BEE3-A91BA4405A9E}" type="pres">
      <dgm:prSet presAssocID="{D26D9C34-DAC0-4997-A302-61CBADDAB636}" presName="circ3Tx" presStyleLbl="revTx" presStyleIdx="0" presStyleCnt="0">
        <dgm:presLayoutVars>
          <dgm:chMax val="0"/>
          <dgm:chPref val="0"/>
          <dgm:bulletEnabled val="1"/>
        </dgm:presLayoutVars>
      </dgm:prSet>
      <dgm:spPr/>
      <dgm:t>
        <a:bodyPr/>
        <a:lstStyle/>
        <a:p>
          <a:pPr rtl="1"/>
          <a:endParaRPr lang="fa-IR"/>
        </a:p>
      </dgm:t>
    </dgm:pt>
  </dgm:ptLst>
  <dgm:cxnLst>
    <dgm:cxn modelId="{32A702F6-F19E-405B-9BB5-E9C516A090C4}" srcId="{E0BB419D-1CBF-4B7C-BD25-54C2A39D2C9E}" destId="{55944D82-33ED-471F-9E32-1DE1A97C1D88}" srcOrd="1" destOrd="0" parTransId="{9218CC3B-64DA-4176-B9C4-3C6F8C7CF2E3}" sibTransId="{EE11896C-FF29-47BF-AB95-01B6963BFEE4}"/>
    <dgm:cxn modelId="{309F7D5F-0648-4EEE-B4BA-BF36E1B8C4A0}" srcId="{E0BB419D-1CBF-4B7C-BD25-54C2A39D2C9E}" destId="{98926298-1923-4C54-98BF-B758AA3AAA8F}" srcOrd="0" destOrd="0" parTransId="{EDBAE5B5-1802-4B7C-9E2B-CD65CEBEC29A}" sibTransId="{5440732E-2310-4EC3-B91F-7C267ACD8A65}"/>
    <dgm:cxn modelId="{85A45820-D3B5-44EC-B1D2-CB1B7238782D}" srcId="{E0BB419D-1CBF-4B7C-BD25-54C2A39D2C9E}" destId="{D26D9C34-DAC0-4997-A302-61CBADDAB636}" srcOrd="2" destOrd="0" parTransId="{6E4EB30D-A8E7-4A58-9ADD-2AB7850A707C}" sibTransId="{23633C93-0351-4338-83C0-2DF7D907AFC8}"/>
    <dgm:cxn modelId="{5BC4FCCE-3578-4934-A8B3-3248A9AD6149}" type="presOf" srcId="{55944D82-33ED-471F-9E32-1DE1A97C1D88}" destId="{33ED269E-02D3-4B09-95FF-A5A6C4425D97}" srcOrd="0" destOrd="0" presId="urn:microsoft.com/office/officeart/2005/8/layout/venn1"/>
    <dgm:cxn modelId="{9329A57B-BB14-4D92-930B-218BB3AEEFC6}" type="presOf" srcId="{98926298-1923-4C54-98BF-B758AA3AAA8F}" destId="{4DC12439-3880-4296-8B9A-7998781909E4}" srcOrd="0" destOrd="0" presId="urn:microsoft.com/office/officeart/2005/8/layout/venn1"/>
    <dgm:cxn modelId="{6E81836F-81ED-4823-949F-27C76EA52650}" type="presOf" srcId="{E0BB419D-1CBF-4B7C-BD25-54C2A39D2C9E}" destId="{4A2C1687-9C8B-42A6-8CBF-287258AD89CE}" srcOrd="0" destOrd="0" presId="urn:microsoft.com/office/officeart/2005/8/layout/venn1"/>
    <dgm:cxn modelId="{7C99FD5F-F6CF-475F-8255-946C73BD538D}" type="presOf" srcId="{D26D9C34-DAC0-4997-A302-61CBADDAB636}" destId="{EEE70956-EDA8-41CF-BEE3-A91BA4405A9E}" srcOrd="1" destOrd="0" presId="urn:microsoft.com/office/officeart/2005/8/layout/venn1"/>
    <dgm:cxn modelId="{C14CE71C-94D4-442C-8764-1B8D8A2F0966}" type="presOf" srcId="{98926298-1923-4C54-98BF-B758AA3AAA8F}" destId="{8EDDCE39-2BFB-4F11-9423-7FBCC14FEDB1}" srcOrd="1" destOrd="0" presId="urn:microsoft.com/office/officeart/2005/8/layout/venn1"/>
    <dgm:cxn modelId="{E49F66AC-A06C-4C9E-B4BE-FDAC4938C5B0}" type="presOf" srcId="{D26D9C34-DAC0-4997-A302-61CBADDAB636}" destId="{9C4FA29C-1061-437C-99EE-AD2BEB984C19}" srcOrd="0" destOrd="0" presId="urn:microsoft.com/office/officeart/2005/8/layout/venn1"/>
    <dgm:cxn modelId="{104AB2FB-C829-4B2A-BA74-C11F7B275DE5}" type="presOf" srcId="{55944D82-33ED-471F-9E32-1DE1A97C1D88}" destId="{3E2E5299-94DE-4ECD-961C-0E67AA0C73E7}" srcOrd="1" destOrd="0" presId="urn:microsoft.com/office/officeart/2005/8/layout/venn1"/>
    <dgm:cxn modelId="{FC29E7C3-BBE7-42BD-A473-EAFC0757B0D0}" type="presParOf" srcId="{4A2C1687-9C8B-42A6-8CBF-287258AD89CE}" destId="{4DC12439-3880-4296-8B9A-7998781909E4}" srcOrd="0" destOrd="0" presId="urn:microsoft.com/office/officeart/2005/8/layout/venn1"/>
    <dgm:cxn modelId="{9B2D585F-3249-4BC4-9CD3-99388799F687}" type="presParOf" srcId="{4A2C1687-9C8B-42A6-8CBF-287258AD89CE}" destId="{8EDDCE39-2BFB-4F11-9423-7FBCC14FEDB1}" srcOrd="1" destOrd="0" presId="urn:microsoft.com/office/officeart/2005/8/layout/venn1"/>
    <dgm:cxn modelId="{220693E5-F322-42EA-9FA2-7C23011069C4}" type="presParOf" srcId="{4A2C1687-9C8B-42A6-8CBF-287258AD89CE}" destId="{33ED269E-02D3-4B09-95FF-A5A6C4425D97}" srcOrd="2" destOrd="0" presId="urn:microsoft.com/office/officeart/2005/8/layout/venn1"/>
    <dgm:cxn modelId="{5BDF09A8-44C7-44D2-85BC-A77249EA3E3B}" type="presParOf" srcId="{4A2C1687-9C8B-42A6-8CBF-287258AD89CE}" destId="{3E2E5299-94DE-4ECD-961C-0E67AA0C73E7}" srcOrd="3" destOrd="0" presId="urn:microsoft.com/office/officeart/2005/8/layout/venn1"/>
    <dgm:cxn modelId="{86D336F3-78EF-454F-8553-FAAE5FB09BC6}" type="presParOf" srcId="{4A2C1687-9C8B-42A6-8CBF-287258AD89CE}" destId="{9C4FA29C-1061-437C-99EE-AD2BEB984C19}" srcOrd="4" destOrd="0" presId="urn:microsoft.com/office/officeart/2005/8/layout/venn1"/>
    <dgm:cxn modelId="{B6D3A0E2-FC0E-45A0-ADFF-4B51D699CB0F}" type="presParOf" srcId="{4A2C1687-9C8B-42A6-8CBF-287258AD89CE}" destId="{EEE70956-EDA8-41CF-BEE3-A91BA4405A9E}" srcOrd="5" destOrd="0" presId="urn:microsoft.com/office/officeart/2005/8/layout/venn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0D4FA1-A52D-49C6-A473-A5287E6BAC68}">
      <dsp:nvSpPr>
        <dsp:cNvPr id="0" name=""/>
        <dsp:cNvSpPr/>
      </dsp:nvSpPr>
      <dsp:spPr>
        <a:xfrm>
          <a:off x="2294572" y="1634573"/>
          <a:ext cx="2116455" cy="2159948"/>
        </a:xfrm>
        <a:prstGeom prst="ellipse">
          <a:avLst/>
        </a:prstGeom>
        <a:gradFill rotWithShape="0">
          <a:gsLst>
            <a:gs pos="0">
              <a:schemeClr val="accent1">
                <a:hueOff val="0"/>
                <a:satOff val="0"/>
                <a:lumOff val="0"/>
                <a:alphaOff val="0"/>
                <a:tint val="70000"/>
                <a:satMod val="130000"/>
              </a:schemeClr>
            </a:gs>
            <a:gs pos="43000">
              <a:schemeClr val="accent1">
                <a:hueOff val="0"/>
                <a:satOff val="0"/>
                <a:lumOff val="0"/>
                <a:alphaOff val="0"/>
                <a:tint val="44000"/>
                <a:satMod val="165000"/>
              </a:schemeClr>
            </a:gs>
            <a:gs pos="93000">
              <a:schemeClr val="accent1">
                <a:hueOff val="0"/>
                <a:satOff val="0"/>
                <a:lumOff val="0"/>
                <a:alphaOff val="0"/>
                <a:tint val="15000"/>
                <a:satMod val="165000"/>
              </a:schemeClr>
            </a:gs>
            <a:gs pos="100000">
              <a:schemeClr val="accent1">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b="1" kern="1200" dirty="0" smtClean="0">
              <a:cs typeface="B Mitra" pitchFamily="2" charset="-78"/>
            </a:rPr>
            <a:t>رابطه علم و دین</a:t>
          </a:r>
        </a:p>
        <a:p>
          <a:pPr lvl="0" algn="ctr" defTabSz="1422400" rtl="1">
            <a:lnSpc>
              <a:spcPct val="90000"/>
            </a:lnSpc>
            <a:spcBef>
              <a:spcPct val="0"/>
            </a:spcBef>
            <a:spcAft>
              <a:spcPct val="35000"/>
            </a:spcAft>
          </a:pPr>
          <a:endParaRPr lang="fa-IR" sz="3200" kern="1200" dirty="0"/>
        </a:p>
      </dsp:txBody>
      <dsp:txXfrm>
        <a:off x="2604520" y="1950890"/>
        <a:ext cx="1496559" cy="1527314"/>
      </dsp:txXfrm>
    </dsp:sp>
    <dsp:sp modelId="{D43542AC-8B48-40C0-A06A-1EBC9EA53ABB}">
      <dsp:nvSpPr>
        <dsp:cNvPr id="0" name=""/>
        <dsp:cNvSpPr/>
      </dsp:nvSpPr>
      <dsp:spPr>
        <a:xfrm rot="12900000">
          <a:off x="856050" y="1258727"/>
          <a:ext cx="1696689" cy="603189"/>
        </a:xfrm>
        <a:prstGeom prst="leftArrow">
          <a:avLst>
            <a:gd name="adj1" fmla="val 60000"/>
            <a:gd name="adj2" fmla="val 50000"/>
          </a:avLst>
        </a:prstGeom>
        <a:gradFill rotWithShape="0">
          <a:gsLst>
            <a:gs pos="0">
              <a:schemeClr val="accent1">
                <a:tint val="60000"/>
                <a:hueOff val="0"/>
                <a:satOff val="0"/>
                <a:lumOff val="0"/>
                <a:alphaOff val="0"/>
                <a:tint val="70000"/>
                <a:satMod val="130000"/>
              </a:schemeClr>
            </a:gs>
            <a:gs pos="43000">
              <a:schemeClr val="accent1">
                <a:tint val="60000"/>
                <a:hueOff val="0"/>
                <a:satOff val="0"/>
                <a:lumOff val="0"/>
                <a:alphaOff val="0"/>
                <a:tint val="44000"/>
                <a:satMod val="165000"/>
              </a:schemeClr>
            </a:gs>
            <a:gs pos="93000">
              <a:schemeClr val="accent1">
                <a:tint val="60000"/>
                <a:hueOff val="0"/>
                <a:satOff val="0"/>
                <a:lumOff val="0"/>
                <a:alphaOff val="0"/>
                <a:tint val="15000"/>
                <a:satMod val="165000"/>
              </a:schemeClr>
            </a:gs>
            <a:gs pos="100000">
              <a:schemeClr val="accent1">
                <a:tint val="60000"/>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1">
              <a:tint val="60000"/>
              <a:hueOff val="0"/>
              <a:satOff val="0"/>
              <a:lumOff val="0"/>
              <a:alphaOff val="0"/>
              <a:shade val="9000"/>
              <a:satMod val="105000"/>
              <a:alpha val="48000"/>
            </a:schemeClr>
          </a:outerShdw>
        </a:effectLst>
      </dsp:spPr>
      <dsp:style>
        <a:lnRef idx="0">
          <a:scrgbClr r="0" g="0" b="0"/>
        </a:lnRef>
        <a:fillRef idx="2">
          <a:scrgbClr r="0" g="0" b="0"/>
        </a:fillRef>
        <a:effectRef idx="1">
          <a:scrgbClr r="0" g="0" b="0"/>
        </a:effectRef>
        <a:fontRef idx="minor">
          <a:schemeClr val="dk1"/>
        </a:fontRef>
      </dsp:style>
    </dsp:sp>
    <dsp:sp modelId="{30B618E8-C4EE-47C9-8968-3B7AB6822518}">
      <dsp:nvSpPr>
        <dsp:cNvPr id="0" name=""/>
        <dsp:cNvSpPr/>
      </dsp:nvSpPr>
      <dsp:spPr>
        <a:xfrm>
          <a:off x="4156" y="269478"/>
          <a:ext cx="2010632" cy="1608505"/>
        </a:xfrm>
        <a:prstGeom prst="roundRect">
          <a:avLst>
            <a:gd name="adj" fmla="val 10000"/>
          </a:avLst>
        </a:prstGeom>
        <a:gradFill rotWithShape="0">
          <a:gsLst>
            <a:gs pos="0">
              <a:schemeClr val="accent1">
                <a:hueOff val="0"/>
                <a:satOff val="0"/>
                <a:lumOff val="0"/>
                <a:alphaOff val="0"/>
                <a:tint val="70000"/>
                <a:satMod val="130000"/>
              </a:schemeClr>
            </a:gs>
            <a:gs pos="43000">
              <a:schemeClr val="accent1">
                <a:hueOff val="0"/>
                <a:satOff val="0"/>
                <a:lumOff val="0"/>
                <a:alphaOff val="0"/>
                <a:tint val="44000"/>
                <a:satMod val="165000"/>
              </a:schemeClr>
            </a:gs>
            <a:gs pos="93000">
              <a:schemeClr val="accent1">
                <a:hueOff val="0"/>
                <a:satOff val="0"/>
                <a:lumOff val="0"/>
                <a:alphaOff val="0"/>
                <a:tint val="15000"/>
                <a:satMod val="165000"/>
              </a:schemeClr>
            </a:gs>
            <a:gs pos="100000">
              <a:schemeClr val="accent1">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ctr" defTabSz="1511300" rtl="1">
            <a:lnSpc>
              <a:spcPct val="90000"/>
            </a:lnSpc>
            <a:spcBef>
              <a:spcPct val="0"/>
            </a:spcBef>
            <a:spcAft>
              <a:spcPct val="35000"/>
            </a:spcAft>
          </a:pPr>
          <a:r>
            <a:rPr lang="fa-IR" sz="3400" kern="1200" dirty="0" smtClean="0">
              <a:cs typeface="B Mitra" pitchFamily="2" charset="-78"/>
            </a:rPr>
            <a:t>مفهوم دین و کارکردهای آن</a:t>
          </a:r>
        </a:p>
      </dsp:txBody>
      <dsp:txXfrm>
        <a:off x="51268" y="316590"/>
        <a:ext cx="1916408" cy="1514281"/>
      </dsp:txXfrm>
    </dsp:sp>
    <dsp:sp modelId="{1F4E20C1-09A0-4AD8-8121-4A695203DF85}">
      <dsp:nvSpPr>
        <dsp:cNvPr id="0" name=""/>
        <dsp:cNvSpPr/>
      </dsp:nvSpPr>
      <dsp:spPr>
        <a:xfrm rot="19500000">
          <a:off x="4152859" y="1258727"/>
          <a:ext cx="1696689" cy="603189"/>
        </a:xfrm>
        <a:prstGeom prst="leftArrow">
          <a:avLst>
            <a:gd name="adj1" fmla="val 60000"/>
            <a:gd name="adj2" fmla="val 50000"/>
          </a:avLst>
        </a:prstGeom>
        <a:gradFill rotWithShape="0">
          <a:gsLst>
            <a:gs pos="0">
              <a:schemeClr val="accent1">
                <a:tint val="60000"/>
                <a:hueOff val="0"/>
                <a:satOff val="0"/>
                <a:lumOff val="0"/>
                <a:alphaOff val="0"/>
                <a:tint val="70000"/>
                <a:satMod val="130000"/>
              </a:schemeClr>
            </a:gs>
            <a:gs pos="43000">
              <a:schemeClr val="accent1">
                <a:tint val="60000"/>
                <a:hueOff val="0"/>
                <a:satOff val="0"/>
                <a:lumOff val="0"/>
                <a:alphaOff val="0"/>
                <a:tint val="44000"/>
                <a:satMod val="165000"/>
              </a:schemeClr>
            </a:gs>
            <a:gs pos="93000">
              <a:schemeClr val="accent1">
                <a:tint val="60000"/>
                <a:hueOff val="0"/>
                <a:satOff val="0"/>
                <a:lumOff val="0"/>
                <a:alphaOff val="0"/>
                <a:tint val="15000"/>
                <a:satMod val="165000"/>
              </a:schemeClr>
            </a:gs>
            <a:gs pos="100000">
              <a:schemeClr val="accent1">
                <a:tint val="60000"/>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1">
              <a:tint val="60000"/>
              <a:hueOff val="0"/>
              <a:satOff val="0"/>
              <a:lumOff val="0"/>
              <a:alphaOff val="0"/>
              <a:shade val="9000"/>
              <a:satMod val="105000"/>
              <a:alpha val="48000"/>
            </a:schemeClr>
          </a:outerShdw>
        </a:effectLst>
      </dsp:spPr>
      <dsp:style>
        <a:lnRef idx="0">
          <a:scrgbClr r="0" g="0" b="0"/>
        </a:lnRef>
        <a:fillRef idx="2">
          <a:scrgbClr r="0" g="0" b="0"/>
        </a:fillRef>
        <a:effectRef idx="1">
          <a:scrgbClr r="0" g="0" b="0"/>
        </a:effectRef>
        <a:fontRef idx="minor">
          <a:schemeClr val="dk1"/>
        </a:fontRef>
      </dsp:style>
    </dsp:sp>
    <dsp:sp modelId="{7C6AC066-7AD6-4F77-8A28-360DBCDB8591}">
      <dsp:nvSpPr>
        <dsp:cNvPr id="0" name=""/>
        <dsp:cNvSpPr/>
      </dsp:nvSpPr>
      <dsp:spPr>
        <a:xfrm>
          <a:off x="4690811" y="269478"/>
          <a:ext cx="2010632" cy="1608505"/>
        </a:xfrm>
        <a:prstGeom prst="roundRect">
          <a:avLst>
            <a:gd name="adj" fmla="val 10000"/>
          </a:avLst>
        </a:prstGeom>
        <a:gradFill rotWithShape="0">
          <a:gsLst>
            <a:gs pos="0">
              <a:schemeClr val="accent1">
                <a:hueOff val="0"/>
                <a:satOff val="0"/>
                <a:lumOff val="0"/>
                <a:alphaOff val="0"/>
                <a:tint val="70000"/>
                <a:satMod val="130000"/>
              </a:schemeClr>
            </a:gs>
            <a:gs pos="43000">
              <a:schemeClr val="accent1">
                <a:hueOff val="0"/>
                <a:satOff val="0"/>
                <a:lumOff val="0"/>
                <a:alphaOff val="0"/>
                <a:tint val="44000"/>
                <a:satMod val="165000"/>
              </a:schemeClr>
            </a:gs>
            <a:gs pos="93000">
              <a:schemeClr val="accent1">
                <a:hueOff val="0"/>
                <a:satOff val="0"/>
                <a:lumOff val="0"/>
                <a:alphaOff val="0"/>
                <a:tint val="15000"/>
                <a:satMod val="165000"/>
              </a:schemeClr>
            </a:gs>
            <a:gs pos="100000">
              <a:schemeClr val="accent1">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ctr" defTabSz="1511300" rtl="1">
            <a:lnSpc>
              <a:spcPct val="90000"/>
            </a:lnSpc>
            <a:spcBef>
              <a:spcPct val="0"/>
            </a:spcBef>
            <a:spcAft>
              <a:spcPct val="35000"/>
            </a:spcAft>
          </a:pPr>
          <a:r>
            <a:rPr lang="fa-IR" sz="3400" kern="1200" dirty="0" smtClean="0">
              <a:cs typeface="B Mitra" pitchFamily="2" charset="-78"/>
            </a:rPr>
            <a:t>مفهوم علم و کارکردهای آن</a:t>
          </a:r>
          <a:endParaRPr lang="fa-IR" sz="3400" kern="1200" dirty="0">
            <a:cs typeface="B Mitra" pitchFamily="2" charset="-78"/>
          </a:endParaRPr>
        </a:p>
      </dsp:txBody>
      <dsp:txXfrm>
        <a:off x="4737923" y="316590"/>
        <a:ext cx="1916408" cy="15142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CB4783-94F9-4E16-A3C2-2A863AB93ED3}">
      <dsp:nvSpPr>
        <dsp:cNvPr id="0" name=""/>
        <dsp:cNvSpPr/>
      </dsp:nvSpPr>
      <dsp:spPr>
        <a:xfrm rot="16200000">
          <a:off x="2015251" y="-1938803"/>
          <a:ext cx="602456" cy="4632960"/>
        </a:xfrm>
        <a:prstGeom prst="round2Same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r" defTabSz="1155700" rtl="1">
            <a:lnSpc>
              <a:spcPct val="90000"/>
            </a:lnSpc>
            <a:spcBef>
              <a:spcPct val="0"/>
            </a:spcBef>
            <a:spcAft>
              <a:spcPct val="15000"/>
            </a:spcAft>
            <a:buChar char="••"/>
          </a:pPr>
          <a:r>
            <a:rPr lang="fa-IR" sz="2600" kern="1200" dirty="0" smtClean="0">
              <a:cs typeface="B Mitra" pitchFamily="2" charset="-78"/>
            </a:rPr>
            <a:t>گرایش : خلق دوستی ، انسان دوستی</a:t>
          </a:r>
          <a:endParaRPr lang="fa-IR" sz="2600" kern="1200" dirty="0">
            <a:cs typeface="B Mitra" pitchFamily="2" charset="-78"/>
          </a:endParaRPr>
        </a:p>
      </dsp:txBody>
      <dsp:txXfrm rot="5400000">
        <a:off x="29409" y="105857"/>
        <a:ext cx="4603551" cy="543638"/>
      </dsp:txXfrm>
    </dsp:sp>
    <dsp:sp modelId="{F467A9D2-FDEE-444A-90EE-26D1251ABD2E}">
      <dsp:nvSpPr>
        <dsp:cNvPr id="0" name=""/>
        <dsp:cNvSpPr/>
      </dsp:nvSpPr>
      <dsp:spPr>
        <a:xfrm>
          <a:off x="4632960" y="1141"/>
          <a:ext cx="2606040" cy="753070"/>
        </a:xfrm>
        <a:prstGeom prst="roundRect">
          <a:avLst/>
        </a:prstGeom>
        <a:gradFill rotWithShape="0">
          <a:gsLst>
            <a:gs pos="0">
              <a:schemeClr val="accent3">
                <a:shade val="80000"/>
                <a:hueOff val="0"/>
                <a:satOff val="0"/>
                <a:lumOff val="0"/>
                <a:alphaOff val="0"/>
                <a:tint val="70000"/>
                <a:satMod val="130000"/>
              </a:schemeClr>
            </a:gs>
            <a:gs pos="43000">
              <a:schemeClr val="accent3">
                <a:shade val="80000"/>
                <a:hueOff val="0"/>
                <a:satOff val="0"/>
                <a:lumOff val="0"/>
                <a:alphaOff val="0"/>
                <a:tint val="44000"/>
                <a:satMod val="165000"/>
              </a:schemeClr>
            </a:gs>
            <a:gs pos="93000">
              <a:schemeClr val="accent3">
                <a:shade val="80000"/>
                <a:hueOff val="0"/>
                <a:satOff val="0"/>
                <a:lumOff val="0"/>
                <a:alphaOff val="0"/>
                <a:tint val="15000"/>
                <a:satMod val="165000"/>
              </a:schemeClr>
            </a:gs>
            <a:gs pos="100000">
              <a:schemeClr val="accent3">
                <a:shade val="80000"/>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3">
              <a:shade val="80000"/>
              <a:hueOff val="0"/>
              <a:satOff val="0"/>
              <a:lumOff val="0"/>
              <a:alphaOff val="0"/>
              <a:shade val="9000"/>
              <a:satMod val="105000"/>
              <a:alpha val="4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43815" rIns="87630" bIns="43815" numCol="1" spcCol="1270" anchor="ctr" anchorCtr="0">
          <a:noAutofit/>
        </a:bodyPr>
        <a:lstStyle/>
        <a:p>
          <a:pPr lvl="0" algn="ctr" defTabSz="1022350" rtl="1">
            <a:lnSpc>
              <a:spcPct val="90000"/>
            </a:lnSpc>
            <a:spcBef>
              <a:spcPct val="0"/>
            </a:spcBef>
            <a:spcAft>
              <a:spcPct val="35000"/>
            </a:spcAft>
          </a:pPr>
          <a:r>
            <a:rPr lang="fa-IR" sz="2300" kern="1200" dirty="0" smtClean="0">
              <a:cs typeface="B Mitra" pitchFamily="2" charset="-78"/>
            </a:rPr>
            <a:t>بینش : </a:t>
          </a:r>
          <a:r>
            <a:rPr lang="fa-IR" sz="2300" b="1" kern="1200" dirty="0" smtClean="0">
              <a:cs typeface="B Mitra" pitchFamily="2" charset="-78"/>
            </a:rPr>
            <a:t>توحیدی</a:t>
          </a:r>
          <a:endParaRPr lang="fa-IR" sz="2300" b="1" kern="1200" dirty="0">
            <a:cs typeface="B Mitra" pitchFamily="2" charset="-78"/>
          </a:endParaRPr>
        </a:p>
      </dsp:txBody>
      <dsp:txXfrm>
        <a:off x="4669722" y="37903"/>
        <a:ext cx="2532516" cy="679546"/>
      </dsp:txXfrm>
    </dsp:sp>
    <dsp:sp modelId="{27C62830-65EE-4AD1-9269-D8EF3E4D6B28}">
      <dsp:nvSpPr>
        <dsp:cNvPr id="0" name=""/>
        <dsp:cNvSpPr/>
      </dsp:nvSpPr>
      <dsp:spPr>
        <a:xfrm rot="16200000">
          <a:off x="2015251" y="-1148080"/>
          <a:ext cx="602456" cy="4632960"/>
        </a:xfrm>
        <a:prstGeom prst="round2Same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r" defTabSz="1155700" rtl="1">
            <a:lnSpc>
              <a:spcPct val="90000"/>
            </a:lnSpc>
            <a:spcBef>
              <a:spcPct val="0"/>
            </a:spcBef>
            <a:spcAft>
              <a:spcPct val="15000"/>
            </a:spcAft>
            <a:buChar char="••"/>
          </a:pPr>
          <a:r>
            <a:rPr lang="fa-IR" sz="2600" kern="1200" dirty="0" smtClean="0">
              <a:cs typeface="B Mitra" pitchFamily="2" charset="-78"/>
            </a:rPr>
            <a:t>گرایش : عاطفه فامیلی</a:t>
          </a:r>
          <a:endParaRPr lang="fa-IR" sz="2600" kern="1200" dirty="0">
            <a:cs typeface="B Mitra" pitchFamily="2" charset="-78"/>
          </a:endParaRPr>
        </a:p>
      </dsp:txBody>
      <dsp:txXfrm rot="5400000">
        <a:off x="29409" y="896580"/>
        <a:ext cx="4603551" cy="543638"/>
      </dsp:txXfrm>
    </dsp:sp>
    <dsp:sp modelId="{6C9BBF72-A172-481F-AC77-C0E338477C33}">
      <dsp:nvSpPr>
        <dsp:cNvPr id="0" name=""/>
        <dsp:cNvSpPr/>
      </dsp:nvSpPr>
      <dsp:spPr>
        <a:xfrm>
          <a:off x="4632960" y="791864"/>
          <a:ext cx="2606040" cy="753070"/>
        </a:xfrm>
        <a:prstGeom prst="roundRect">
          <a:avLst/>
        </a:prstGeom>
        <a:gradFill rotWithShape="0">
          <a:gsLst>
            <a:gs pos="0">
              <a:schemeClr val="accent3">
                <a:shade val="80000"/>
                <a:hueOff val="51975"/>
                <a:satOff val="-15286"/>
                <a:lumOff val="16997"/>
                <a:alphaOff val="0"/>
                <a:tint val="70000"/>
                <a:satMod val="130000"/>
              </a:schemeClr>
            </a:gs>
            <a:gs pos="43000">
              <a:schemeClr val="accent3">
                <a:shade val="80000"/>
                <a:hueOff val="51975"/>
                <a:satOff val="-15286"/>
                <a:lumOff val="16997"/>
                <a:alphaOff val="0"/>
                <a:tint val="44000"/>
                <a:satMod val="165000"/>
              </a:schemeClr>
            </a:gs>
            <a:gs pos="93000">
              <a:schemeClr val="accent3">
                <a:shade val="80000"/>
                <a:hueOff val="51975"/>
                <a:satOff val="-15286"/>
                <a:lumOff val="16997"/>
                <a:alphaOff val="0"/>
                <a:tint val="15000"/>
                <a:satMod val="165000"/>
              </a:schemeClr>
            </a:gs>
            <a:gs pos="100000">
              <a:schemeClr val="accent3">
                <a:shade val="80000"/>
                <a:hueOff val="51975"/>
                <a:satOff val="-15286"/>
                <a:lumOff val="16997"/>
                <a:alphaOff val="0"/>
                <a:tint val="5000"/>
                <a:satMod val="250000"/>
              </a:schemeClr>
            </a:gs>
          </a:gsLst>
          <a:path path="circle">
            <a:fillToRect l="50000" t="130000" r="50000" b="-30000"/>
          </a:path>
        </a:gradFill>
        <a:ln>
          <a:noFill/>
        </a:ln>
        <a:effectLst>
          <a:outerShdw blurRad="57150" dist="38100" dir="5400000" algn="ctr" rotWithShape="0">
            <a:schemeClr val="accent3">
              <a:shade val="80000"/>
              <a:hueOff val="51975"/>
              <a:satOff val="-15286"/>
              <a:lumOff val="16997"/>
              <a:alphaOff val="0"/>
              <a:shade val="9000"/>
              <a:satMod val="105000"/>
              <a:alpha val="4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43815" rIns="87630" bIns="43815" numCol="1" spcCol="1270" anchor="ctr" anchorCtr="0">
          <a:noAutofit/>
        </a:bodyPr>
        <a:lstStyle/>
        <a:p>
          <a:pPr lvl="0" algn="ctr" defTabSz="1022350" rtl="1">
            <a:lnSpc>
              <a:spcPct val="90000"/>
            </a:lnSpc>
            <a:spcBef>
              <a:spcPct val="0"/>
            </a:spcBef>
            <a:spcAft>
              <a:spcPct val="35000"/>
            </a:spcAft>
          </a:pPr>
          <a:r>
            <a:rPr lang="fa-IR" sz="2300" kern="1200" dirty="0" smtClean="0">
              <a:cs typeface="B Mitra" pitchFamily="2" charset="-78"/>
            </a:rPr>
            <a:t>بینش : </a:t>
          </a:r>
          <a:r>
            <a:rPr lang="fa-IR" sz="2300" b="1" kern="1200" dirty="0" smtClean="0">
              <a:cs typeface="B Mitra" pitchFamily="2" charset="-78"/>
            </a:rPr>
            <a:t>پدرو مادر مشترک</a:t>
          </a:r>
          <a:endParaRPr lang="fa-IR" sz="2300" b="1" kern="1200" dirty="0">
            <a:cs typeface="B Mitra" pitchFamily="2" charset="-78"/>
          </a:endParaRPr>
        </a:p>
      </dsp:txBody>
      <dsp:txXfrm>
        <a:off x="4669722" y="828626"/>
        <a:ext cx="2532516" cy="679546"/>
      </dsp:txXfrm>
    </dsp:sp>
    <dsp:sp modelId="{CC3CF3AD-1C2A-419C-8AE1-D21F183E1D0C}">
      <dsp:nvSpPr>
        <dsp:cNvPr id="0" name=""/>
        <dsp:cNvSpPr/>
      </dsp:nvSpPr>
      <dsp:spPr>
        <a:xfrm rot="16200000">
          <a:off x="2015251" y="-357356"/>
          <a:ext cx="602456" cy="4632960"/>
        </a:xfrm>
        <a:prstGeom prst="round2Same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r" defTabSz="1155700" rtl="1">
            <a:lnSpc>
              <a:spcPct val="90000"/>
            </a:lnSpc>
            <a:spcBef>
              <a:spcPct val="0"/>
            </a:spcBef>
            <a:spcAft>
              <a:spcPct val="15000"/>
            </a:spcAft>
            <a:buChar char="••"/>
          </a:pPr>
          <a:r>
            <a:rPr lang="fa-IR" sz="2600" kern="1200" dirty="0" smtClean="0">
              <a:cs typeface="B Mitra" pitchFamily="2" charset="-78"/>
            </a:rPr>
            <a:t>گرایش : پیوند قلبی و معنوی</a:t>
          </a:r>
          <a:endParaRPr lang="fa-IR" sz="2600" kern="1200" dirty="0">
            <a:cs typeface="B Mitra" pitchFamily="2" charset="-78"/>
          </a:endParaRPr>
        </a:p>
      </dsp:txBody>
      <dsp:txXfrm rot="5400000">
        <a:off x="29409" y="1687304"/>
        <a:ext cx="4603551" cy="543638"/>
      </dsp:txXfrm>
    </dsp:sp>
    <dsp:sp modelId="{023A957F-14E0-4075-97AE-E81A226549C4}">
      <dsp:nvSpPr>
        <dsp:cNvPr id="0" name=""/>
        <dsp:cNvSpPr/>
      </dsp:nvSpPr>
      <dsp:spPr>
        <a:xfrm>
          <a:off x="4632960" y="1582588"/>
          <a:ext cx="2606040" cy="753070"/>
        </a:xfrm>
        <a:prstGeom prst="roundRect">
          <a:avLst/>
        </a:prstGeom>
        <a:gradFill rotWithShape="0">
          <a:gsLst>
            <a:gs pos="0">
              <a:schemeClr val="accent3">
                <a:shade val="80000"/>
                <a:hueOff val="103950"/>
                <a:satOff val="-30572"/>
                <a:lumOff val="33994"/>
                <a:alphaOff val="0"/>
                <a:tint val="70000"/>
                <a:satMod val="130000"/>
              </a:schemeClr>
            </a:gs>
            <a:gs pos="43000">
              <a:schemeClr val="accent3">
                <a:shade val="80000"/>
                <a:hueOff val="103950"/>
                <a:satOff val="-30572"/>
                <a:lumOff val="33994"/>
                <a:alphaOff val="0"/>
                <a:tint val="44000"/>
                <a:satMod val="165000"/>
              </a:schemeClr>
            </a:gs>
            <a:gs pos="93000">
              <a:schemeClr val="accent3">
                <a:shade val="80000"/>
                <a:hueOff val="103950"/>
                <a:satOff val="-30572"/>
                <a:lumOff val="33994"/>
                <a:alphaOff val="0"/>
                <a:tint val="15000"/>
                <a:satMod val="165000"/>
              </a:schemeClr>
            </a:gs>
            <a:gs pos="100000">
              <a:schemeClr val="accent3">
                <a:shade val="80000"/>
                <a:hueOff val="103950"/>
                <a:satOff val="-30572"/>
                <a:lumOff val="33994"/>
                <a:alphaOff val="0"/>
                <a:tint val="5000"/>
                <a:satMod val="250000"/>
              </a:schemeClr>
            </a:gs>
          </a:gsLst>
          <a:path path="circle">
            <a:fillToRect l="50000" t="130000" r="50000" b="-30000"/>
          </a:path>
        </a:gradFill>
        <a:ln>
          <a:noFill/>
        </a:ln>
        <a:effectLst>
          <a:outerShdw blurRad="57150" dist="38100" dir="5400000" algn="ctr" rotWithShape="0">
            <a:schemeClr val="accent3">
              <a:shade val="80000"/>
              <a:hueOff val="103950"/>
              <a:satOff val="-30572"/>
              <a:lumOff val="33994"/>
              <a:alphaOff val="0"/>
              <a:shade val="9000"/>
              <a:satMod val="105000"/>
              <a:alpha val="4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43815" rIns="87630" bIns="43815" numCol="1" spcCol="1270" anchor="ctr" anchorCtr="0">
          <a:noAutofit/>
        </a:bodyPr>
        <a:lstStyle/>
        <a:p>
          <a:pPr lvl="0" algn="ctr" defTabSz="1022350" rtl="1">
            <a:lnSpc>
              <a:spcPct val="90000"/>
            </a:lnSpc>
            <a:spcBef>
              <a:spcPct val="0"/>
            </a:spcBef>
            <a:spcAft>
              <a:spcPct val="35000"/>
            </a:spcAft>
          </a:pPr>
          <a:r>
            <a:rPr lang="fa-IR" sz="2300" kern="1200" dirty="0" smtClean="0">
              <a:cs typeface="B Mitra" pitchFamily="2" charset="-78"/>
            </a:rPr>
            <a:t>بینش : </a:t>
          </a:r>
          <a:r>
            <a:rPr lang="fa-IR" sz="2300" b="1" kern="1200" dirty="0" smtClean="0">
              <a:cs typeface="B Mitra" pitchFamily="2" charset="-78"/>
            </a:rPr>
            <a:t>برادری ایمانی</a:t>
          </a:r>
          <a:endParaRPr lang="fa-IR" sz="2300" b="1" kern="1200" dirty="0">
            <a:cs typeface="B Mitra" pitchFamily="2" charset="-78"/>
          </a:endParaRPr>
        </a:p>
      </dsp:txBody>
      <dsp:txXfrm>
        <a:off x="4669722" y="1619350"/>
        <a:ext cx="2532516" cy="6795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C12439-3880-4296-8B9A-7998781909E4}">
      <dsp:nvSpPr>
        <dsp:cNvPr id="0" name=""/>
        <dsp:cNvSpPr/>
      </dsp:nvSpPr>
      <dsp:spPr>
        <a:xfrm>
          <a:off x="2819410" y="9"/>
          <a:ext cx="2834640" cy="2834640"/>
        </a:xfrm>
        <a:prstGeom prst="ellipse">
          <a:avLst/>
        </a:prstGeom>
        <a:gradFill rotWithShape="0">
          <a:gsLst>
            <a:gs pos="0">
              <a:schemeClr val="accent6">
                <a:alpha val="50000"/>
                <a:hueOff val="0"/>
                <a:satOff val="0"/>
                <a:lumOff val="0"/>
                <a:alphaOff val="0"/>
                <a:tint val="98000"/>
                <a:shade val="25000"/>
                <a:satMod val="250000"/>
              </a:schemeClr>
            </a:gs>
            <a:gs pos="68000">
              <a:schemeClr val="accent6">
                <a:alpha val="50000"/>
                <a:hueOff val="0"/>
                <a:satOff val="0"/>
                <a:lumOff val="0"/>
                <a:alphaOff val="0"/>
                <a:tint val="86000"/>
                <a:satMod val="115000"/>
              </a:schemeClr>
            </a:gs>
            <a:gs pos="100000">
              <a:schemeClr val="accent6">
                <a:alpha val="50000"/>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6">
              <a:alpha val="50000"/>
              <a:hueOff val="0"/>
              <a:satOff val="0"/>
              <a:lumOff val="0"/>
              <a:alphaOff val="0"/>
              <a:shade val="9000"/>
              <a:satMod val="105000"/>
              <a:alpha val="48000"/>
            </a:schemeClr>
          </a:outerShdw>
        </a:effectLst>
        <a:scene3d>
          <a:camera prst="orthographicFront" fov="0">
            <a:rot lat="0" lon="0" rev="0"/>
          </a:camera>
          <a:lightRig rig="glow" dir="tl">
            <a:rot lat="0" lon="0" rev="900000"/>
          </a:lightRig>
        </a:scene3d>
        <a:sp3d prstMaterial="powder">
          <a:bevelT w="25400" h="3810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lvl="0" algn="ctr" defTabSz="2711450">
            <a:lnSpc>
              <a:spcPct val="90000"/>
            </a:lnSpc>
            <a:spcBef>
              <a:spcPct val="0"/>
            </a:spcBef>
            <a:spcAft>
              <a:spcPct val="35000"/>
            </a:spcAft>
          </a:pPr>
          <a:r>
            <a:rPr lang="fa-IR" sz="6100" kern="1200" dirty="0" smtClean="0">
              <a:cs typeface="B Titr" pitchFamily="2" charset="-78"/>
            </a:rPr>
            <a:t>توحید</a:t>
          </a:r>
          <a:endParaRPr lang="en-US" sz="6100" kern="1200" dirty="0">
            <a:cs typeface="B Titr" pitchFamily="2" charset="-78"/>
          </a:endParaRPr>
        </a:p>
      </dsp:txBody>
      <dsp:txXfrm>
        <a:off x="3197362" y="496071"/>
        <a:ext cx="2078736" cy="1275588"/>
      </dsp:txXfrm>
    </dsp:sp>
    <dsp:sp modelId="{33ED269E-02D3-4B09-95FF-A5A6C4425D97}">
      <dsp:nvSpPr>
        <dsp:cNvPr id="0" name=""/>
        <dsp:cNvSpPr/>
      </dsp:nvSpPr>
      <dsp:spPr>
        <a:xfrm>
          <a:off x="4114793" y="1828805"/>
          <a:ext cx="2834640" cy="2834640"/>
        </a:xfrm>
        <a:prstGeom prst="ellipse">
          <a:avLst/>
        </a:prstGeom>
        <a:gradFill rotWithShape="0">
          <a:gsLst>
            <a:gs pos="0">
              <a:schemeClr val="accent6">
                <a:alpha val="50000"/>
                <a:hueOff val="0"/>
                <a:satOff val="0"/>
                <a:lumOff val="0"/>
                <a:alphaOff val="0"/>
                <a:tint val="98000"/>
                <a:shade val="25000"/>
                <a:satMod val="250000"/>
              </a:schemeClr>
            </a:gs>
            <a:gs pos="68000">
              <a:schemeClr val="accent6">
                <a:alpha val="50000"/>
                <a:hueOff val="0"/>
                <a:satOff val="0"/>
                <a:lumOff val="0"/>
                <a:alphaOff val="0"/>
                <a:tint val="86000"/>
                <a:satMod val="115000"/>
              </a:schemeClr>
            </a:gs>
            <a:gs pos="100000">
              <a:schemeClr val="accent6">
                <a:alpha val="50000"/>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6">
              <a:alpha val="50000"/>
              <a:hueOff val="0"/>
              <a:satOff val="0"/>
              <a:lumOff val="0"/>
              <a:alphaOff val="0"/>
              <a:shade val="9000"/>
              <a:satMod val="105000"/>
              <a:alpha val="48000"/>
            </a:schemeClr>
          </a:outerShdw>
        </a:effectLst>
        <a:scene3d>
          <a:camera prst="orthographicFront" fov="0">
            <a:rot lat="0" lon="0" rev="0"/>
          </a:camera>
          <a:lightRig rig="glow" dir="tl">
            <a:rot lat="0" lon="0" rev="900000"/>
          </a:lightRig>
        </a:scene3d>
        <a:sp3d prstMaterial="powder">
          <a:bevelT w="25400" h="3810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lvl="0" algn="ctr" defTabSz="2711450">
            <a:lnSpc>
              <a:spcPct val="90000"/>
            </a:lnSpc>
            <a:spcBef>
              <a:spcPct val="0"/>
            </a:spcBef>
            <a:spcAft>
              <a:spcPct val="35000"/>
            </a:spcAft>
          </a:pPr>
          <a:r>
            <a:rPr lang="fa-IR" sz="6100" kern="1200" dirty="0" smtClean="0">
              <a:cs typeface="B Titr" pitchFamily="2" charset="-78"/>
            </a:rPr>
            <a:t>نبوت</a:t>
          </a:r>
          <a:endParaRPr lang="en-US" sz="6100" kern="1200" dirty="0">
            <a:cs typeface="B Titr" pitchFamily="2" charset="-78"/>
          </a:endParaRPr>
        </a:p>
      </dsp:txBody>
      <dsp:txXfrm>
        <a:off x="4981720" y="2561087"/>
        <a:ext cx="1700784" cy="1559052"/>
      </dsp:txXfrm>
    </dsp:sp>
    <dsp:sp modelId="{9C4FA29C-1061-437C-99EE-AD2BEB984C19}">
      <dsp:nvSpPr>
        <dsp:cNvPr id="0" name=""/>
        <dsp:cNvSpPr/>
      </dsp:nvSpPr>
      <dsp:spPr>
        <a:xfrm>
          <a:off x="1523998" y="1828805"/>
          <a:ext cx="2834640" cy="2834640"/>
        </a:xfrm>
        <a:prstGeom prst="ellipse">
          <a:avLst/>
        </a:prstGeom>
        <a:gradFill rotWithShape="0">
          <a:gsLst>
            <a:gs pos="0">
              <a:schemeClr val="accent6">
                <a:alpha val="50000"/>
                <a:hueOff val="0"/>
                <a:satOff val="0"/>
                <a:lumOff val="0"/>
                <a:alphaOff val="0"/>
                <a:tint val="98000"/>
                <a:shade val="25000"/>
                <a:satMod val="250000"/>
              </a:schemeClr>
            </a:gs>
            <a:gs pos="68000">
              <a:schemeClr val="accent6">
                <a:alpha val="50000"/>
                <a:hueOff val="0"/>
                <a:satOff val="0"/>
                <a:lumOff val="0"/>
                <a:alphaOff val="0"/>
                <a:tint val="86000"/>
                <a:satMod val="115000"/>
              </a:schemeClr>
            </a:gs>
            <a:gs pos="100000">
              <a:schemeClr val="accent6">
                <a:alpha val="50000"/>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6">
              <a:alpha val="50000"/>
              <a:hueOff val="0"/>
              <a:satOff val="0"/>
              <a:lumOff val="0"/>
              <a:alphaOff val="0"/>
              <a:shade val="9000"/>
              <a:satMod val="105000"/>
              <a:alpha val="48000"/>
            </a:schemeClr>
          </a:outerShdw>
        </a:effectLst>
        <a:scene3d>
          <a:camera prst="orthographicFront" fov="0">
            <a:rot lat="0" lon="0" rev="0"/>
          </a:camera>
          <a:lightRig rig="glow" dir="tl">
            <a:rot lat="0" lon="0" rev="900000"/>
          </a:lightRig>
        </a:scene3d>
        <a:sp3d prstMaterial="powder">
          <a:bevelT w="25400" h="3810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lvl="0" algn="ctr" defTabSz="2711450">
            <a:lnSpc>
              <a:spcPct val="90000"/>
            </a:lnSpc>
            <a:spcBef>
              <a:spcPct val="0"/>
            </a:spcBef>
            <a:spcAft>
              <a:spcPct val="35000"/>
            </a:spcAft>
          </a:pPr>
          <a:r>
            <a:rPr lang="fa-IR" sz="6100" kern="1200" dirty="0" smtClean="0">
              <a:cs typeface="B Titr" pitchFamily="2" charset="-78"/>
            </a:rPr>
            <a:t>معاد</a:t>
          </a:r>
          <a:endParaRPr lang="en-US" sz="6100" kern="1200" dirty="0">
            <a:cs typeface="B Titr" pitchFamily="2" charset="-78"/>
          </a:endParaRPr>
        </a:p>
      </dsp:txBody>
      <dsp:txXfrm>
        <a:off x="1790927" y="2561087"/>
        <a:ext cx="1700784" cy="1559052"/>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r>
              <a:rPr lang="fa-IR" smtClean="0"/>
              <a:t>مبانی مدیریت اسلامی </a:t>
            </a:r>
            <a:endParaRPr lang="fa-IR"/>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a:defRPr sz="1200"/>
            </a:lvl1pPr>
          </a:lstStyle>
          <a:p>
            <a:fld id="{BF518758-05C2-43B1-B7FD-1670E946C9CE}" type="datetime8">
              <a:rPr lang="fa-IR" smtClean="0"/>
              <a:pPr/>
              <a:t>13/نوامبر/27</a:t>
            </a:fld>
            <a:endParaRPr lang="fa-IR"/>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a:defRPr sz="1200"/>
            </a:lvl1pPr>
          </a:lstStyle>
          <a:p>
            <a:fld id="{C9313102-1A21-4C3E-B0AC-A84F1189435C}" type="slidenum">
              <a:rPr lang="fa-IR" smtClean="0"/>
              <a:pPr/>
              <a:t>‹#›</a:t>
            </a:fld>
            <a:endParaRPr lang="fa-IR"/>
          </a:p>
        </p:txBody>
      </p:sp>
    </p:spTree>
    <p:extLst>
      <p:ext uri="{BB962C8B-B14F-4D97-AF65-F5344CB8AC3E}">
        <p14:creationId xmlns="" xmlns:p14="http://schemas.microsoft.com/office/powerpoint/2010/main" val="2518052890"/>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r>
              <a:rPr lang="fa-IR" smtClean="0"/>
              <a:t>مبانی مدیریت اسلامی </a:t>
            </a:r>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E7B26D33-EBB0-4D7D-8197-DE686C4C94C7}" type="datetime8">
              <a:rPr lang="fa-IR" smtClean="0"/>
              <a:pPr/>
              <a:t>13/نوامبر/27</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6630BE17-4BE6-4303-BA30-B03B8178B1FE}" type="slidenum">
              <a:rPr lang="fa-IR" smtClean="0"/>
              <a:pPr/>
              <a:t>‹#›</a:t>
            </a:fld>
            <a:endParaRPr lang="fa-IR"/>
          </a:p>
        </p:txBody>
      </p:sp>
    </p:spTree>
    <p:extLst>
      <p:ext uri="{BB962C8B-B14F-4D97-AF65-F5344CB8AC3E}">
        <p14:creationId xmlns="" xmlns:p14="http://schemas.microsoft.com/office/powerpoint/2010/main" val="2864773817"/>
      </p:ext>
    </p:extLst>
  </p:cSld>
  <p:clrMap bg1="lt1" tx1="dk1" bg2="lt2" tx2="dk2" accent1="accent1" accent2="accent2" accent3="accent3" accent4="accent4" accent5="accent5" accent6="accent6" hlink="hlink" folHlink="folHlink"/>
  <p:hf ftr="0" dt="0"/>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2</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13</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14</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15</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16</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17</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19</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20</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21</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22</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24</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4</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25</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26</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27</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28</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29</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30</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32</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33</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34</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35</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5</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36</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37</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38</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39</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6</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7</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8</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9</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10</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6630BE17-4BE6-4303-BA30-B03B8178B1FE}" type="slidenum">
              <a:rPr lang="fa-IR" smtClean="0"/>
              <a:pPr/>
              <a:t>11</a:t>
            </a:fld>
            <a:endParaRPr lang="fa-IR"/>
          </a:p>
        </p:txBody>
      </p:sp>
      <p:sp>
        <p:nvSpPr>
          <p:cNvPr id="5" name="Header Placeholder 4"/>
          <p:cNvSpPr>
            <a:spLocks noGrp="1"/>
          </p:cNvSpPr>
          <p:nvPr>
            <p:ph type="hdr" sz="quarter" idx="11"/>
          </p:nvPr>
        </p:nvSpPr>
        <p:spPr/>
        <p:txBody>
          <a:bodyPr/>
          <a:lstStyle/>
          <a:p>
            <a:r>
              <a:rPr lang="fa-IR" smtClean="0"/>
              <a:t>مبانی مدیریت اسلامی </a:t>
            </a:r>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19DC439-5C01-4D50-BEB3-323AD23323F0}" type="datetime1">
              <a:rPr lang="en-US" smtClean="0"/>
              <a:pPr/>
              <a:t>11/27/2013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813EC67-1360-4FE7-A842-7F2C5D3A99B5}" type="datetime1">
              <a:rPr lang="en-US" smtClean="0"/>
              <a:pPr/>
              <a:t>11/27/2013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06C08D-D0AB-405F-843E-2C7833D79228}" type="datetime1">
              <a:rPr lang="en-US" smtClean="0"/>
              <a:pPr/>
              <a:t>11/27/2013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9D11335-B79C-4BCC-AA15-91EB8B055AC9}" type="datetime1">
              <a:rPr lang="en-US" smtClean="0"/>
              <a:pPr/>
              <a:t>11/27/2013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1B56CDE-4672-404B-BF20-17EA8AB1BEC2}" type="datetime1">
              <a:rPr lang="en-US" smtClean="0"/>
              <a:pPr/>
              <a:t>11/27/2013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19DE1CE-3D65-44C3-BB25-BA46135ABDD7}" type="datetime1">
              <a:rPr lang="en-US" smtClean="0"/>
              <a:pPr/>
              <a:t>11/27/2013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01347F6-1939-455F-8961-181FB578100D}" type="datetime1">
              <a:rPr lang="en-US" smtClean="0"/>
              <a:pPr/>
              <a:t>11/27/2013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9A31799-FD97-4D12-895B-23815B738E4F}" type="datetime1">
              <a:rPr lang="en-US" smtClean="0"/>
              <a:pPr/>
              <a:t>11/27/2013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5AC6E1-B2A6-4746-BEEA-F688C071D8A5}" type="datetime1">
              <a:rPr lang="en-US" smtClean="0"/>
              <a:pPr/>
              <a:t>11/27/2013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914170A-ABBE-453B-BD66-1C00A6FD30B8}" type="datetime1">
              <a:rPr lang="en-US" smtClean="0"/>
              <a:pPr/>
              <a:t>11/27/2013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923274F-C511-4362-95CA-1A0E5000AE32}" type="datetime1">
              <a:rPr lang="en-US" smtClean="0"/>
              <a:pPr/>
              <a:t>11/27/2013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C892F29-883C-4E9A-BFD4-F1C12DF0630C}" type="datetime1">
              <a:rPr lang="en-US" smtClean="0"/>
              <a:pPr/>
              <a:t>11/27/2013</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219200"/>
            <a:ext cx="7851648" cy="1828800"/>
          </a:xfrm>
        </p:spPr>
        <p:txBody>
          <a:bodyPr>
            <a:normAutofit/>
          </a:bodyPr>
          <a:lstStyle/>
          <a:p>
            <a:pPr algn="ctr"/>
            <a:r>
              <a:rPr lang="fa-IR"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cs typeface="B Jadid" pitchFamily="2" charset="-78"/>
              </a:rPr>
              <a:t>مبانی مدیریت اسلامی</a:t>
            </a:r>
            <a:r>
              <a:rPr lang="fa-IR" dirty="0" smtClean="0">
                <a:cs typeface="B Jadid" pitchFamily="2" charset="-78"/>
              </a:rPr>
              <a:t/>
            </a:r>
            <a:br>
              <a:rPr lang="fa-IR" dirty="0" smtClean="0">
                <a:cs typeface="B Jadid" pitchFamily="2" charset="-78"/>
              </a:rPr>
            </a:br>
            <a:r>
              <a:rPr lang="fa-IR" sz="2000" dirty="0" smtClean="0">
                <a:cs typeface="B Jadid" pitchFamily="2" charset="-78"/>
              </a:rPr>
              <a:t>رضا نجاری</a:t>
            </a:r>
            <a:br>
              <a:rPr lang="fa-IR" sz="2000" dirty="0" smtClean="0">
                <a:cs typeface="B Jadid" pitchFamily="2" charset="-78"/>
              </a:rPr>
            </a:br>
            <a:r>
              <a:rPr lang="fa-IR" sz="2000" dirty="0" smtClean="0">
                <a:cs typeface="B Jadid" pitchFamily="2" charset="-78"/>
              </a:rPr>
              <a:t>انتشارات دانشگاه پیام نور</a:t>
            </a:r>
            <a:endParaRPr lang="fa-IR" sz="2000" dirty="0">
              <a:cs typeface="B Jadid" pitchFamily="2" charset="-78"/>
            </a:endParaRPr>
          </a:p>
        </p:txBody>
      </p:sp>
      <p:sp>
        <p:nvSpPr>
          <p:cNvPr id="3" name="Subtitle 2"/>
          <p:cNvSpPr>
            <a:spLocks noGrp="1"/>
          </p:cNvSpPr>
          <p:nvPr>
            <p:ph type="subTitle" idx="1"/>
          </p:nvPr>
        </p:nvSpPr>
        <p:spPr>
          <a:xfrm>
            <a:off x="609600" y="5410200"/>
            <a:ext cx="7854696" cy="1143000"/>
          </a:xfrm>
        </p:spPr>
        <p:txBody>
          <a:bodyPr>
            <a:normAutofit fontScale="92500" lnSpcReduction="20000"/>
          </a:bodyPr>
          <a:lstStyle/>
          <a:p>
            <a:pPr algn="ctr"/>
            <a:r>
              <a:rPr lang="fa-IR" dirty="0" smtClean="0">
                <a:cs typeface="B Titr" pitchFamily="2" charset="-78"/>
              </a:rPr>
              <a:t>نوید مکوندی</a:t>
            </a:r>
          </a:p>
          <a:p>
            <a:pPr algn="ctr"/>
            <a:r>
              <a:rPr lang="fa-IR" dirty="0" smtClean="0">
                <a:cs typeface="B Titr" pitchFamily="2" charset="-78"/>
              </a:rPr>
              <a:t>کارشناسی ارشد مدیریت اجرایی – دانشگاه علم وصنعت</a:t>
            </a:r>
          </a:p>
          <a:p>
            <a:pPr algn="ctr"/>
            <a:r>
              <a:rPr lang="fa-IR" dirty="0" smtClean="0">
                <a:cs typeface="B Titr" pitchFamily="2" charset="-78"/>
              </a:rPr>
              <a:t>مهر 92</a:t>
            </a:r>
          </a:p>
          <a:p>
            <a:pPr algn="ctr"/>
            <a:endParaRPr lang="fa-IR" dirty="0">
              <a:cs typeface="B Titr" pitchFamily="2" charset="-78"/>
            </a:endParaRPr>
          </a:p>
        </p:txBody>
      </p:sp>
      <p:sp>
        <p:nvSpPr>
          <p:cNvPr id="4" name="TextBox 3"/>
          <p:cNvSpPr txBox="1"/>
          <p:nvPr/>
        </p:nvSpPr>
        <p:spPr>
          <a:xfrm>
            <a:off x="1066800" y="3657600"/>
            <a:ext cx="6705600" cy="707886"/>
          </a:xfrm>
          <a:prstGeom prst="rect">
            <a:avLst/>
          </a:prstGeom>
          <a:noFill/>
        </p:spPr>
        <p:txBody>
          <a:bodyPr wrap="square" rtlCol="1">
            <a:spAutoFit/>
          </a:bodyPr>
          <a:lstStyle/>
          <a:p>
            <a:pPr algn="ctr"/>
            <a:r>
              <a:rPr lang="fa-IR" sz="2000" dirty="0" smtClean="0">
                <a:cs typeface="B Yekan" pitchFamily="2" charset="-78"/>
              </a:rPr>
              <a:t>درس اصول مدیریت و تئوری سازمان با رویکرد اسلامی</a:t>
            </a:r>
          </a:p>
          <a:p>
            <a:pPr algn="ctr"/>
            <a:r>
              <a:rPr lang="fa-IR" sz="2000" dirty="0" smtClean="0">
                <a:cs typeface="B Yekan" pitchFamily="2" charset="-78"/>
              </a:rPr>
              <a:t>حجت الاسلام و المسلمین دکتر علی احمدی</a:t>
            </a:r>
            <a:endParaRPr lang="fa-IR" sz="2000" dirty="0">
              <a:cs typeface="B Yekan"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229600" cy="667512"/>
          </a:xfrm>
        </p:spPr>
        <p:txBody>
          <a:bodyPr>
            <a:normAutofit fontScale="90000"/>
          </a:bodyPr>
          <a:lstStyle/>
          <a:p>
            <a:pPr algn="r"/>
            <a:r>
              <a:rPr lang="fa-IR" sz="4400" dirty="0" smtClean="0">
                <a:solidFill>
                  <a:srgbClr val="FF0000"/>
                </a:solidFill>
                <a:cs typeface="B Mitra" pitchFamily="2" charset="-78"/>
              </a:rPr>
              <a:t>رابطه مدیریت با اسلام</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2209800"/>
            <a:ext cx="8229600" cy="3352800"/>
          </a:xfrm>
        </p:spPr>
        <p:txBody>
          <a:bodyPr>
            <a:normAutofit/>
          </a:bodyPr>
          <a:lstStyle/>
          <a:p>
            <a:r>
              <a:rPr lang="fa-IR" sz="2400" dirty="0" smtClean="0">
                <a:cs typeface="B Mitra" pitchFamily="2" charset="-78"/>
              </a:rPr>
              <a:t>با توجه به اعتبارات ذکر شده در معرفت دینی می توان رابطه مدیریت با اسلام را در موارد زیر بررسی کرد :</a:t>
            </a:r>
          </a:p>
          <a:p>
            <a:r>
              <a:rPr lang="fa-IR" sz="2400" dirty="0" smtClean="0">
                <a:cs typeface="B Mitra" pitchFamily="2" charset="-78"/>
              </a:rPr>
              <a:t>1 – رابطه جهان بینی ، هستی شناسی و انسان شناسی اسلامی با مدیریت</a:t>
            </a:r>
          </a:p>
          <a:p>
            <a:r>
              <a:rPr lang="fa-IR" sz="2400" dirty="0" smtClean="0">
                <a:cs typeface="B Mitra" pitchFamily="2" charset="-78"/>
              </a:rPr>
              <a:t>2 – رابطه ایدئولوژی و احکام اسلامی با مدیریت</a:t>
            </a:r>
          </a:p>
          <a:p>
            <a:r>
              <a:rPr lang="fa-IR" sz="2400" dirty="0" smtClean="0">
                <a:cs typeface="B Mitra" pitchFamily="2" charset="-78"/>
              </a:rPr>
              <a:t>3 – رابطه نظام ارزشی اسلام با مدیریت</a:t>
            </a:r>
          </a:p>
          <a:p>
            <a:r>
              <a:rPr lang="fa-IR" sz="2400" dirty="0" smtClean="0">
                <a:cs typeface="B Mitra" pitchFamily="2" charset="-78"/>
              </a:rPr>
              <a:t>4 – رابطه اسلام با دانشمند مسلمان و محقق در علم مدیریت</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معنای مدیریت اسلامی</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676400"/>
            <a:ext cx="8229600" cy="4389120"/>
          </a:xfrm>
        </p:spPr>
        <p:txBody>
          <a:bodyPr>
            <a:normAutofit fontScale="92500"/>
          </a:bodyPr>
          <a:lstStyle/>
          <a:p>
            <a:r>
              <a:rPr lang="fa-IR" sz="2400" dirty="0" smtClean="0">
                <a:cs typeface="B Mitra" pitchFamily="2" charset="-78"/>
              </a:rPr>
              <a:t>مدیریت اسلامی عبارت است از مدیریتی که بر اساس نظریه پردازی و تولید علم توسط دانشمند مسلمان که با تکیه بر مبانی اسلامی و مفروضات بنیادین آن با روش های مختلف اعم از تعبدی و تعقلی ( تجربی ) به منظور ایجاد یا بهبود رفتارها ، روشها ، فنون ، ابزار ، ساختارها و الگوها برای رفع مسائل و مشکلات و تامین نیازهای مادی و معنوی و رشد و اعتلای جامعه اسلامی ، شکل می گیرد .</a:t>
            </a:r>
          </a:p>
          <a:p>
            <a:endParaRPr lang="fa-IR" sz="2400" dirty="0" smtClean="0">
              <a:cs typeface="B Mitra" pitchFamily="2" charset="-78"/>
            </a:endParaRPr>
          </a:p>
          <a:p>
            <a:r>
              <a:rPr lang="fa-IR" sz="2400" dirty="0" smtClean="0">
                <a:cs typeface="B Mitra" pitchFamily="2" charset="-78"/>
              </a:rPr>
              <a:t>ویژگی ها :</a:t>
            </a:r>
          </a:p>
          <a:p>
            <a:r>
              <a:rPr lang="fa-IR" sz="2400" dirty="0" smtClean="0">
                <a:cs typeface="B Mitra" pitchFamily="2" charset="-78"/>
              </a:rPr>
              <a:t>علم مدیریت اسلامی بر پایه مکتب اسلامی است نه خود آن</a:t>
            </a:r>
          </a:p>
          <a:p>
            <a:r>
              <a:rPr lang="fa-IR" sz="2400" dirty="0" smtClean="0">
                <a:cs typeface="B Mitra" pitchFamily="2" charset="-78"/>
              </a:rPr>
              <a:t>علم مدیریت اسلامی کاربردی است و صرفا ذهنی نیست که در حوزه عملی به هنر مدیریت تبدیل می شود .</a:t>
            </a:r>
          </a:p>
          <a:p>
            <a:r>
              <a:rPr lang="fa-IR" sz="2400" dirty="0" smtClean="0">
                <a:cs typeface="B Mitra" pitchFamily="2" charset="-78"/>
              </a:rPr>
              <a:t>علم مدیریت اسلامی پویا است نه ایستا و با شرایط متغیر خود را هماهنگ و منطبق می سازد .</a:t>
            </a:r>
          </a:p>
          <a:p>
            <a:r>
              <a:rPr lang="fa-IR" sz="2400" dirty="0" smtClean="0">
                <a:cs typeface="B Mitra" pitchFamily="2" charset="-78"/>
              </a:rPr>
              <a:t>علم مدیریت اسلامی با علوم اسلامی دیگر ارتباط بسیار نزدیک و تنگاتنگی دارد .</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229600" cy="1143000"/>
          </a:xfrm>
        </p:spPr>
        <p:txBody>
          <a:bodyPr/>
          <a:lstStyle/>
          <a:p>
            <a:pPr algn="ctr"/>
            <a:r>
              <a:rPr lang="fa-IR" b="1" dirty="0" smtClean="0">
                <a:solidFill>
                  <a:schemeClr val="bg2">
                    <a:lumMod val="10000"/>
                  </a:schemeClr>
                </a:solidFill>
                <a:cs typeface="B Mitra" pitchFamily="2" charset="-78"/>
              </a:rPr>
              <a:t>فصل دوم</a:t>
            </a:r>
            <a:endParaRPr lang="en-US" b="1" dirty="0">
              <a:solidFill>
                <a:schemeClr val="bg2">
                  <a:lumMod val="10000"/>
                </a:schemeClr>
              </a:solidFill>
              <a:cs typeface="B Mitra" pitchFamily="2" charset="-78"/>
            </a:endParaRPr>
          </a:p>
        </p:txBody>
      </p:sp>
      <p:sp>
        <p:nvSpPr>
          <p:cNvPr id="3" name="Content Placeholder 2"/>
          <p:cNvSpPr>
            <a:spLocks noGrp="1"/>
          </p:cNvSpPr>
          <p:nvPr>
            <p:ph idx="1"/>
          </p:nvPr>
        </p:nvSpPr>
        <p:spPr>
          <a:xfrm>
            <a:off x="457200" y="3400697"/>
            <a:ext cx="8229600" cy="2085703"/>
          </a:xfrm>
        </p:spPr>
        <p:txBody>
          <a:bodyPr>
            <a:normAutofit fontScale="85000" lnSpcReduction="10000"/>
          </a:bodyPr>
          <a:lstStyle/>
          <a:p>
            <a:pPr marL="0" indent="0" algn="ctr">
              <a:buNone/>
            </a:pPr>
            <a:r>
              <a:rPr lang="fa-IR" sz="12000" b="1" dirty="0" smtClean="0">
                <a:ln w="38100">
                  <a:solidFill>
                    <a:schemeClr val="tx2">
                      <a:lumMod val="60000"/>
                      <a:lumOff val="40000"/>
                    </a:schemeClr>
                  </a:solidFill>
                  <a:prstDash val="solid"/>
                  <a:miter lim="800000"/>
                </a:ln>
                <a:noFill/>
                <a:effectLst>
                  <a:outerShdw blurRad="25500" dist="23000" dir="7020000" algn="tl">
                    <a:srgbClr val="000000">
                      <a:alpha val="50000"/>
                    </a:srgbClr>
                  </a:outerShdw>
                </a:effectLst>
                <a:latin typeface="IranNastaliq" pitchFamily="18" charset="0"/>
                <a:cs typeface="B Mitra" pitchFamily="2" charset="-78"/>
              </a:rPr>
              <a:t>مفروضات بنیادین</a:t>
            </a:r>
            <a:endParaRPr lang="en-US" sz="12000" b="1" dirty="0">
              <a:ln w="38100">
                <a:solidFill>
                  <a:schemeClr val="tx2">
                    <a:lumMod val="60000"/>
                    <a:lumOff val="40000"/>
                  </a:schemeClr>
                </a:solidFill>
                <a:prstDash val="solid"/>
                <a:miter lim="800000"/>
              </a:ln>
              <a:noFill/>
              <a:effectLst>
                <a:outerShdw blurRad="25500" dist="23000" dir="7020000" algn="tl">
                  <a:srgbClr val="000000">
                    <a:alpha val="50000"/>
                  </a:srgbClr>
                </a:outerShdw>
              </a:effectLst>
              <a:latin typeface="IranNastaliq" pitchFamily="18" charset="0"/>
              <a:cs typeface="B Mitra" pitchFamily="2" charset="-78"/>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 xmlns:p14="http://schemas.microsoft.com/office/powerpoint/2010/main" val="25502118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انسان شناسی</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676400"/>
            <a:ext cx="8229600" cy="4389120"/>
          </a:xfrm>
        </p:spPr>
        <p:txBody>
          <a:bodyPr>
            <a:normAutofit/>
          </a:bodyPr>
          <a:lstStyle/>
          <a:p>
            <a:r>
              <a:rPr lang="fa-IR" sz="2400" b="1" dirty="0" smtClean="0">
                <a:cs typeface="B Mitra" pitchFamily="2" charset="-78"/>
              </a:rPr>
              <a:t>جایگاه و اهمیت انسان شناسی در مدیریت اسلامی :</a:t>
            </a:r>
          </a:p>
          <a:p>
            <a:r>
              <a:rPr lang="fa-IR" sz="2400" dirty="0" smtClean="0">
                <a:cs typeface="B Mitra" pitchFamily="2" charset="-78"/>
              </a:rPr>
              <a:t>از آنجایی که مدیریت جزو علوم انسانی است و در علوم انسانی محور بحث انسان است طبیعی است که این سوال مطرح شود که خود انسان چیست ؟</a:t>
            </a:r>
          </a:p>
          <a:p>
            <a:r>
              <a:rPr lang="fa-IR" sz="2400" dirty="0" smtClean="0">
                <a:cs typeface="B Mitra" pitchFamily="2" charset="-78"/>
              </a:rPr>
              <a:t>علاوه بر آن چون مدیریت کار کردن با دیگران و بوسیله آنهاست و منابع انسانی یکی از مهمترین منابع در سازمان است و از طرفی افزایش انگیزش کارکنان یکی از وظایف اصلی مدیریت است ، لذا بحث </a:t>
            </a:r>
            <a:r>
              <a:rPr lang="fa-IR" sz="2400" b="1" u="sng" dirty="0" smtClean="0">
                <a:cs typeface="B Mitra" pitchFamily="2" charset="-78"/>
              </a:rPr>
              <a:t>انسان شناسی </a:t>
            </a:r>
            <a:r>
              <a:rPr lang="fa-IR" sz="2400" dirty="0" smtClean="0">
                <a:cs typeface="B Mitra" pitchFamily="2" charset="-78"/>
              </a:rPr>
              <a:t>به عنوان موضوع مهمی در مدیریت اسلامی مطرح و پیش نیازی برای تدوین علم مدیریت اسلامی خواهد بود </a:t>
            </a:r>
          </a:p>
          <a:p>
            <a:r>
              <a:rPr lang="fa-IR" sz="2400" dirty="0" smtClean="0">
                <a:cs typeface="B Mitra" pitchFamily="2" charset="-78"/>
              </a:rPr>
              <a:t>بطور کلی در ماهیت انسان دو نظریه متفاوت وجود دارد :</a:t>
            </a:r>
          </a:p>
          <a:p>
            <a:r>
              <a:rPr lang="fa-IR" sz="2400" dirty="0" smtClean="0">
                <a:cs typeface="B Mitra" pitchFamily="2" charset="-78"/>
              </a:rPr>
              <a:t>            1- نظریه مادیون                       2- نظریه الهیون</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چهار تصویر از انسان در مدیریت</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676400"/>
            <a:ext cx="8229600" cy="4389120"/>
          </a:xfrm>
        </p:spPr>
        <p:txBody>
          <a:bodyPr>
            <a:normAutofit/>
          </a:bodyPr>
          <a:lstStyle/>
          <a:p>
            <a:r>
              <a:rPr lang="fa-IR" sz="2400" dirty="0" smtClean="0">
                <a:cs typeface="B Mitra" pitchFamily="2" charset="-78"/>
              </a:rPr>
              <a:t>در تفکر غربی تا کنون چهار تصویر از انسان ارائه شده است :</a:t>
            </a:r>
          </a:p>
          <a:p>
            <a:r>
              <a:rPr lang="fa-IR" sz="2400" dirty="0" smtClean="0">
                <a:cs typeface="B Mitra" pitchFamily="2" charset="-78"/>
              </a:rPr>
              <a:t>              1- انسان اقتصادی                     2- انسان اجتماعی</a:t>
            </a:r>
          </a:p>
          <a:p>
            <a:r>
              <a:rPr lang="fa-IR" sz="2400" dirty="0" smtClean="0">
                <a:cs typeface="B Mitra" pitchFamily="2" charset="-78"/>
              </a:rPr>
              <a:t>              3- انسان خودشکوفا                   4- انسان پیچیده</a:t>
            </a:r>
          </a:p>
          <a:p>
            <a:pPr>
              <a:buNone/>
            </a:pPr>
            <a:endParaRPr lang="fa-IR" sz="2400" dirty="0" smtClean="0">
              <a:cs typeface="B Mitra" pitchFamily="2" charset="-78"/>
            </a:endParaRPr>
          </a:p>
          <a:p>
            <a:pPr>
              <a:buNone/>
            </a:pPr>
            <a:endParaRPr lang="fa-IR" sz="2400" dirty="0" smtClean="0">
              <a:cs typeface="B Mitra" pitchFamily="2" charset="-78"/>
            </a:endParaRPr>
          </a:p>
          <a:p>
            <a:endParaRPr lang="fa-IR" sz="2400" dirty="0" smtClean="0">
              <a:cs typeface="B Mitra" pitchFamily="2" charset="-78"/>
            </a:endParaRPr>
          </a:p>
          <a:p>
            <a:pPr>
              <a:buNone/>
            </a:pP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14</a:t>
            </a:fld>
            <a:endParaRPr lang="en-US" dirty="0"/>
          </a:p>
        </p:txBody>
      </p:sp>
      <p:graphicFrame>
        <p:nvGraphicFramePr>
          <p:cNvPr id="5" name="Table 4"/>
          <p:cNvGraphicFramePr>
            <a:graphicFrameLocks noGrp="1"/>
          </p:cNvGraphicFramePr>
          <p:nvPr/>
        </p:nvGraphicFramePr>
        <p:xfrm>
          <a:off x="990600" y="3810000"/>
          <a:ext cx="6934200" cy="2209800"/>
        </p:xfrm>
        <a:graphic>
          <a:graphicData uri="http://schemas.openxmlformats.org/drawingml/2006/table">
            <a:tbl>
              <a:tblPr rtl="1" firstRow="1" bandRow="1">
                <a:tableStyleId>{5C22544A-7EE6-4342-B048-85BDC9FD1C3A}</a:tableStyleId>
              </a:tblPr>
              <a:tblGrid>
                <a:gridCol w="2311400"/>
                <a:gridCol w="2311400"/>
                <a:gridCol w="2311400"/>
              </a:tblGrid>
              <a:tr h="441960">
                <a:tc>
                  <a:txBody>
                    <a:bodyPr/>
                    <a:lstStyle/>
                    <a:p>
                      <a:pPr algn="ctr" rtl="1"/>
                      <a:r>
                        <a:rPr lang="fa-IR" dirty="0" smtClean="0">
                          <a:cs typeface="B Mitra" pitchFamily="2" charset="-78"/>
                        </a:rPr>
                        <a:t>تصویر ارائه شده</a:t>
                      </a:r>
                      <a:endParaRPr lang="fa-IR" dirty="0">
                        <a:cs typeface="B Mitra" pitchFamily="2" charset="-78"/>
                      </a:endParaRPr>
                    </a:p>
                  </a:txBody>
                  <a:tcPr anchor="ctr"/>
                </a:tc>
                <a:tc>
                  <a:txBody>
                    <a:bodyPr/>
                    <a:lstStyle/>
                    <a:p>
                      <a:pPr algn="ctr" rtl="1"/>
                      <a:r>
                        <a:rPr lang="fa-IR" dirty="0" smtClean="0">
                          <a:cs typeface="B Mitra" pitchFamily="2" charset="-78"/>
                        </a:rPr>
                        <a:t>ابعاد</a:t>
                      </a:r>
                      <a:endParaRPr lang="fa-IR" dirty="0">
                        <a:cs typeface="B Mitra" pitchFamily="2" charset="-78"/>
                      </a:endParaRPr>
                    </a:p>
                  </a:txBody>
                  <a:tcPr anchor="ctr"/>
                </a:tc>
                <a:tc>
                  <a:txBody>
                    <a:bodyPr/>
                    <a:lstStyle/>
                    <a:p>
                      <a:pPr algn="ctr" rtl="1"/>
                      <a:r>
                        <a:rPr lang="fa-IR" dirty="0" smtClean="0">
                          <a:cs typeface="B Mitra" pitchFamily="2" charset="-78"/>
                        </a:rPr>
                        <a:t>تئوری</a:t>
                      </a:r>
                      <a:endParaRPr lang="fa-IR" dirty="0">
                        <a:cs typeface="B Mitra" pitchFamily="2" charset="-78"/>
                      </a:endParaRPr>
                    </a:p>
                  </a:txBody>
                  <a:tcPr anchor="ctr"/>
                </a:tc>
              </a:tr>
              <a:tr h="441960">
                <a:tc>
                  <a:txBody>
                    <a:bodyPr/>
                    <a:lstStyle/>
                    <a:p>
                      <a:pPr algn="ctr" rtl="1"/>
                      <a:r>
                        <a:rPr lang="fa-IR" dirty="0" smtClean="0">
                          <a:cs typeface="B Mitra" pitchFamily="2" charset="-78"/>
                        </a:rPr>
                        <a:t>انسان اقتصادی</a:t>
                      </a:r>
                      <a:endParaRPr lang="fa-IR" dirty="0">
                        <a:cs typeface="B Mitra" pitchFamily="2" charset="-78"/>
                      </a:endParaRPr>
                    </a:p>
                  </a:txBody>
                  <a:tcPr anchor="ctr"/>
                </a:tc>
                <a:tc>
                  <a:txBody>
                    <a:bodyPr/>
                    <a:lstStyle/>
                    <a:p>
                      <a:pPr algn="ctr" rtl="1"/>
                      <a:r>
                        <a:rPr lang="fa-IR" dirty="0" smtClean="0">
                          <a:cs typeface="B Mitra" pitchFamily="2" charset="-78"/>
                        </a:rPr>
                        <a:t>یک بعدی – یک جنبه ای</a:t>
                      </a:r>
                      <a:endParaRPr lang="fa-IR" dirty="0">
                        <a:cs typeface="B Mitra" pitchFamily="2" charset="-78"/>
                      </a:endParaRPr>
                    </a:p>
                  </a:txBody>
                  <a:tcPr anchor="ctr"/>
                </a:tc>
                <a:tc>
                  <a:txBody>
                    <a:bodyPr/>
                    <a:lstStyle/>
                    <a:p>
                      <a:pPr algn="ctr" rtl="1"/>
                      <a:r>
                        <a:rPr lang="fa-IR" dirty="0" smtClean="0">
                          <a:cs typeface="B Mitra" pitchFamily="2" charset="-78"/>
                        </a:rPr>
                        <a:t>مدیریت علمی / تیلور</a:t>
                      </a:r>
                      <a:endParaRPr lang="fa-IR" dirty="0">
                        <a:cs typeface="B Mitra" pitchFamily="2" charset="-78"/>
                      </a:endParaRPr>
                    </a:p>
                  </a:txBody>
                  <a:tcPr anchor="ctr"/>
                </a:tc>
              </a:tr>
              <a:tr h="441960">
                <a:tc>
                  <a:txBody>
                    <a:bodyPr/>
                    <a:lstStyle/>
                    <a:p>
                      <a:pPr algn="ctr" rtl="1"/>
                      <a:r>
                        <a:rPr lang="fa-IR" dirty="0" smtClean="0">
                          <a:cs typeface="B Mitra" pitchFamily="2" charset="-78"/>
                        </a:rPr>
                        <a:t>انسان اجتماعی</a:t>
                      </a:r>
                      <a:endParaRPr lang="fa-IR" dirty="0">
                        <a:cs typeface="B Mitra" pitchFamily="2" charset="-78"/>
                      </a:endParaRPr>
                    </a:p>
                  </a:txBody>
                  <a:tcPr anchor="ctr"/>
                </a:tc>
                <a:tc>
                  <a:txBody>
                    <a:bodyPr/>
                    <a:lstStyle/>
                    <a:p>
                      <a:pPr algn="ctr" rtl="1"/>
                      <a:r>
                        <a:rPr lang="fa-IR" dirty="0" smtClean="0">
                          <a:cs typeface="B Mitra" pitchFamily="2" charset="-78"/>
                        </a:rPr>
                        <a:t>یک بعدی – یک جنبه ای</a:t>
                      </a:r>
                      <a:endParaRPr lang="fa-IR" dirty="0">
                        <a:cs typeface="B Mitra" pitchFamily="2" charset="-78"/>
                      </a:endParaRPr>
                    </a:p>
                  </a:txBody>
                  <a:tcPr anchor="ctr"/>
                </a:tc>
                <a:tc>
                  <a:txBody>
                    <a:bodyPr/>
                    <a:lstStyle/>
                    <a:p>
                      <a:pPr algn="ctr" rtl="1"/>
                      <a:r>
                        <a:rPr lang="fa-IR" dirty="0" smtClean="0">
                          <a:cs typeface="B Mitra" pitchFamily="2" charset="-78"/>
                        </a:rPr>
                        <a:t>روابط انسانی / فایول</a:t>
                      </a:r>
                      <a:endParaRPr lang="fa-IR" dirty="0">
                        <a:cs typeface="B Mitra" pitchFamily="2" charset="-78"/>
                      </a:endParaRPr>
                    </a:p>
                  </a:txBody>
                  <a:tcPr anchor="ctr"/>
                </a:tc>
              </a:tr>
              <a:tr h="441960">
                <a:tc>
                  <a:txBody>
                    <a:bodyPr/>
                    <a:lstStyle/>
                    <a:p>
                      <a:pPr algn="ctr" rtl="1"/>
                      <a:r>
                        <a:rPr lang="fa-IR" dirty="0" smtClean="0">
                          <a:cs typeface="B Mitra" pitchFamily="2" charset="-78"/>
                        </a:rPr>
                        <a:t>انسان پیچیده</a:t>
                      </a:r>
                      <a:endParaRPr lang="fa-IR" dirty="0">
                        <a:cs typeface="B Mitra" pitchFamily="2" charset="-78"/>
                      </a:endParaRPr>
                    </a:p>
                  </a:txBody>
                  <a:tcPr anchor="ctr"/>
                </a:tc>
                <a:tc>
                  <a:txBody>
                    <a:bodyPr/>
                    <a:lstStyle/>
                    <a:p>
                      <a:pPr algn="ctr" rtl="1"/>
                      <a:r>
                        <a:rPr lang="fa-IR" dirty="0" smtClean="0">
                          <a:cs typeface="B Mitra" pitchFamily="2" charset="-78"/>
                        </a:rPr>
                        <a:t>یک بعدی – چند جنبه ای</a:t>
                      </a:r>
                      <a:endParaRPr lang="fa-IR" dirty="0">
                        <a:cs typeface="B Mitra" pitchFamily="2" charset="-78"/>
                      </a:endParaRPr>
                    </a:p>
                  </a:txBody>
                  <a:tcPr anchor="ctr"/>
                </a:tc>
                <a:tc>
                  <a:txBody>
                    <a:bodyPr/>
                    <a:lstStyle/>
                    <a:p>
                      <a:pPr algn="ctr" rtl="1"/>
                      <a:r>
                        <a:rPr lang="fa-IR" dirty="0" smtClean="0">
                          <a:cs typeface="B Mitra" pitchFamily="2" charset="-78"/>
                        </a:rPr>
                        <a:t>سیستمی</a:t>
                      </a:r>
                      <a:endParaRPr lang="fa-IR" dirty="0">
                        <a:cs typeface="B Mitra" pitchFamily="2" charset="-78"/>
                      </a:endParaRPr>
                    </a:p>
                  </a:txBody>
                  <a:tcPr anchor="ctr"/>
                </a:tc>
              </a:tr>
              <a:tr h="441960">
                <a:tc>
                  <a:txBody>
                    <a:bodyPr/>
                    <a:lstStyle/>
                    <a:p>
                      <a:pPr algn="ctr" rtl="1"/>
                      <a:r>
                        <a:rPr lang="fa-IR" dirty="0" smtClean="0">
                          <a:cs typeface="B Mitra" pitchFamily="2" charset="-78"/>
                        </a:rPr>
                        <a:t>انسان خود شکوفا</a:t>
                      </a:r>
                      <a:endParaRPr lang="fa-IR" dirty="0">
                        <a:cs typeface="B Mitra" pitchFamily="2" charset="-78"/>
                      </a:endParaRPr>
                    </a:p>
                  </a:txBody>
                  <a:tcPr anchor="ctr"/>
                </a:tc>
                <a:tc>
                  <a:txBody>
                    <a:bodyPr/>
                    <a:lstStyle/>
                    <a:p>
                      <a:pPr algn="ctr" rtl="1"/>
                      <a:r>
                        <a:rPr lang="fa-IR" dirty="0" smtClean="0">
                          <a:cs typeface="B Mitra" pitchFamily="2" charset="-78"/>
                        </a:rPr>
                        <a:t>یک بعدی – چند جنبه ای</a:t>
                      </a:r>
                      <a:endParaRPr lang="fa-IR" dirty="0">
                        <a:cs typeface="B Mitra" pitchFamily="2" charset="-78"/>
                      </a:endParaRPr>
                    </a:p>
                  </a:txBody>
                  <a:tcPr anchor="ctr"/>
                </a:tc>
                <a:tc>
                  <a:txBody>
                    <a:bodyPr/>
                    <a:lstStyle/>
                    <a:p>
                      <a:pPr algn="ctr" rtl="1"/>
                      <a:r>
                        <a:rPr lang="fa-IR" dirty="0" smtClean="0">
                          <a:cs typeface="B Mitra" pitchFamily="2" charset="-78"/>
                        </a:rPr>
                        <a:t>اقتضایی</a:t>
                      </a:r>
                      <a:endParaRPr lang="fa-IR" dirty="0">
                        <a:cs typeface="B Mitra" pitchFamily="2" charset="-78"/>
                      </a:endParaRPr>
                    </a:p>
                  </a:txBody>
                  <a:tcPr anchor="ct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تصویر انسان از دید اسلام</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371600"/>
            <a:ext cx="8229600" cy="3733800"/>
          </a:xfrm>
        </p:spPr>
        <p:txBody>
          <a:bodyPr>
            <a:normAutofit/>
          </a:bodyPr>
          <a:lstStyle/>
          <a:p>
            <a:r>
              <a:rPr lang="fa-IR" sz="2400" dirty="0" smtClean="0">
                <a:cs typeface="B Mitra" pitchFamily="2" charset="-78"/>
              </a:rPr>
              <a:t>در اسلام به ابعاد مادی ، روانی و معنوی انسان توجه شده است . در اسلام انسان مطلوب ، انسانی است که آگاه است ، می داند ، می شناسد ، می فهمد ، دارای بصیرت است و عاشق خداست لذا به بندگانش نیز مهر می ورزد و جز خدا هدفی ندارد و در نهایت چیزی جز خدا نمی بیند و نمی یابد که در واقع « انسان عابد » الگوی مطلوب انسان از نظر اسلام است.</a:t>
            </a:r>
          </a:p>
          <a:p>
            <a:endParaRPr lang="fa-IR" sz="2400" dirty="0" smtClean="0">
              <a:cs typeface="B Mitra" pitchFamily="2" charset="-78"/>
            </a:endParaRPr>
          </a:p>
          <a:p>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15</a:t>
            </a:fld>
            <a:endParaRPr lang="en-US" dirty="0"/>
          </a:p>
        </p:txBody>
      </p:sp>
      <p:graphicFrame>
        <p:nvGraphicFramePr>
          <p:cNvPr id="5" name="Table 4"/>
          <p:cNvGraphicFramePr>
            <a:graphicFrameLocks noGrp="1"/>
          </p:cNvGraphicFramePr>
          <p:nvPr>
            <p:extLst>
              <p:ext uri="{D42A27DB-BD31-4B8C-83A1-F6EECF244321}">
                <p14:modId xmlns="" xmlns:p14="http://schemas.microsoft.com/office/powerpoint/2010/main" val="2043189043"/>
              </p:ext>
            </p:extLst>
          </p:nvPr>
        </p:nvGraphicFramePr>
        <p:xfrm>
          <a:off x="1219200" y="3048000"/>
          <a:ext cx="6629400" cy="1981200"/>
        </p:xfrm>
        <a:graphic>
          <a:graphicData uri="http://schemas.openxmlformats.org/drawingml/2006/table">
            <a:tbl>
              <a:tblPr rtl="1" firstRow="1" bandRow="1">
                <a:tableStyleId>{5C22544A-7EE6-4342-B048-85BDC9FD1C3A}</a:tableStyleId>
              </a:tblPr>
              <a:tblGrid>
                <a:gridCol w="2209800"/>
                <a:gridCol w="2209800"/>
                <a:gridCol w="2209800"/>
              </a:tblGrid>
              <a:tr h="431448">
                <a:tc>
                  <a:txBody>
                    <a:bodyPr/>
                    <a:lstStyle/>
                    <a:p>
                      <a:pPr algn="ctr" rtl="1"/>
                      <a:r>
                        <a:rPr lang="fa-IR" dirty="0" smtClean="0">
                          <a:cs typeface="B Mitra" pitchFamily="2" charset="-78"/>
                        </a:rPr>
                        <a:t>تصویر ارئه شده</a:t>
                      </a:r>
                      <a:endParaRPr lang="fa-IR" dirty="0">
                        <a:cs typeface="B Mitra" pitchFamily="2" charset="-78"/>
                      </a:endParaRPr>
                    </a:p>
                  </a:txBody>
                  <a:tcPr/>
                </a:tc>
                <a:tc>
                  <a:txBody>
                    <a:bodyPr/>
                    <a:lstStyle/>
                    <a:p>
                      <a:pPr algn="ctr" rtl="1"/>
                      <a:r>
                        <a:rPr lang="fa-IR" dirty="0" smtClean="0">
                          <a:cs typeface="B Mitra" pitchFamily="2" charset="-78"/>
                        </a:rPr>
                        <a:t>ابعاد</a:t>
                      </a:r>
                      <a:endParaRPr lang="fa-IR" dirty="0">
                        <a:cs typeface="B Mitra" pitchFamily="2" charset="-78"/>
                      </a:endParaRPr>
                    </a:p>
                  </a:txBody>
                  <a:tcPr/>
                </a:tc>
                <a:tc>
                  <a:txBody>
                    <a:bodyPr/>
                    <a:lstStyle/>
                    <a:p>
                      <a:pPr algn="ctr" rtl="1"/>
                      <a:r>
                        <a:rPr lang="fa-IR" dirty="0" smtClean="0">
                          <a:cs typeface="B Mitra" pitchFamily="2" charset="-78"/>
                        </a:rPr>
                        <a:t>نظریه</a:t>
                      </a:r>
                      <a:endParaRPr lang="fa-IR" dirty="0">
                        <a:cs typeface="B Mitra" pitchFamily="2" charset="-78"/>
                      </a:endParaRPr>
                    </a:p>
                  </a:txBody>
                  <a:tcPr/>
                </a:tc>
              </a:tr>
              <a:tr h="1549752">
                <a:tc>
                  <a:txBody>
                    <a:bodyPr/>
                    <a:lstStyle/>
                    <a:p>
                      <a:pPr algn="ctr" rtl="1"/>
                      <a:r>
                        <a:rPr lang="fa-IR" dirty="0" smtClean="0">
                          <a:cs typeface="B Mitra" pitchFamily="2" charset="-78"/>
                        </a:rPr>
                        <a:t>انسان عبد خدا :</a:t>
                      </a:r>
                    </a:p>
                    <a:p>
                      <a:pPr algn="ctr" rtl="1"/>
                      <a:r>
                        <a:rPr lang="fa-IR" dirty="0" smtClean="0">
                          <a:cs typeface="B Mitra" pitchFamily="2" charset="-78"/>
                        </a:rPr>
                        <a:t>عالم</a:t>
                      </a:r>
                    </a:p>
                    <a:p>
                      <a:pPr algn="ctr" rtl="1"/>
                      <a:r>
                        <a:rPr lang="fa-IR" dirty="0" smtClean="0">
                          <a:cs typeface="B Mitra" pitchFamily="2" charset="-78"/>
                        </a:rPr>
                        <a:t>عارف</a:t>
                      </a:r>
                    </a:p>
                    <a:p>
                      <a:pPr algn="ctr" rtl="1"/>
                      <a:r>
                        <a:rPr lang="fa-IR" dirty="0" smtClean="0">
                          <a:cs typeface="B Mitra" pitchFamily="2" charset="-78"/>
                        </a:rPr>
                        <a:t>عاشق</a:t>
                      </a:r>
                    </a:p>
                    <a:p>
                      <a:pPr algn="ctr" rtl="1"/>
                      <a:r>
                        <a:rPr lang="fa-IR" dirty="0" smtClean="0">
                          <a:cs typeface="B Mitra" pitchFamily="2" charset="-78"/>
                        </a:rPr>
                        <a:t>الهی</a:t>
                      </a:r>
                      <a:endParaRPr lang="fa-IR" dirty="0">
                        <a:cs typeface="B Mitra" pitchFamily="2" charset="-78"/>
                      </a:endParaRPr>
                    </a:p>
                  </a:txBody>
                  <a:tcPr anchor="ctr"/>
                </a:tc>
                <a:tc>
                  <a:txBody>
                    <a:bodyPr/>
                    <a:lstStyle/>
                    <a:p>
                      <a:pPr algn="ctr" rtl="1"/>
                      <a:r>
                        <a:rPr lang="fa-IR" dirty="0" smtClean="0">
                          <a:cs typeface="B Mitra" pitchFamily="2" charset="-78"/>
                        </a:rPr>
                        <a:t>چند بعدی - چند جنبه ای</a:t>
                      </a:r>
                    </a:p>
                    <a:p>
                      <a:pPr algn="ctr" rtl="1"/>
                      <a:r>
                        <a:rPr lang="fa-IR" dirty="0" smtClean="0">
                          <a:cs typeface="B Mitra" pitchFamily="2" charset="-78"/>
                        </a:rPr>
                        <a:t>(مادی و روانی و معنوی)</a:t>
                      </a:r>
                    </a:p>
                    <a:p>
                      <a:pPr algn="ctr" rtl="1"/>
                      <a:r>
                        <a:rPr lang="fa-IR" dirty="0" smtClean="0">
                          <a:cs typeface="B Mitra" pitchFamily="2" charset="-78"/>
                        </a:rPr>
                        <a:t>(سیستمی و اقتضایی )</a:t>
                      </a:r>
                      <a:endParaRPr lang="fa-IR" dirty="0">
                        <a:cs typeface="B Mitra" pitchFamily="2" charset="-78"/>
                      </a:endParaRPr>
                    </a:p>
                  </a:txBody>
                  <a:tcPr anchor="ctr"/>
                </a:tc>
                <a:tc>
                  <a:txBody>
                    <a:bodyPr/>
                    <a:lstStyle/>
                    <a:p>
                      <a:pPr algn="ctr" rtl="1"/>
                      <a:r>
                        <a:rPr lang="fa-IR" dirty="0" smtClean="0">
                          <a:cs typeface="B Mitra" pitchFamily="2" charset="-78"/>
                        </a:rPr>
                        <a:t>بقره ، 31</a:t>
                      </a:r>
                    </a:p>
                    <a:p>
                      <a:pPr algn="ctr" rtl="1"/>
                      <a:r>
                        <a:rPr lang="fa-IR" dirty="0" smtClean="0">
                          <a:cs typeface="B Mitra" pitchFamily="2" charset="-78"/>
                        </a:rPr>
                        <a:t>انشقاق ، 6</a:t>
                      </a:r>
                      <a:endParaRPr lang="fa-IR" dirty="0">
                        <a:cs typeface="B Mitra" pitchFamily="2" charset="-78"/>
                      </a:endParaRPr>
                    </a:p>
                  </a:txBody>
                  <a:tcPr anchor="ctr"/>
                </a:tc>
              </a:tr>
            </a:tbl>
          </a:graphicData>
        </a:graphic>
      </p:graphicFrame>
      <p:sp>
        <p:nvSpPr>
          <p:cNvPr id="6" name="TextBox 5"/>
          <p:cNvSpPr txBox="1"/>
          <p:nvPr/>
        </p:nvSpPr>
        <p:spPr>
          <a:xfrm>
            <a:off x="381000" y="5334000"/>
            <a:ext cx="8305800" cy="707886"/>
          </a:xfrm>
          <a:prstGeom prst="rect">
            <a:avLst/>
          </a:prstGeom>
          <a:noFill/>
        </p:spPr>
        <p:txBody>
          <a:bodyPr wrap="square" rtlCol="1">
            <a:spAutoFit/>
          </a:bodyPr>
          <a:lstStyle/>
          <a:p>
            <a:pPr algn="r" rtl="1"/>
            <a:r>
              <a:rPr lang="fa-IR" sz="2000" dirty="0" smtClean="0">
                <a:cs typeface="B Mitra" pitchFamily="2" charset="-78"/>
              </a:rPr>
              <a:t>بقره 31 : سپس علم اسرارآفرینش و نامگذاری موجودات را همگی به آدم آموخت .</a:t>
            </a:r>
          </a:p>
          <a:p>
            <a:pPr algn="r" rtl="1"/>
            <a:r>
              <a:rPr lang="fa-IR" sz="2000" dirty="0" smtClean="0">
                <a:cs typeface="B Mitra" pitchFamily="2" charset="-78"/>
              </a:rPr>
              <a:t>انشقاق 6 : ای انسان ! تو با تلاش و رنج بسوی پروردگارت می روی و او را ملاقات خواهی کرد .</a:t>
            </a:r>
            <a:endParaRPr lang="fa-IR" sz="2000" dirty="0">
              <a:cs typeface="B Mitra" pitchFamily="2" charset="-7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نظر </a:t>
            </a:r>
            <a:r>
              <a:rPr lang="fa-IR" sz="4400" dirty="0" smtClean="0">
                <a:solidFill>
                  <a:srgbClr val="FF0000"/>
                </a:solidFill>
                <a:cs typeface="B Mitra" pitchFamily="2" charset="-78"/>
              </a:rPr>
              <a:t>اسلام</a:t>
            </a:r>
            <a:r>
              <a:rPr lang="en-US" sz="4400" dirty="0" smtClean="0">
                <a:solidFill>
                  <a:srgbClr val="FF0000"/>
                </a:solidFill>
                <a:cs typeface="B Mitra" pitchFamily="2" charset="-78"/>
              </a:rPr>
              <a:t> </a:t>
            </a:r>
            <a:r>
              <a:rPr lang="fa-IR" sz="4400" dirty="0" smtClean="0">
                <a:solidFill>
                  <a:srgbClr val="FF0000"/>
                </a:solidFill>
                <a:cs typeface="B Mitra" pitchFamily="2" charset="-78"/>
              </a:rPr>
              <a:t> در خصوص ارزش شناسی</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676400"/>
            <a:ext cx="8229600" cy="4389120"/>
          </a:xfrm>
        </p:spPr>
        <p:txBody>
          <a:bodyPr>
            <a:normAutofit/>
          </a:bodyPr>
          <a:lstStyle/>
          <a:p>
            <a:r>
              <a:rPr lang="fa-IR" sz="2400" dirty="0" smtClean="0">
                <a:cs typeface="B Mitra" pitchFamily="2" charset="-78"/>
              </a:rPr>
              <a:t>بطور خلاصه می توان گفت اصول اخلاقی و ارزش ها در اسلام مطلق و ثابت بوده اما از جهت مصادیق ، انعطاف پذیر و وابسته به زمان و مکان می باشد .</a:t>
            </a:r>
          </a:p>
          <a:p>
            <a:endParaRPr lang="fa-IR" sz="2400" dirty="0" smtClean="0">
              <a:cs typeface="B Mitra" pitchFamily="2" charset="-78"/>
            </a:endParaRPr>
          </a:p>
          <a:p>
            <a:r>
              <a:rPr lang="fa-IR" sz="2400" b="1" dirty="0" smtClean="0">
                <a:cs typeface="B Mitra" pitchFamily="2" charset="-78"/>
              </a:rPr>
              <a:t>اصول ارزش های اجتماعی در اسلام </a:t>
            </a:r>
          </a:p>
          <a:p>
            <a:r>
              <a:rPr lang="fa-IR" sz="2400" dirty="0" smtClean="0">
                <a:cs typeface="B Mitra" pitchFamily="2" charset="-78"/>
              </a:rPr>
              <a:t>ارزش های عام اجتماعی اسلام بر سه اصل بینشی استوار است :</a:t>
            </a:r>
          </a:p>
          <a:p>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16</a:t>
            </a:fld>
            <a:endParaRPr lang="en-US" dirty="0"/>
          </a:p>
        </p:txBody>
      </p:sp>
      <p:graphicFrame>
        <p:nvGraphicFramePr>
          <p:cNvPr id="5" name="Diagram 4"/>
          <p:cNvGraphicFramePr/>
          <p:nvPr>
            <p:extLst>
              <p:ext uri="{D42A27DB-BD31-4B8C-83A1-F6EECF244321}">
                <p14:modId xmlns="" xmlns:p14="http://schemas.microsoft.com/office/powerpoint/2010/main" val="3522759924"/>
              </p:ext>
            </p:extLst>
          </p:nvPr>
        </p:nvGraphicFramePr>
        <p:xfrm>
          <a:off x="914400" y="4038600"/>
          <a:ext cx="7239000" cy="233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نظام ارزشی در اسلام</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676400"/>
            <a:ext cx="8229600" cy="4389120"/>
          </a:xfrm>
        </p:spPr>
        <p:txBody>
          <a:bodyPr>
            <a:normAutofit/>
          </a:bodyPr>
          <a:lstStyle/>
          <a:p>
            <a:r>
              <a:rPr lang="fa-IR" sz="2400" b="1" dirty="0" smtClean="0">
                <a:solidFill>
                  <a:schemeClr val="accent2">
                    <a:lumMod val="75000"/>
                  </a:schemeClr>
                </a:solidFill>
                <a:cs typeface="B Mitra" pitchFamily="2" charset="-78"/>
              </a:rPr>
              <a:t>مفهوم : </a:t>
            </a:r>
            <a:r>
              <a:rPr lang="fa-IR" sz="2400" dirty="0" smtClean="0">
                <a:cs typeface="B Mitra" pitchFamily="2" charset="-78"/>
              </a:rPr>
              <a:t>معنای نظام ارزشی این است که از نظر اسلام ارزش های خاصی معتبر است که محور این ارزش ها افعال اختیاری انسان بوده و این ارزش ها از درون با یکدیگر چنان ارتباطی دارند که مجموعه ای هماهنگ و یک نظام را تشکیل می دهند که هدفش کمال انسان است .</a:t>
            </a:r>
          </a:p>
          <a:p>
            <a:r>
              <a:rPr lang="fa-IR" sz="2400" b="1" dirty="0" smtClean="0">
                <a:solidFill>
                  <a:schemeClr val="accent2">
                    <a:lumMod val="75000"/>
                  </a:schemeClr>
                </a:solidFill>
                <a:cs typeface="B Mitra" pitchFamily="2" charset="-78"/>
              </a:rPr>
              <a:t>ریشه ها : </a:t>
            </a:r>
            <a:r>
              <a:rPr lang="fa-IR" sz="2400" dirty="0" smtClean="0">
                <a:cs typeface="B Mitra" pitchFamily="2" charset="-78"/>
              </a:rPr>
              <a:t>ریشه و مبنای ارزش ها ، بینش ها و باورها و نیازهای واقعی و فطری انسان هستند . بینش درباره معرفت ، جهان و انسان .</a:t>
            </a:r>
          </a:p>
          <a:p>
            <a:r>
              <a:rPr lang="fa-IR" sz="2400" b="1" dirty="0" smtClean="0">
                <a:solidFill>
                  <a:schemeClr val="accent2">
                    <a:lumMod val="75000"/>
                  </a:schemeClr>
                </a:solidFill>
                <a:cs typeface="B Mitra" pitchFamily="2" charset="-78"/>
              </a:rPr>
              <a:t>ویژگی ها : </a:t>
            </a:r>
          </a:p>
          <a:p>
            <a:r>
              <a:rPr lang="fa-IR" sz="2400" dirty="0" smtClean="0">
                <a:cs typeface="B Mitra" pitchFamily="2" charset="-78"/>
              </a:rPr>
              <a:t>      1– فراگیری و شمول            2- انسجام درونی و ثبات</a:t>
            </a:r>
          </a:p>
          <a:p>
            <a:r>
              <a:rPr lang="fa-IR" sz="2400" dirty="0" smtClean="0">
                <a:cs typeface="B Mitra" pitchFamily="2" charset="-78"/>
              </a:rPr>
              <a:t>       3- قابلیت تبیین اخلاقی        4- ترکیبی از ملاک ها</a:t>
            </a:r>
          </a:p>
          <a:p>
            <a:r>
              <a:rPr lang="fa-IR" sz="2400" dirty="0" smtClean="0">
                <a:cs typeface="B Mitra" pitchFamily="2" charset="-78"/>
              </a:rPr>
              <a:t>       5- حسن فعلی و فاعلی         6- مراتب داشتن ارزش ها     </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229600" cy="1143000"/>
          </a:xfrm>
        </p:spPr>
        <p:txBody>
          <a:bodyPr/>
          <a:lstStyle/>
          <a:p>
            <a:pPr algn="ctr"/>
            <a:r>
              <a:rPr lang="fa-IR" b="1" dirty="0" smtClean="0">
                <a:solidFill>
                  <a:schemeClr val="bg2">
                    <a:lumMod val="10000"/>
                  </a:schemeClr>
                </a:solidFill>
                <a:cs typeface="B Mitra" pitchFamily="2" charset="-78"/>
              </a:rPr>
              <a:t>فصل سوم</a:t>
            </a:r>
            <a:endParaRPr lang="en-US" b="1" dirty="0">
              <a:solidFill>
                <a:schemeClr val="bg2">
                  <a:lumMod val="10000"/>
                </a:schemeClr>
              </a:solidFill>
              <a:cs typeface="B Mitra" pitchFamily="2" charset="-78"/>
            </a:endParaRPr>
          </a:p>
        </p:txBody>
      </p:sp>
      <p:sp>
        <p:nvSpPr>
          <p:cNvPr id="3" name="Content Placeholder 2"/>
          <p:cNvSpPr>
            <a:spLocks noGrp="1"/>
          </p:cNvSpPr>
          <p:nvPr>
            <p:ph idx="1"/>
          </p:nvPr>
        </p:nvSpPr>
        <p:spPr>
          <a:xfrm>
            <a:off x="457200" y="3400697"/>
            <a:ext cx="8229600" cy="2085703"/>
          </a:xfrm>
        </p:spPr>
        <p:txBody>
          <a:bodyPr>
            <a:normAutofit/>
          </a:bodyPr>
          <a:lstStyle/>
          <a:p>
            <a:pPr marL="0" indent="0" algn="ctr">
              <a:buNone/>
            </a:pPr>
            <a:r>
              <a:rPr lang="fa-IR" sz="12000" b="1" dirty="0" smtClean="0">
                <a:ln w="38100">
                  <a:solidFill>
                    <a:schemeClr val="tx2">
                      <a:lumMod val="60000"/>
                      <a:lumOff val="40000"/>
                    </a:schemeClr>
                  </a:solidFill>
                  <a:prstDash val="solid"/>
                  <a:miter lim="800000"/>
                </a:ln>
                <a:noFill/>
                <a:effectLst>
                  <a:outerShdw blurRad="25500" dist="23000" dir="7020000" algn="tl">
                    <a:srgbClr val="000000">
                      <a:alpha val="50000"/>
                    </a:srgbClr>
                  </a:outerShdw>
                </a:effectLst>
                <a:latin typeface="IranNastaliq" pitchFamily="18" charset="0"/>
                <a:cs typeface="B Mitra" pitchFamily="2" charset="-78"/>
              </a:rPr>
              <a:t>روش شناسی</a:t>
            </a:r>
            <a:endParaRPr lang="en-US" sz="12000" b="1" dirty="0">
              <a:ln w="38100">
                <a:solidFill>
                  <a:schemeClr val="tx2">
                    <a:lumMod val="60000"/>
                    <a:lumOff val="40000"/>
                  </a:schemeClr>
                </a:solidFill>
                <a:prstDash val="solid"/>
                <a:miter lim="800000"/>
              </a:ln>
              <a:noFill/>
              <a:effectLst>
                <a:outerShdw blurRad="25500" dist="23000" dir="7020000" algn="tl">
                  <a:srgbClr val="000000">
                    <a:alpha val="50000"/>
                  </a:srgbClr>
                </a:outerShdw>
              </a:effectLst>
              <a:latin typeface="IranNastaliq" pitchFamily="18" charset="0"/>
              <a:cs typeface="B Mitra" pitchFamily="2" charset="-78"/>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 xmlns:p14="http://schemas.microsoft.com/office/powerpoint/2010/main" val="25502118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انواع روش تحقیق در مدیریت اسلامی </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676400"/>
            <a:ext cx="8229600" cy="4389120"/>
          </a:xfrm>
        </p:spPr>
        <p:txBody>
          <a:bodyPr>
            <a:normAutofit/>
          </a:bodyPr>
          <a:lstStyle/>
          <a:p>
            <a:r>
              <a:rPr lang="fa-IR" sz="2400" b="1" dirty="0" smtClean="0">
                <a:cs typeface="B Mitra" pitchFamily="2" charset="-78"/>
              </a:rPr>
              <a:t>روش تعقلی و روش تعبدی</a:t>
            </a:r>
          </a:p>
          <a:p>
            <a:endParaRPr lang="fa-IR" sz="2400" b="1" dirty="0" smtClean="0">
              <a:cs typeface="B Mitra" pitchFamily="2" charset="-78"/>
            </a:endParaRPr>
          </a:p>
          <a:p>
            <a:r>
              <a:rPr lang="fa-IR" sz="2400" dirty="0" smtClean="0">
                <a:cs typeface="B Mitra" pitchFamily="2" charset="-78"/>
              </a:rPr>
              <a:t>در </a:t>
            </a:r>
            <a:r>
              <a:rPr lang="fa-IR" sz="2400" b="1" dirty="0" smtClean="0">
                <a:solidFill>
                  <a:schemeClr val="accent1"/>
                </a:solidFill>
                <a:cs typeface="B Mitra" pitchFamily="2" charset="-78"/>
              </a:rPr>
              <a:t>روش تعقلی </a:t>
            </a:r>
            <a:r>
              <a:rPr lang="fa-IR" sz="2400" dirty="0" smtClean="0">
                <a:cs typeface="B Mitra" pitchFamily="2" charset="-78"/>
              </a:rPr>
              <a:t>، انسان به عقل خود متکی است و با چراغ خود ساخته به طرف تاریکی ها و مجهولات می رود و سعی می کند به دانایی و معرفت دست یابد . در این روش بر اساس سه مبنا انواع مختلفی از روش تحقیق ، قابل شناسایی است : نوع استدلال ، طبیعت مساله و استراتژی پژوهش</a:t>
            </a:r>
          </a:p>
          <a:p>
            <a:endParaRPr lang="fa-IR" sz="2400" dirty="0" smtClean="0">
              <a:cs typeface="B Mitra" pitchFamily="2" charset="-78"/>
            </a:endParaRPr>
          </a:p>
          <a:p>
            <a:r>
              <a:rPr lang="fa-IR" sz="2400" dirty="0" smtClean="0">
                <a:cs typeface="B Mitra" pitchFamily="2" charset="-78"/>
              </a:rPr>
              <a:t>در </a:t>
            </a:r>
            <a:r>
              <a:rPr lang="fa-IR" sz="2400" b="1" dirty="0" smtClean="0">
                <a:solidFill>
                  <a:schemeClr val="accent1"/>
                </a:solidFill>
                <a:cs typeface="B Mitra" pitchFamily="2" charset="-78"/>
              </a:rPr>
              <a:t>روش تعبدی </a:t>
            </a:r>
            <a:r>
              <a:rPr lang="fa-IR" sz="2400" dirty="0" smtClean="0">
                <a:cs typeface="B Mitra" pitchFamily="2" charset="-78"/>
              </a:rPr>
              <a:t>، انسان علاوه بر عقل بیشتر به وحی توجه دارد و تلاش می کند که با چراغ وحی ساخته به سمت تاریکی ها و مجهولات رفته و به دانایی و معرفت برسد . این روش مخصوص افرادی است که اسلام را قبول دارند و مسلمان هستند .</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19</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normAutofit/>
          </a:bodyPr>
          <a:lstStyle/>
          <a:p>
            <a:pPr algn="r"/>
            <a:r>
              <a:rPr lang="fa-IR" sz="4400" dirty="0" smtClean="0">
                <a:solidFill>
                  <a:srgbClr val="FF0000"/>
                </a:solidFill>
                <a:cs typeface="B Mitra" pitchFamily="2" charset="-78"/>
              </a:rPr>
              <a:t>فهرست</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457200" y="2514600"/>
            <a:ext cx="8229600" cy="3810000"/>
          </a:xfrm>
        </p:spPr>
        <p:txBody>
          <a:bodyPr>
            <a:normAutofit/>
          </a:bodyPr>
          <a:lstStyle/>
          <a:p>
            <a:r>
              <a:rPr lang="fa-IR" sz="2400" dirty="0" smtClean="0">
                <a:cs typeface="B Mitra" pitchFamily="2" charset="-78"/>
              </a:rPr>
              <a:t>فصل اول : کلیات</a:t>
            </a:r>
          </a:p>
          <a:p>
            <a:r>
              <a:rPr lang="fa-IR" sz="2400" dirty="0" smtClean="0">
                <a:cs typeface="B Mitra" pitchFamily="2" charset="-78"/>
              </a:rPr>
              <a:t>فصل دوم : مفروضات بنیادین</a:t>
            </a:r>
          </a:p>
          <a:p>
            <a:r>
              <a:rPr lang="fa-IR" sz="2400" dirty="0" smtClean="0">
                <a:cs typeface="B Mitra" pitchFamily="2" charset="-78"/>
              </a:rPr>
              <a:t>فصل سوم : روش شناسی ( متدلوژی )</a:t>
            </a:r>
          </a:p>
          <a:p>
            <a:r>
              <a:rPr lang="fa-IR" sz="2400" dirty="0" smtClean="0">
                <a:cs typeface="B Mitra" pitchFamily="2" charset="-78"/>
              </a:rPr>
              <a:t>فصل چهارم : مدخلی بر مدیریت اسلامی</a:t>
            </a:r>
          </a:p>
          <a:p>
            <a:r>
              <a:rPr lang="fa-IR" sz="2400" dirty="0" smtClean="0">
                <a:cs typeface="B Mitra" pitchFamily="2" charset="-78"/>
              </a:rPr>
              <a:t>فصل پنجم : اصول مدیریت اسلامی و الگوهای آن</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منابع تحقیق درمدیریت اسلامی</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676400"/>
            <a:ext cx="8229600" cy="4389120"/>
          </a:xfrm>
        </p:spPr>
        <p:txBody>
          <a:bodyPr>
            <a:normAutofit/>
          </a:bodyPr>
          <a:lstStyle/>
          <a:p>
            <a:r>
              <a:rPr lang="fa-IR" sz="2400" dirty="0" smtClean="0">
                <a:solidFill>
                  <a:schemeClr val="accent1"/>
                </a:solidFill>
                <a:cs typeface="B Titr" pitchFamily="2" charset="-78"/>
              </a:rPr>
              <a:t>قرآن : </a:t>
            </a:r>
          </a:p>
          <a:p>
            <a:r>
              <a:rPr lang="fa-IR" sz="2400" dirty="0" smtClean="0">
                <a:cs typeface="B Mitra" pitchFamily="2" charset="-78"/>
              </a:rPr>
              <a:t>     اصول و عقاید ، احکام ، اصول اخلاقی ، قصص و تاریخ ، امثال و حکم</a:t>
            </a:r>
          </a:p>
          <a:p>
            <a:endParaRPr lang="fa-IR" sz="2400" dirty="0" smtClean="0">
              <a:cs typeface="B Mitra" pitchFamily="2" charset="-78"/>
            </a:endParaRPr>
          </a:p>
          <a:p>
            <a:r>
              <a:rPr lang="fa-IR" sz="2400" dirty="0" smtClean="0">
                <a:solidFill>
                  <a:schemeClr val="accent1"/>
                </a:solidFill>
                <a:cs typeface="B Titr" pitchFamily="2" charset="-78"/>
              </a:rPr>
              <a:t>سنت :</a:t>
            </a:r>
          </a:p>
          <a:p>
            <a:r>
              <a:rPr lang="fa-IR" sz="2400" dirty="0" smtClean="0">
                <a:cs typeface="B Mitra" pitchFamily="2" charset="-78"/>
              </a:rPr>
              <a:t>     قول ، فعل ، تقریر</a:t>
            </a:r>
          </a:p>
          <a:p>
            <a:endParaRPr lang="fa-IR" sz="2400" dirty="0" smtClean="0">
              <a:cs typeface="B Mitra" pitchFamily="2" charset="-78"/>
            </a:endParaRPr>
          </a:p>
          <a:p>
            <a:r>
              <a:rPr lang="fa-IR" sz="2400" dirty="0" smtClean="0">
                <a:solidFill>
                  <a:schemeClr val="accent1"/>
                </a:solidFill>
                <a:cs typeface="B Titr" pitchFamily="2" charset="-78"/>
              </a:rPr>
              <a:t>اجماع :</a:t>
            </a:r>
          </a:p>
          <a:p>
            <a:endParaRPr lang="fa-IR" sz="2400" dirty="0" smtClean="0">
              <a:cs typeface="B Mitra" pitchFamily="2" charset="-78"/>
            </a:endParaRPr>
          </a:p>
          <a:p>
            <a:r>
              <a:rPr lang="fa-IR" sz="2400" dirty="0" smtClean="0">
                <a:solidFill>
                  <a:schemeClr val="accent1"/>
                </a:solidFill>
                <a:cs typeface="B Titr" pitchFamily="2" charset="-78"/>
              </a:rPr>
              <a:t>عقل :</a:t>
            </a:r>
            <a:endParaRPr lang="fa-IR" sz="2400" dirty="0">
              <a:solidFill>
                <a:schemeClr val="accent1"/>
              </a:solidFill>
              <a:cs typeface="B Titr"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20</a:t>
            </a:fld>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667512"/>
          </a:xfrm>
        </p:spPr>
        <p:txBody>
          <a:bodyPr>
            <a:normAutofit fontScale="90000"/>
          </a:bodyPr>
          <a:lstStyle/>
          <a:p>
            <a:pPr algn="r"/>
            <a:r>
              <a:rPr lang="fa-IR" sz="4400" dirty="0" smtClean="0">
                <a:solidFill>
                  <a:srgbClr val="FF0000"/>
                </a:solidFill>
                <a:cs typeface="B Mitra" pitchFamily="2" charset="-78"/>
              </a:rPr>
              <a:t>سطوح تحقیق در مدیریت اسلامی</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2133600"/>
            <a:ext cx="8229600" cy="3962400"/>
          </a:xfrm>
        </p:spPr>
        <p:txBody>
          <a:bodyPr>
            <a:normAutofit/>
          </a:bodyPr>
          <a:lstStyle/>
          <a:p>
            <a:pPr algn="just"/>
            <a:r>
              <a:rPr lang="fa-IR" sz="2400" b="1" dirty="0" smtClean="0">
                <a:solidFill>
                  <a:schemeClr val="accent1"/>
                </a:solidFill>
                <a:cs typeface="B Mitra" pitchFamily="2" charset="-78"/>
              </a:rPr>
              <a:t>سطح کلان : </a:t>
            </a:r>
            <a:r>
              <a:rPr lang="fa-IR" sz="2400" dirty="0" smtClean="0">
                <a:cs typeface="B Mitra" pitchFamily="2" charset="-78"/>
              </a:rPr>
              <a:t>مدیریت در سطح کلان کشور یا جامعه یا مواردی که مربوط به امور چند کشور یا جامعه می شوند . بحث هایی مثل لزوم حکومت در جامعه یا مدیریت کلان کشور یا مقایسه مدیریت های اسلامی و غیر اسلامی در این سطح قرار دارند این سطح بیشتر به سطح رفتار اجتماعی مرتبط می شود .</a:t>
            </a:r>
          </a:p>
          <a:p>
            <a:pPr algn="just"/>
            <a:endParaRPr lang="fa-IR" sz="2400" dirty="0">
              <a:cs typeface="B Mitra" pitchFamily="2" charset="-78"/>
            </a:endParaRPr>
          </a:p>
          <a:p>
            <a:pPr algn="just"/>
            <a:r>
              <a:rPr lang="fa-IR" sz="2400" b="1" dirty="0" smtClean="0">
                <a:solidFill>
                  <a:schemeClr val="accent1"/>
                </a:solidFill>
                <a:cs typeface="B Mitra" pitchFamily="2" charset="-78"/>
              </a:rPr>
              <a:t>سطح خرد : </a:t>
            </a:r>
            <a:r>
              <a:rPr lang="fa-IR" sz="2400" dirty="0" smtClean="0">
                <a:cs typeface="B Mitra" pitchFamily="2" charset="-78"/>
              </a:rPr>
              <a:t> مدیریت در سطح افراد ، گروه و سازمان در یک کشور یا جامعه است ، همانطور که در کتب رفتار سازمانی بحث می شود چهار سطح رفتاری وجود دارد . رفتار در سطح فرد ، گروه ، سازمان و اجتماع . که مدیریت در ارتباط با رفتار فردی ، گروهی و سازمانی در این سطح قرار دارد .</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21</a:t>
            </a:fld>
            <a:endParaRPr lang="en-US" dirty="0"/>
          </a:p>
        </p:txBody>
      </p:sp>
    </p:spTree>
    <p:extLst>
      <p:ext uri="{BB962C8B-B14F-4D97-AF65-F5344CB8AC3E}">
        <p14:creationId xmlns="" xmlns:p14="http://schemas.microsoft.com/office/powerpoint/2010/main" val="24244429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667512"/>
          </a:xfrm>
        </p:spPr>
        <p:txBody>
          <a:bodyPr>
            <a:normAutofit fontScale="90000"/>
          </a:bodyPr>
          <a:lstStyle/>
          <a:p>
            <a:pPr algn="r"/>
            <a:r>
              <a:rPr lang="fa-IR" sz="4400" dirty="0" smtClean="0">
                <a:solidFill>
                  <a:srgbClr val="FF0000"/>
                </a:solidFill>
                <a:cs typeface="B Mitra" pitchFamily="2" charset="-78"/>
              </a:rPr>
              <a:t>مراحل تحقیق از دیدگاه قرآن</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2438400"/>
            <a:ext cx="8229600" cy="3962400"/>
          </a:xfrm>
        </p:spPr>
        <p:txBody>
          <a:bodyPr>
            <a:normAutofit/>
          </a:bodyPr>
          <a:lstStyle/>
          <a:p>
            <a:r>
              <a:rPr lang="fa-IR" sz="2400" dirty="0" smtClean="0">
                <a:solidFill>
                  <a:schemeClr val="accent1"/>
                </a:solidFill>
                <a:cs typeface="B Mitra" pitchFamily="2" charset="-78"/>
              </a:rPr>
              <a:t>مرحله اول : </a:t>
            </a:r>
            <a:r>
              <a:rPr lang="fa-IR" sz="2400" dirty="0" smtClean="0">
                <a:cs typeface="B Mitra" pitchFamily="2" charset="-78"/>
              </a:rPr>
              <a:t>تفکر اولیه ( زمینه سازی و مساله یابی )</a:t>
            </a:r>
          </a:p>
          <a:p>
            <a:r>
              <a:rPr lang="fa-IR" sz="2400" dirty="0" smtClean="0">
                <a:solidFill>
                  <a:schemeClr val="accent1"/>
                </a:solidFill>
                <a:cs typeface="B Mitra" pitchFamily="2" charset="-78"/>
              </a:rPr>
              <a:t>مرحله دوم : </a:t>
            </a:r>
            <a:r>
              <a:rPr lang="fa-IR" sz="2400" dirty="0" smtClean="0">
                <a:cs typeface="B Mitra" pitchFamily="2" charset="-78"/>
              </a:rPr>
              <a:t>سیر در زمین ( مطالعه مقدماتی : جمع آوری داده های جدید پیرامون مساله )</a:t>
            </a:r>
          </a:p>
          <a:p>
            <a:r>
              <a:rPr lang="fa-IR" sz="2400" dirty="0" smtClean="0">
                <a:solidFill>
                  <a:schemeClr val="accent1"/>
                </a:solidFill>
                <a:cs typeface="B Mitra" pitchFamily="2" charset="-78"/>
              </a:rPr>
              <a:t>مرحله سوم : </a:t>
            </a:r>
            <a:r>
              <a:rPr lang="fa-IR" sz="2400" dirty="0" smtClean="0">
                <a:cs typeface="B Mitra" pitchFamily="2" charset="-78"/>
              </a:rPr>
              <a:t>مشاهده و دقت نظر ( سازماندهی اطلاعات اولیه ، تحلیل مقدماتی مساله و تبیین مساله تحقیق )</a:t>
            </a:r>
          </a:p>
          <a:p>
            <a:r>
              <a:rPr lang="fa-IR" sz="2400" dirty="0" smtClean="0">
                <a:solidFill>
                  <a:schemeClr val="accent1"/>
                </a:solidFill>
                <a:cs typeface="B Mitra" pitchFamily="2" charset="-78"/>
              </a:rPr>
              <a:t>مرحله چهارم :  </a:t>
            </a:r>
            <a:r>
              <a:rPr lang="fa-IR" sz="2400" dirty="0" smtClean="0">
                <a:cs typeface="B Mitra" pitchFamily="2" charset="-78"/>
              </a:rPr>
              <a:t>تفکر ثانویه ( فرضیه سازی )</a:t>
            </a:r>
          </a:p>
          <a:p>
            <a:r>
              <a:rPr lang="fa-IR" sz="2400" dirty="0" smtClean="0">
                <a:solidFill>
                  <a:schemeClr val="accent1"/>
                </a:solidFill>
                <a:cs typeface="B Mitra" pitchFamily="2" charset="-78"/>
              </a:rPr>
              <a:t>مرحله پنجم : </a:t>
            </a:r>
            <a:r>
              <a:rPr lang="fa-IR" sz="2400" dirty="0" smtClean="0">
                <a:cs typeface="B Mitra" pitchFamily="2" charset="-78"/>
              </a:rPr>
              <a:t>نشانه یابی و شناخت آیه ای ( طبقه بندی اطلاعات و تجزیه و تحلیل آنها )</a:t>
            </a:r>
          </a:p>
          <a:p>
            <a:r>
              <a:rPr lang="fa-IR" sz="2400" dirty="0" smtClean="0">
                <a:solidFill>
                  <a:schemeClr val="accent1"/>
                </a:solidFill>
                <a:cs typeface="B Mitra" pitchFamily="2" charset="-78"/>
              </a:rPr>
              <a:t>مرحله ششم :</a:t>
            </a:r>
            <a:r>
              <a:rPr lang="fa-IR" sz="2400" dirty="0" smtClean="0">
                <a:cs typeface="B Mitra" pitchFamily="2" charset="-78"/>
              </a:rPr>
              <a:t> استفاده از حواس و تجربه ( آزمون فرضیه و تجزیه و تحلیل آن )</a:t>
            </a:r>
          </a:p>
          <a:p>
            <a:r>
              <a:rPr lang="fa-IR" sz="2400" dirty="0" smtClean="0">
                <a:solidFill>
                  <a:schemeClr val="accent1"/>
                </a:solidFill>
                <a:cs typeface="B Mitra" pitchFamily="2" charset="-78"/>
              </a:rPr>
              <a:t>مرحله هفتم : </a:t>
            </a:r>
            <a:r>
              <a:rPr lang="fa-IR" sz="2400" dirty="0" smtClean="0">
                <a:cs typeface="B Mitra" pitchFamily="2" charset="-78"/>
              </a:rPr>
              <a:t>تعقل ( نتیجه گیری )</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22</a:t>
            </a:fld>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229600" cy="1143000"/>
          </a:xfrm>
        </p:spPr>
        <p:txBody>
          <a:bodyPr/>
          <a:lstStyle/>
          <a:p>
            <a:pPr algn="ctr"/>
            <a:r>
              <a:rPr lang="fa-IR" b="1" dirty="0" smtClean="0">
                <a:solidFill>
                  <a:schemeClr val="bg2">
                    <a:lumMod val="10000"/>
                  </a:schemeClr>
                </a:solidFill>
                <a:cs typeface="B Mitra" pitchFamily="2" charset="-78"/>
              </a:rPr>
              <a:t>فصل چهارم</a:t>
            </a:r>
            <a:endParaRPr lang="en-US" b="1" dirty="0">
              <a:solidFill>
                <a:schemeClr val="bg2">
                  <a:lumMod val="10000"/>
                </a:schemeClr>
              </a:solidFill>
              <a:cs typeface="B Mitra" pitchFamily="2" charset="-78"/>
            </a:endParaRPr>
          </a:p>
        </p:txBody>
      </p:sp>
      <p:sp>
        <p:nvSpPr>
          <p:cNvPr id="3" name="Content Placeholder 2"/>
          <p:cNvSpPr>
            <a:spLocks noGrp="1"/>
          </p:cNvSpPr>
          <p:nvPr>
            <p:ph idx="1"/>
          </p:nvPr>
        </p:nvSpPr>
        <p:spPr>
          <a:xfrm>
            <a:off x="457200" y="3400697"/>
            <a:ext cx="8229600" cy="2314303"/>
          </a:xfrm>
        </p:spPr>
        <p:txBody>
          <a:bodyPr>
            <a:normAutofit fontScale="70000" lnSpcReduction="20000"/>
          </a:bodyPr>
          <a:lstStyle/>
          <a:p>
            <a:pPr marL="0" indent="0" algn="ctr">
              <a:buNone/>
            </a:pPr>
            <a:r>
              <a:rPr lang="fa-IR" sz="12000" b="1" dirty="0" smtClean="0">
                <a:ln w="38100">
                  <a:solidFill>
                    <a:schemeClr val="tx2">
                      <a:lumMod val="60000"/>
                      <a:lumOff val="40000"/>
                    </a:schemeClr>
                  </a:solidFill>
                  <a:prstDash val="solid"/>
                  <a:miter lim="800000"/>
                </a:ln>
                <a:noFill/>
                <a:effectLst>
                  <a:outerShdw blurRad="25500" dist="23000" dir="7020000" algn="tl">
                    <a:srgbClr val="000000">
                      <a:alpha val="50000"/>
                    </a:srgbClr>
                  </a:outerShdw>
                </a:effectLst>
                <a:latin typeface="IranNastaliq" pitchFamily="18" charset="0"/>
                <a:cs typeface="B Mitra" pitchFamily="2" charset="-78"/>
              </a:rPr>
              <a:t>مدخلی بر مدیریت اسلامی</a:t>
            </a:r>
            <a:endParaRPr lang="en-US" sz="12000" b="1" dirty="0">
              <a:ln w="38100">
                <a:solidFill>
                  <a:schemeClr val="tx2">
                    <a:lumMod val="60000"/>
                    <a:lumOff val="40000"/>
                  </a:schemeClr>
                </a:solidFill>
                <a:prstDash val="solid"/>
                <a:miter lim="800000"/>
              </a:ln>
              <a:noFill/>
              <a:effectLst>
                <a:outerShdw blurRad="25500" dist="23000" dir="7020000" algn="tl">
                  <a:srgbClr val="000000">
                    <a:alpha val="50000"/>
                  </a:srgbClr>
                </a:outerShdw>
              </a:effectLst>
              <a:latin typeface="IranNastaliq" pitchFamily="18" charset="0"/>
              <a:cs typeface="B Mitra" pitchFamily="2" charset="-78"/>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23</a:t>
            </a:fld>
            <a:endParaRPr lang="en-US"/>
          </a:p>
        </p:txBody>
      </p:sp>
    </p:spTree>
    <p:extLst>
      <p:ext uri="{BB962C8B-B14F-4D97-AF65-F5344CB8AC3E}">
        <p14:creationId xmlns="" xmlns:p14="http://schemas.microsoft.com/office/powerpoint/2010/main" val="25502118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838200"/>
            <a:ext cx="8229600" cy="667512"/>
          </a:xfrm>
        </p:spPr>
        <p:txBody>
          <a:bodyPr>
            <a:normAutofit fontScale="90000"/>
          </a:bodyPr>
          <a:lstStyle/>
          <a:p>
            <a:pPr algn="r"/>
            <a:r>
              <a:rPr lang="fa-IR" sz="4400" dirty="0" smtClean="0">
                <a:solidFill>
                  <a:srgbClr val="FF0000"/>
                </a:solidFill>
                <a:cs typeface="B Mitra" pitchFamily="2" charset="-78"/>
              </a:rPr>
              <a:t>مفهوم مدیریت</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676400"/>
            <a:ext cx="8229600" cy="4876800"/>
          </a:xfrm>
        </p:spPr>
        <p:txBody>
          <a:bodyPr>
            <a:normAutofit/>
          </a:bodyPr>
          <a:lstStyle/>
          <a:p>
            <a:r>
              <a:rPr lang="fa-IR" sz="2400" b="1" dirty="0" smtClean="0">
                <a:solidFill>
                  <a:schemeClr val="accent1"/>
                </a:solidFill>
                <a:cs typeface="B Mitra" pitchFamily="2" charset="-78"/>
              </a:rPr>
              <a:t>الف ) معنای لغوی مدیریت : </a:t>
            </a:r>
          </a:p>
          <a:p>
            <a:r>
              <a:rPr lang="fa-IR" sz="2400" dirty="0" smtClean="0">
                <a:cs typeface="B Mitra" pitchFamily="2" charset="-78"/>
              </a:rPr>
              <a:t>مدیر در لغت به معنای کارگردان می باشد و مدیریت به معنای کارگردانی . در این صورت مدیریت شامل هر نوع کارگردانی در هر سطح می شود و مفاهیم دیگری مانند رهبری ، هدایت و ... را می توان از موارد شمول آن دانست .</a:t>
            </a:r>
          </a:p>
          <a:p>
            <a:endParaRPr lang="fa-IR" sz="2400" dirty="0">
              <a:cs typeface="B Mitra" pitchFamily="2" charset="-78"/>
            </a:endParaRPr>
          </a:p>
          <a:p>
            <a:r>
              <a:rPr lang="fa-IR" sz="2400" b="1" dirty="0" smtClean="0">
                <a:solidFill>
                  <a:schemeClr val="accent1"/>
                </a:solidFill>
                <a:cs typeface="B Mitra" pitchFamily="2" charset="-78"/>
              </a:rPr>
              <a:t>ب ) معنی اصطلاحی مدیریت : </a:t>
            </a:r>
          </a:p>
          <a:p>
            <a:r>
              <a:rPr lang="fa-IR" sz="2400" dirty="0" smtClean="0">
                <a:cs typeface="B Mitra" pitchFamily="2" charset="-78"/>
              </a:rPr>
              <a:t>مدیریت فرآیند به کارگیری موثر و کارآمد منابع مادی و انسانی در برنامه ریزی ، سازماندهی ، بسیج منابع و امکانات ، هدایت و کنترل است که برای دستیابی به اهداف سازمانی و بر اساس نظام ارزشی مورد قبول صورت میگیرد .</a:t>
            </a:r>
          </a:p>
          <a:p>
            <a:r>
              <a:rPr lang="fa-IR" sz="2400" dirty="0" smtClean="0">
                <a:cs typeface="B Mitra" pitchFamily="2" charset="-78"/>
              </a:rPr>
              <a:t>مدیریت هنر انجام دادن امور بوسیله دیگران است .</a:t>
            </a:r>
          </a:p>
          <a:p>
            <a:r>
              <a:rPr lang="fa-IR" sz="2400" dirty="0" smtClean="0">
                <a:cs typeface="B Mitra" pitchFamily="2" charset="-78"/>
              </a:rPr>
              <a:t>مدیرت فرآیند انجام کارها به طور اثر بخش و کارآمد بوسیه دیگران  است .</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24</a:t>
            </a:fld>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8229600" cy="667512"/>
          </a:xfrm>
        </p:spPr>
        <p:txBody>
          <a:bodyPr>
            <a:normAutofit fontScale="90000"/>
          </a:bodyPr>
          <a:lstStyle/>
          <a:p>
            <a:pPr algn="r"/>
            <a:r>
              <a:rPr lang="fa-IR" sz="4400" dirty="0" smtClean="0">
                <a:solidFill>
                  <a:srgbClr val="FF0000"/>
                </a:solidFill>
                <a:cs typeface="B Mitra" pitchFamily="2" charset="-78"/>
              </a:rPr>
              <a:t>تعاریف مدیریت اسلامی</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457200" y="2133600"/>
            <a:ext cx="8229600" cy="4191000"/>
          </a:xfrm>
        </p:spPr>
        <p:txBody>
          <a:bodyPr>
            <a:normAutofit/>
          </a:bodyPr>
          <a:lstStyle/>
          <a:p>
            <a:r>
              <a:rPr lang="fa-IR" sz="2400" dirty="0" smtClean="0">
                <a:cs typeface="B Mitra" pitchFamily="2" charset="-78"/>
              </a:rPr>
              <a:t>1- مدیریتی که زمینه رشد انسان به سوی الله را فراهم کند مطابق کتاب ، سنت ، سیره و روش پیامبر (ص) و امامان(ع) علوم و فنون و تجارب بشری  که جهت رسیدن به اهداف یک نظام در ابعاد مختلف ، همانند یک محور و مدار عمل کند ، مدیریت اسلامی نامیده می شود .</a:t>
            </a:r>
          </a:p>
          <a:p>
            <a:endParaRPr lang="fa-IR" sz="2400" dirty="0">
              <a:cs typeface="B Mitra" pitchFamily="2" charset="-78"/>
            </a:endParaRPr>
          </a:p>
          <a:p>
            <a:r>
              <a:rPr lang="fa-IR" sz="2400" dirty="0" smtClean="0">
                <a:cs typeface="B Mitra" pitchFamily="2" charset="-78"/>
              </a:rPr>
              <a:t>2- مدیریت اسلامی یعنی آن بخش از مدیریت و فرآیند آن که مستند به وحی الهی و منابع اسلامی باشد .</a:t>
            </a:r>
          </a:p>
          <a:p>
            <a:endParaRPr lang="fa-IR" sz="2400" dirty="0">
              <a:cs typeface="B Mitra" pitchFamily="2" charset="-78"/>
            </a:endParaRPr>
          </a:p>
          <a:p>
            <a:r>
              <a:rPr lang="fa-IR" sz="2400" dirty="0" smtClean="0">
                <a:cs typeface="B Mitra" pitchFamily="2" charset="-78"/>
              </a:rPr>
              <a:t>3- مدیریت اسلامی هنر و علم بکارگیری صحیح افراد و امکانات در جهت وصول اهداف سازمانی است به نحوی که با موازین شرع مغایرت نداشته باشد . </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25</a:t>
            </a:fld>
            <a:endParaRPr lang="en-US" dirty="0"/>
          </a:p>
        </p:txBody>
      </p:sp>
    </p:spTree>
    <p:extLst>
      <p:ext uri="{BB962C8B-B14F-4D97-AF65-F5344CB8AC3E}">
        <p14:creationId xmlns="" xmlns:p14="http://schemas.microsoft.com/office/powerpoint/2010/main" val="37618239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19200"/>
            <a:ext cx="8229600" cy="667512"/>
          </a:xfrm>
        </p:spPr>
        <p:txBody>
          <a:bodyPr>
            <a:normAutofit fontScale="90000"/>
          </a:bodyPr>
          <a:lstStyle/>
          <a:p>
            <a:pPr algn="r"/>
            <a:r>
              <a:rPr lang="fa-IR" sz="4400" dirty="0" smtClean="0">
                <a:solidFill>
                  <a:srgbClr val="FF0000"/>
                </a:solidFill>
                <a:cs typeface="B Mitra" pitchFamily="2" charset="-78"/>
              </a:rPr>
              <a:t>جایگاه و اهمیت مدیریت در اسلام</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2362200"/>
            <a:ext cx="8229600" cy="3200400"/>
          </a:xfrm>
        </p:spPr>
        <p:txBody>
          <a:bodyPr>
            <a:normAutofit/>
          </a:bodyPr>
          <a:lstStyle/>
          <a:p>
            <a:r>
              <a:rPr lang="fa-IR" sz="2400" dirty="0" smtClean="0">
                <a:cs typeface="B Mitra" pitchFamily="2" charset="-78"/>
              </a:rPr>
              <a:t>1- مدیران ( و طبعا مدیریت ها ) تاثیر زیادی بر سازمان ، محیط و جامعه ( اسلامی ) دارند .</a:t>
            </a:r>
          </a:p>
          <a:p>
            <a:r>
              <a:rPr lang="fa-IR" sz="2400" dirty="0" smtClean="0">
                <a:cs typeface="B Mitra" pitchFamily="2" charset="-78"/>
              </a:rPr>
              <a:t>2- مدیران ( و مدیرت ها ) تاثیر زیادی بر دوام یا زوال حکومت و سازمان دارند .</a:t>
            </a:r>
          </a:p>
          <a:p>
            <a:r>
              <a:rPr lang="fa-IR" sz="2400" dirty="0" smtClean="0">
                <a:cs typeface="B Mitra" pitchFamily="2" charset="-78"/>
              </a:rPr>
              <a:t>3- مدیران نقش محوری و ارتباط دهنده در سازمان و جامعه دارند .</a:t>
            </a:r>
          </a:p>
          <a:p>
            <a:r>
              <a:rPr lang="fa-IR" sz="2400" dirty="0" smtClean="0">
                <a:cs typeface="B Mitra" pitchFamily="2" charset="-78"/>
              </a:rPr>
              <a:t>4- مدیران نقش اساسی در تغییر و تحول سازمانی و نیز فرهنگ اجتماعی دارند .</a:t>
            </a:r>
          </a:p>
          <a:p>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26</a:t>
            </a:fld>
            <a:endParaRPr lang="en-US" dirty="0"/>
          </a:p>
        </p:txBody>
      </p:sp>
    </p:spTree>
    <p:extLst>
      <p:ext uri="{BB962C8B-B14F-4D97-AF65-F5344CB8AC3E}">
        <p14:creationId xmlns="" xmlns:p14="http://schemas.microsoft.com/office/powerpoint/2010/main" val="39414904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سازمان در اسلام</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457200" y="2057400"/>
            <a:ext cx="8229600" cy="4389120"/>
          </a:xfrm>
        </p:spPr>
        <p:txBody>
          <a:bodyPr>
            <a:normAutofit/>
          </a:bodyPr>
          <a:lstStyle/>
          <a:p>
            <a:pPr algn="just"/>
            <a:r>
              <a:rPr lang="fa-IR" sz="2400" dirty="0" smtClean="0">
                <a:cs typeface="B Mitra" pitchFamily="2" charset="-78"/>
              </a:rPr>
              <a:t>در غرب سازمان عبارت است از اجتماعی از انسان ها و ماشین که برای رسیدن به هدف های سازمانی مشترکا فعالیت می کنند . هدف های سازمانی در این معیار ، تولید ، مصرف و سود بیشتر است .</a:t>
            </a:r>
          </a:p>
          <a:p>
            <a:pPr algn="just"/>
            <a:endParaRPr lang="fa-IR" sz="2400" dirty="0">
              <a:cs typeface="B Mitra" pitchFamily="2" charset="-78"/>
            </a:endParaRPr>
          </a:p>
          <a:p>
            <a:pPr algn="just"/>
            <a:r>
              <a:rPr lang="fa-IR" sz="2400" dirty="0" smtClean="0">
                <a:cs typeface="B Mitra" pitchFamily="2" charset="-78"/>
              </a:rPr>
              <a:t>اما </a:t>
            </a:r>
            <a:r>
              <a:rPr lang="fa-IR" sz="2400" dirty="0" smtClean="0">
                <a:solidFill>
                  <a:schemeClr val="accent1"/>
                </a:solidFill>
                <a:cs typeface="B Mitra" pitchFamily="2" charset="-78"/>
              </a:rPr>
              <a:t>اسلام</a:t>
            </a:r>
            <a:r>
              <a:rPr lang="fa-IR" sz="2400" dirty="0" smtClean="0">
                <a:cs typeface="B Mitra" pitchFamily="2" charset="-78"/>
              </a:rPr>
              <a:t> تعریف جامع تری از سازمان ارائه میکند :</a:t>
            </a:r>
          </a:p>
          <a:p>
            <a:pPr algn="just"/>
            <a:r>
              <a:rPr lang="fa-IR" sz="2400" b="1" dirty="0" smtClean="0">
                <a:cs typeface="B Mitra" pitchFamily="2" charset="-78"/>
              </a:rPr>
              <a:t>سازمان عبارت است از مجموعه ای از انسانها و ماشین ها که فعالیت و کوشش می کنند برای رفع نیازهای مادی و معنوی انسان که همانا هدف هر سازمان تولیدی اسلامی است .</a:t>
            </a:r>
            <a:endParaRPr lang="fa-IR" sz="2400" b="1"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27</a:t>
            </a:fld>
            <a:endParaRPr lang="en-US" dirty="0"/>
          </a:p>
        </p:txBody>
      </p:sp>
    </p:spTree>
    <p:extLst>
      <p:ext uri="{BB962C8B-B14F-4D97-AF65-F5344CB8AC3E}">
        <p14:creationId xmlns="" xmlns:p14="http://schemas.microsoft.com/office/powerpoint/2010/main" val="35462013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لزوم و ضرورت حکومت اسلامی </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524000"/>
            <a:ext cx="8229600" cy="5029200"/>
          </a:xfrm>
        </p:spPr>
        <p:txBody>
          <a:bodyPr>
            <a:normAutofit/>
          </a:bodyPr>
          <a:lstStyle/>
          <a:p>
            <a:pPr algn="just"/>
            <a:r>
              <a:rPr lang="fa-IR" sz="2400" dirty="0" smtClean="0">
                <a:cs typeface="B Mitra" pitchFamily="2" charset="-78"/>
              </a:rPr>
              <a:t>امام خمینی (ره) در کتاب ولایت فقیه خود ، 9 دلیل برای لزوم تشکیل حکومت اسلامی ارائه نموده اند :</a:t>
            </a:r>
          </a:p>
          <a:p>
            <a:pPr algn="just"/>
            <a:r>
              <a:rPr lang="fa-IR" sz="2400" dirty="0" smtClean="0">
                <a:cs typeface="B Mitra" pitchFamily="2" charset="-78"/>
              </a:rPr>
              <a:t>1- لزوم موسسات اجرایی</a:t>
            </a:r>
          </a:p>
          <a:p>
            <a:pPr algn="just"/>
            <a:r>
              <a:rPr lang="fa-IR" sz="2400" dirty="0" smtClean="0">
                <a:cs typeface="B Mitra" pitchFamily="2" charset="-78"/>
              </a:rPr>
              <a:t>2- سنت و رویه رسول اکرم (ص)</a:t>
            </a:r>
          </a:p>
          <a:p>
            <a:pPr algn="just"/>
            <a:r>
              <a:rPr lang="fa-IR" sz="2400" dirty="0" smtClean="0">
                <a:cs typeface="B Mitra" pitchFamily="2" charset="-78"/>
              </a:rPr>
              <a:t>3- ضرورت استمرار اجرای احکام</a:t>
            </a:r>
          </a:p>
          <a:p>
            <a:pPr algn="just"/>
            <a:r>
              <a:rPr lang="fa-IR" sz="2400" dirty="0" smtClean="0">
                <a:cs typeface="B Mitra" pitchFamily="2" charset="-78"/>
              </a:rPr>
              <a:t>4- رویه امیر المومنین (ع)</a:t>
            </a:r>
          </a:p>
          <a:p>
            <a:pPr algn="just"/>
            <a:r>
              <a:rPr lang="fa-IR" sz="2400" dirty="0" smtClean="0">
                <a:cs typeface="B Mitra" pitchFamily="2" charset="-78"/>
              </a:rPr>
              <a:t>5- ماهیت و کیفیت قوانین اسلام</a:t>
            </a:r>
          </a:p>
          <a:p>
            <a:pPr algn="just"/>
            <a:r>
              <a:rPr lang="fa-IR" sz="2400" dirty="0" smtClean="0">
                <a:cs typeface="B Mitra" pitchFamily="2" charset="-78"/>
              </a:rPr>
              <a:t>6- لزوم انقلاب سیاسی</a:t>
            </a:r>
          </a:p>
          <a:p>
            <a:pPr algn="just"/>
            <a:r>
              <a:rPr lang="fa-IR" sz="2400" dirty="0" smtClean="0">
                <a:cs typeface="B Mitra" pitchFamily="2" charset="-78"/>
              </a:rPr>
              <a:t>7- لزوم وحدت اسلامی</a:t>
            </a:r>
          </a:p>
          <a:p>
            <a:pPr algn="just"/>
            <a:r>
              <a:rPr lang="fa-IR" sz="2400" dirty="0" smtClean="0">
                <a:cs typeface="B Mitra" pitchFamily="2" charset="-78"/>
              </a:rPr>
              <a:t>8- لزوم نجات مردم مظلوم و محروم</a:t>
            </a:r>
          </a:p>
          <a:p>
            <a:pPr algn="just"/>
            <a:r>
              <a:rPr lang="fa-IR" sz="2400" dirty="0" smtClean="0">
                <a:cs typeface="B Mitra" pitchFamily="2" charset="-78"/>
              </a:rPr>
              <a:t>9- لزوم حکومت از نظر اخبار</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28</a:t>
            </a:fld>
            <a:endParaRPr lang="en-US" dirty="0"/>
          </a:p>
        </p:txBody>
      </p:sp>
    </p:spTree>
    <p:extLst>
      <p:ext uri="{BB962C8B-B14F-4D97-AF65-F5344CB8AC3E}">
        <p14:creationId xmlns="" xmlns:p14="http://schemas.microsoft.com/office/powerpoint/2010/main" val="12972775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سیاست ها و مدیریت عمومی در اسلام</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676400"/>
            <a:ext cx="8229600" cy="4389120"/>
          </a:xfrm>
        </p:spPr>
        <p:txBody>
          <a:bodyPr>
            <a:normAutofit/>
          </a:bodyPr>
          <a:lstStyle/>
          <a:p>
            <a:r>
              <a:rPr lang="fa-IR" sz="2400" dirty="0" smtClean="0">
                <a:cs typeface="B Mitra" pitchFamily="2" charset="-78"/>
              </a:rPr>
              <a:t>راه اول : عدالت اجتماعی</a:t>
            </a:r>
          </a:p>
          <a:p>
            <a:r>
              <a:rPr lang="fa-IR" sz="2400" dirty="0" smtClean="0">
                <a:cs typeface="B Mitra" pitchFamily="2" charset="-78"/>
              </a:rPr>
              <a:t>راه دوم : مشارکت و کار گروهی</a:t>
            </a:r>
          </a:p>
          <a:p>
            <a:r>
              <a:rPr lang="fa-IR" sz="2400" dirty="0" smtClean="0">
                <a:cs typeface="B Mitra" pitchFamily="2" charset="-78"/>
              </a:rPr>
              <a:t>راه سوم : کارآیی همراه با رضایت شغلی</a:t>
            </a:r>
          </a:p>
          <a:p>
            <a:r>
              <a:rPr lang="fa-IR" sz="2400" dirty="0" smtClean="0">
                <a:cs typeface="B Mitra" pitchFamily="2" charset="-78"/>
              </a:rPr>
              <a:t>راه چهارم : تحقق مصالح و منافع عموم مردم</a:t>
            </a:r>
          </a:p>
          <a:p>
            <a:r>
              <a:rPr lang="fa-IR" sz="2400" dirty="0" smtClean="0">
                <a:cs typeface="B Mitra" pitchFamily="2" charset="-78"/>
              </a:rPr>
              <a:t>راه پنجم : تحول گام به گام و تغییرات تدریجی</a:t>
            </a:r>
          </a:p>
          <a:p>
            <a:r>
              <a:rPr lang="fa-IR" sz="2400" dirty="0" smtClean="0">
                <a:cs typeface="B Mitra" pitchFamily="2" charset="-78"/>
              </a:rPr>
              <a:t>راه ششم : حل مسائل و مشکلات عمومی از طریق ساده سازی کارها و روش ها</a:t>
            </a:r>
          </a:p>
          <a:p>
            <a:r>
              <a:rPr lang="fa-IR" sz="2400" dirty="0" smtClean="0">
                <a:cs typeface="B Mitra" pitchFamily="2" charset="-78"/>
              </a:rPr>
              <a:t>راه هفتم : کسب رضایت توده مردم</a:t>
            </a:r>
          </a:p>
          <a:p>
            <a:r>
              <a:rPr lang="fa-IR" sz="2400" dirty="0" smtClean="0">
                <a:cs typeface="B Mitra" pitchFamily="2" charset="-78"/>
              </a:rPr>
              <a:t>راه هشتم : تحقق توسعه همه جانبه</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29</a:t>
            </a:fld>
            <a:endParaRPr lang="en-US" dirty="0"/>
          </a:p>
        </p:txBody>
      </p:sp>
    </p:spTree>
    <p:extLst>
      <p:ext uri="{BB962C8B-B14F-4D97-AF65-F5344CB8AC3E}">
        <p14:creationId xmlns="" xmlns:p14="http://schemas.microsoft.com/office/powerpoint/2010/main" val="28994973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229600" cy="1143000"/>
          </a:xfrm>
        </p:spPr>
        <p:txBody>
          <a:bodyPr/>
          <a:lstStyle/>
          <a:p>
            <a:pPr algn="ctr"/>
            <a:r>
              <a:rPr lang="fa-IR" b="1" dirty="0" smtClean="0">
                <a:solidFill>
                  <a:schemeClr val="bg2">
                    <a:lumMod val="10000"/>
                  </a:schemeClr>
                </a:solidFill>
                <a:cs typeface="B Mitra" pitchFamily="2" charset="-78"/>
              </a:rPr>
              <a:t>فصل اول</a:t>
            </a:r>
            <a:endParaRPr lang="en-US" b="1" dirty="0">
              <a:solidFill>
                <a:schemeClr val="bg2">
                  <a:lumMod val="10000"/>
                </a:schemeClr>
              </a:solidFill>
              <a:cs typeface="B Mitra" pitchFamily="2" charset="-78"/>
            </a:endParaRPr>
          </a:p>
        </p:txBody>
      </p:sp>
      <p:sp>
        <p:nvSpPr>
          <p:cNvPr id="3" name="Content Placeholder 2"/>
          <p:cNvSpPr>
            <a:spLocks noGrp="1"/>
          </p:cNvSpPr>
          <p:nvPr>
            <p:ph idx="1"/>
          </p:nvPr>
        </p:nvSpPr>
        <p:spPr>
          <a:xfrm>
            <a:off x="457200" y="3400697"/>
            <a:ext cx="8229600" cy="2085703"/>
          </a:xfrm>
        </p:spPr>
        <p:txBody>
          <a:bodyPr>
            <a:normAutofit/>
          </a:bodyPr>
          <a:lstStyle/>
          <a:p>
            <a:pPr marL="0" indent="0" algn="ctr">
              <a:buNone/>
            </a:pPr>
            <a:r>
              <a:rPr lang="fa-IR" sz="12000" b="1" dirty="0" smtClean="0">
                <a:ln w="38100">
                  <a:solidFill>
                    <a:schemeClr val="tx2">
                      <a:lumMod val="60000"/>
                      <a:lumOff val="40000"/>
                    </a:schemeClr>
                  </a:solidFill>
                  <a:prstDash val="solid"/>
                  <a:miter lim="800000"/>
                </a:ln>
                <a:noFill/>
                <a:effectLst>
                  <a:outerShdw blurRad="25500" dist="23000" dir="7020000" algn="tl">
                    <a:srgbClr val="000000">
                      <a:alpha val="50000"/>
                    </a:srgbClr>
                  </a:outerShdw>
                </a:effectLst>
                <a:latin typeface="IranNastaliq" pitchFamily="18" charset="0"/>
                <a:cs typeface="B Mitra" pitchFamily="2" charset="-78"/>
              </a:rPr>
              <a:t>کلیات</a:t>
            </a:r>
            <a:endParaRPr lang="en-US" sz="12000" b="1" dirty="0">
              <a:ln w="38100">
                <a:solidFill>
                  <a:schemeClr val="tx2">
                    <a:lumMod val="60000"/>
                    <a:lumOff val="40000"/>
                  </a:schemeClr>
                </a:solidFill>
                <a:prstDash val="solid"/>
                <a:miter lim="800000"/>
              </a:ln>
              <a:noFill/>
              <a:effectLst>
                <a:outerShdw blurRad="25500" dist="23000" dir="7020000" algn="tl">
                  <a:srgbClr val="000000">
                    <a:alpha val="50000"/>
                  </a:srgbClr>
                </a:outerShdw>
              </a:effectLst>
              <a:latin typeface="IranNastaliq" pitchFamily="18" charset="0"/>
              <a:cs typeface="B Mitra" pitchFamily="2" charset="-78"/>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 xmlns:p14="http://schemas.microsoft.com/office/powerpoint/2010/main" val="5930122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نظریه ولایت فقیه</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457200" y="1371600"/>
            <a:ext cx="8229600" cy="4389120"/>
          </a:xfrm>
        </p:spPr>
        <p:txBody>
          <a:bodyPr>
            <a:normAutofit/>
          </a:bodyPr>
          <a:lstStyle/>
          <a:p>
            <a:r>
              <a:rPr lang="fa-IR" sz="2400" dirty="0" smtClean="0">
                <a:cs typeface="B Mitra" pitchFamily="2" charset="-78"/>
              </a:rPr>
              <a:t>ولایت فقیه یعنی حکومت و رهبری دین شناسی مدیر و مدبر و آگاه به زمان و عادل .</a:t>
            </a:r>
          </a:p>
          <a:p>
            <a:endParaRPr lang="fa-IR" sz="2400" dirty="0">
              <a:cs typeface="B Mitra" pitchFamily="2" charset="-78"/>
            </a:endParaRPr>
          </a:p>
          <a:p>
            <a:r>
              <a:rPr lang="fa-IR" sz="2400" dirty="0" smtClean="0">
                <a:cs typeface="B Mitra" pitchFamily="2" charset="-78"/>
              </a:rPr>
              <a:t>نقش ولایت فقیه در تحقق دین :</a:t>
            </a:r>
          </a:p>
          <a:p>
            <a:r>
              <a:rPr lang="fa-IR" sz="2400" dirty="0">
                <a:cs typeface="B Mitra" pitchFamily="2" charset="-78"/>
              </a:rPr>
              <a:t> </a:t>
            </a:r>
            <a:r>
              <a:rPr lang="fa-IR" sz="2400" dirty="0" smtClean="0">
                <a:cs typeface="B Mitra" pitchFamily="2" charset="-78"/>
              </a:rPr>
              <a:t>1- حکم اولیه         2- حکم ثانویه        3- حکم حکومتی</a:t>
            </a:r>
          </a:p>
          <a:p>
            <a:r>
              <a:rPr lang="fa-IR" sz="2400" dirty="0" smtClean="0">
                <a:cs typeface="B Mitra" pitchFamily="2" charset="-78"/>
              </a:rPr>
              <a:t>ولی فقیه با مردم رابطه تبعیت کامل است یعنی مردم باید از رهبر جامعه اسلامی پیروی نمایند لکن از آنجا که ممکن است مرجع تقلید برخی از مردم شخص دیگری غیر از ولی فقیه حاکم در جامعه اسلامی باشد و نیز فقها و سایر مراجع تقلیدی نیز وجود دارند که خود احکام را استنباط می نمایند .</a:t>
            </a:r>
          </a:p>
          <a:p>
            <a:r>
              <a:rPr lang="fa-IR" sz="2400" dirty="0" smtClean="0">
                <a:cs typeface="B Mitra" pitchFamily="2" charset="-78"/>
              </a:rPr>
              <a:t>بطور کلی مردم به سه دسته تقسیم می شوند :</a:t>
            </a:r>
          </a:p>
          <a:p>
            <a:r>
              <a:rPr lang="fa-IR" sz="2400" dirty="0" smtClean="0">
                <a:cs typeface="B Mitra" pitchFamily="2" charset="-78"/>
              </a:rPr>
              <a:t>1-مقلدین          2-محتاطین          3-فقها و مجتهدین</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30</a:t>
            </a:fld>
            <a:endParaRPr lang="en-US" dirty="0"/>
          </a:p>
        </p:txBody>
      </p:sp>
    </p:spTree>
    <p:extLst>
      <p:ext uri="{BB962C8B-B14F-4D97-AF65-F5344CB8AC3E}">
        <p14:creationId xmlns="" xmlns:p14="http://schemas.microsoft.com/office/powerpoint/2010/main" val="40249971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229600" cy="1143000"/>
          </a:xfrm>
        </p:spPr>
        <p:txBody>
          <a:bodyPr/>
          <a:lstStyle/>
          <a:p>
            <a:pPr algn="ctr"/>
            <a:r>
              <a:rPr lang="fa-IR" b="1" dirty="0" smtClean="0">
                <a:solidFill>
                  <a:schemeClr val="bg2">
                    <a:lumMod val="10000"/>
                  </a:schemeClr>
                </a:solidFill>
                <a:cs typeface="B Mitra" pitchFamily="2" charset="-78"/>
              </a:rPr>
              <a:t>فصل پنجم</a:t>
            </a:r>
            <a:endParaRPr lang="en-US" b="1" dirty="0">
              <a:solidFill>
                <a:schemeClr val="bg2">
                  <a:lumMod val="10000"/>
                </a:schemeClr>
              </a:solidFill>
              <a:cs typeface="B Mitra" pitchFamily="2" charset="-78"/>
            </a:endParaRPr>
          </a:p>
        </p:txBody>
      </p:sp>
      <p:sp>
        <p:nvSpPr>
          <p:cNvPr id="3" name="Content Placeholder 2"/>
          <p:cNvSpPr>
            <a:spLocks noGrp="1"/>
          </p:cNvSpPr>
          <p:nvPr>
            <p:ph idx="1"/>
          </p:nvPr>
        </p:nvSpPr>
        <p:spPr>
          <a:xfrm>
            <a:off x="457200" y="3400697"/>
            <a:ext cx="8229600" cy="2085703"/>
          </a:xfrm>
        </p:spPr>
        <p:txBody>
          <a:bodyPr>
            <a:normAutofit fontScale="70000" lnSpcReduction="20000"/>
          </a:bodyPr>
          <a:lstStyle/>
          <a:p>
            <a:pPr marL="0" indent="0" algn="ctr">
              <a:buNone/>
            </a:pPr>
            <a:r>
              <a:rPr lang="fa-IR" sz="12000" b="1" dirty="0" smtClean="0">
                <a:ln w="38100">
                  <a:solidFill>
                    <a:schemeClr val="tx2">
                      <a:lumMod val="60000"/>
                      <a:lumOff val="40000"/>
                    </a:schemeClr>
                  </a:solidFill>
                  <a:prstDash val="solid"/>
                  <a:miter lim="800000"/>
                </a:ln>
                <a:noFill/>
                <a:effectLst>
                  <a:outerShdw blurRad="25500" dist="23000" dir="7020000" algn="tl">
                    <a:srgbClr val="000000">
                      <a:alpha val="50000"/>
                    </a:srgbClr>
                  </a:outerShdw>
                </a:effectLst>
                <a:latin typeface="IranNastaliq" pitchFamily="18" charset="0"/>
                <a:cs typeface="B Mitra" pitchFamily="2" charset="-78"/>
              </a:rPr>
              <a:t>اصول مدیریت اسلامی</a:t>
            </a:r>
            <a:endParaRPr lang="en-US" sz="12000" b="1" dirty="0">
              <a:ln w="38100">
                <a:solidFill>
                  <a:schemeClr val="tx2">
                    <a:lumMod val="60000"/>
                    <a:lumOff val="40000"/>
                  </a:schemeClr>
                </a:solidFill>
                <a:prstDash val="solid"/>
                <a:miter lim="800000"/>
              </a:ln>
              <a:noFill/>
              <a:effectLst>
                <a:outerShdw blurRad="25500" dist="23000" dir="7020000" algn="tl">
                  <a:srgbClr val="000000">
                    <a:alpha val="50000"/>
                  </a:srgbClr>
                </a:outerShdw>
              </a:effectLst>
              <a:latin typeface="IranNastaliq" pitchFamily="18" charset="0"/>
              <a:cs typeface="B Mitra" pitchFamily="2" charset="-78"/>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31</a:t>
            </a:fld>
            <a:endParaRPr lang="en-US"/>
          </a:p>
        </p:txBody>
      </p:sp>
    </p:spTree>
    <p:extLst>
      <p:ext uri="{BB962C8B-B14F-4D97-AF65-F5344CB8AC3E}">
        <p14:creationId xmlns="" xmlns:p14="http://schemas.microsoft.com/office/powerpoint/2010/main" val="25502118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تفاوت اصل در مدیریت اسلامی با مدیریت معاصر</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676400"/>
            <a:ext cx="8229600" cy="4724400"/>
          </a:xfrm>
        </p:spPr>
        <p:txBody>
          <a:bodyPr>
            <a:normAutofit/>
          </a:bodyPr>
          <a:lstStyle/>
          <a:p>
            <a:pPr algn="just"/>
            <a:r>
              <a:rPr lang="fa-IR" sz="2400" dirty="0" smtClean="0">
                <a:cs typeface="B Mitra" pitchFamily="2" charset="-78"/>
              </a:rPr>
              <a:t>1- اصل در مدیریت اسلامی از مبانی دینی نشات میگیرد در حالیکه اصل در مدیریت معاصر منشا دینی نداشته و صرفا حاصل تجربی عملی یا نهایتا مطالعات میدانی است .</a:t>
            </a:r>
          </a:p>
          <a:p>
            <a:pPr algn="just"/>
            <a:r>
              <a:rPr lang="fa-IR" sz="2400" dirty="0" smtClean="0">
                <a:cs typeface="B Mitra" pitchFamily="2" charset="-78"/>
              </a:rPr>
              <a:t>2- مفهوم انعطاف پذیری اصل در مدیریت اسلامی با مفهوم انعطاف پذیری در مدیریت معاصر تفاوت دارد .</a:t>
            </a:r>
          </a:p>
          <a:p>
            <a:pPr algn="just"/>
            <a:r>
              <a:rPr lang="fa-IR" sz="2400" dirty="0" smtClean="0">
                <a:cs typeface="B Mitra" pitchFamily="2" charset="-78"/>
              </a:rPr>
              <a:t>3- اصل در مدیریت اسلامی علاوه بر توصیف و پیش بینی به تجویز نیز می پردازد و دیگر این که اصل در مدیریت اسلامی در معرض تغییر قرار ندارد بلکه در مقام تحقق ، روش ها و تاکتیک های اجرایی شرایط روز و موقعیت و وضعیت موجود در نظر گرفته می شود.</a:t>
            </a:r>
          </a:p>
          <a:p>
            <a:pPr algn="just"/>
            <a:endParaRPr lang="fa-IR" sz="2400" dirty="0">
              <a:cs typeface="B Mitra" pitchFamily="2" charset="-78"/>
            </a:endParaRPr>
          </a:p>
          <a:p>
            <a:pPr algn="just"/>
            <a:r>
              <a:rPr lang="fa-IR" sz="2400" dirty="0" smtClean="0">
                <a:cs typeface="B Mitra" pitchFamily="2" charset="-78"/>
              </a:rPr>
              <a:t>در مدیریت اسلامی برخی اصول مثل قانون هستند مانند اصل وحدت و هماهنگی که در هر شرایطی باید رعایت شود و برخی دیگر شبه قانون بدین معنی که در شرایط خاص در صورت تزاحم می توان اجرا و تحقق آنها را بطور موقت به تاخیر انداخت .</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32</a:t>
            </a:fld>
            <a:endParaRPr lang="en-US" dirty="0"/>
          </a:p>
        </p:txBody>
      </p:sp>
    </p:spTree>
    <p:extLst>
      <p:ext uri="{BB962C8B-B14F-4D97-AF65-F5344CB8AC3E}">
        <p14:creationId xmlns="" xmlns:p14="http://schemas.microsoft.com/office/powerpoint/2010/main" val="13557049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667512"/>
          </a:xfrm>
        </p:spPr>
        <p:txBody>
          <a:bodyPr>
            <a:normAutofit fontScale="90000"/>
          </a:bodyPr>
          <a:lstStyle/>
          <a:p>
            <a:pPr algn="r"/>
            <a:r>
              <a:rPr lang="fa-IR" sz="4400" dirty="0" smtClean="0">
                <a:solidFill>
                  <a:srgbClr val="FF0000"/>
                </a:solidFill>
                <a:cs typeface="B Mitra" pitchFamily="2" charset="-78"/>
              </a:rPr>
              <a:t>ویژگی های اصل</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533400" y="1219200"/>
            <a:ext cx="8229600" cy="2286000"/>
          </a:xfrm>
        </p:spPr>
        <p:txBody>
          <a:bodyPr>
            <a:normAutofit/>
          </a:bodyPr>
          <a:lstStyle/>
          <a:p>
            <a:r>
              <a:rPr lang="fa-IR" sz="2400" dirty="0" smtClean="0">
                <a:cs typeface="B Mitra" pitchFamily="2" charset="-78"/>
              </a:rPr>
              <a:t>1-بنیادین و ریشه ای باشد .</a:t>
            </a:r>
          </a:p>
          <a:p>
            <a:r>
              <a:rPr lang="fa-IR" sz="2400" dirty="0" smtClean="0">
                <a:cs typeface="B Mitra" pitchFamily="2" charset="-78"/>
              </a:rPr>
              <a:t>2-کلی و عام باشد .</a:t>
            </a:r>
          </a:p>
          <a:p>
            <a:r>
              <a:rPr lang="fa-IR" sz="2400" dirty="0" smtClean="0">
                <a:cs typeface="B Mitra" pitchFamily="2" charset="-78"/>
              </a:rPr>
              <a:t>3-مستمر و دائمی باشد .</a:t>
            </a:r>
          </a:p>
          <a:p>
            <a:r>
              <a:rPr lang="fa-IR" sz="2400" dirty="0" smtClean="0">
                <a:cs typeface="B Mitra" pitchFamily="2" charset="-78"/>
              </a:rPr>
              <a:t>4-راهنمای عمل باشد .</a:t>
            </a:r>
          </a:p>
          <a:p>
            <a:r>
              <a:rPr lang="fa-IR" sz="2400" dirty="0" smtClean="0">
                <a:cs typeface="B Mitra" pitchFamily="2" charset="-78"/>
              </a:rPr>
              <a:t>5-ازمبانی دینی و اصول دین نشات گرفته باشد .</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33</a:t>
            </a:fld>
            <a:endParaRPr lang="en-US" dirty="0"/>
          </a:p>
        </p:txBody>
      </p:sp>
      <p:sp>
        <p:nvSpPr>
          <p:cNvPr id="5" name="TextBox 4"/>
          <p:cNvSpPr txBox="1"/>
          <p:nvPr/>
        </p:nvSpPr>
        <p:spPr>
          <a:xfrm>
            <a:off x="1447800" y="3886200"/>
            <a:ext cx="7162800" cy="2554545"/>
          </a:xfrm>
          <a:prstGeom prst="rect">
            <a:avLst/>
          </a:prstGeom>
          <a:noFill/>
        </p:spPr>
        <p:txBody>
          <a:bodyPr wrap="square" rtlCol="0">
            <a:spAutoFit/>
          </a:bodyPr>
          <a:lstStyle/>
          <a:p>
            <a:pPr algn="r"/>
            <a:r>
              <a:rPr lang="fa-IR" sz="4000" dirty="0" smtClean="0">
                <a:solidFill>
                  <a:srgbClr val="FF0000"/>
                </a:solidFill>
                <a:cs typeface="B Mitra" pitchFamily="2" charset="-78"/>
              </a:rPr>
              <a:t>انواع اصل : </a:t>
            </a:r>
          </a:p>
          <a:p>
            <a:pPr algn="r"/>
            <a:r>
              <a:rPr lang="fa-IR" sz="2400" dirty="0" smtClean="0">
                <a:cs typeface="B Mitra" pitchFamily="2" charset="-78"/>
              </a:rPr>
              <a:t>1-درون سازمانی</a:t>
            </a:r>
          </a:p>
          <a:p>
            <a:pPr algn="r"/>
            <a:r>
              <a:rPr lang="fa-IR" sz="2400" dirty="0" smtClean="0">
                <a:cs typeface="B Mitra" pitchFamily="2" charset="-78"/>
              </a:rPr>
              <a:t>2-برون سازمانی</a:t>
            </a:r>
          </a:p>
          <a:p>
            <a:pPr algn="r"/>
            <a:r>
              <a:rPr lang="fa-IR" sz="2400" dirty="0" smtClean="0">
                <a:cs typeface="B Mitra" pitchFamily="2" charset="-78"/>
              </a:rPr>
              <a:t>3-فراسازمانی</a:t>
            </a:r>
          </a:p>
          <a:p>
            <a:pPr algn="r"/>
            <a:endParaRPr lang="fa-IR" sz="2400" dirty="0">
              <a:cs typeface="B Mitra" pitchFamily="2" charset="-78"/>
            </a:endParaRPr>
          </a:p>
          <a:p>
            <a:pPr algn="r"/>
            <a:r>
              <a:rPr lang="fa-IR" sz="2400" dirty="0" smtClean="0">
                <a:cs typeface="B Mitra" pitchFamily="2" charset="-78"/>
              </a:rPr>
              <a:t>اصول مدیریت اسلامی ، فراسازمانی هستند .</a:t>
            </a:r>
            <a:endParaRPr lang="en-US" sz="2400" dirty="0">
              <a:cs typeface="B Mitra" pitchFamily="2" charset="-78"/>
            </a:endParaRPr>
          </a:p>
        </p:txBody>
      </p:sp>
    </p:spTree>
    <p:extLst>
      <p:ext uri="{BB962C8B-B14F-4D97-AF65-F5344CB8AC3E}">
        <p14:creationId xmlns="" xmlns:p14="http://schemas.microsoft.com/office/powerpoint/2010/main" val="35322442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تفاوت اصل در مدیریت اسلامی با مدیریت معاصر</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676400"/>
            <a:ext cx="8229600" cy="4724400"/>
          </a:xfrm>
        </p:spPr>
        <p:txBody>
          <a:bodyPr>
            <a:normAutofit/>
          </a:bodyPr>
          <a:lstStyle/>
          <a:p>
            <a:pPr algn="just"/>
            <a:r>
              <a:rPr lang="fa-IR" sz="2400" dirty="0" smtClean="0">
                <a:cs typeface="B Mitra" pitchFamily="2" charset="-78"/>
              </a:rPr>
              <a:t>1- اصل در مدیریت اسلامی از مبانی دینی نشات میگیرد در حالیکه اصل در مدیریت معاصر منشا دینی نداشته و صرفا حاصل تجربی عملی یا نهایتا مطالعات میدانی است .</a:t>
            </a:r>
          </a:p>
          <a:p>
            <a:pPr algn="just"/>
            <a:r>
              <a:rPr lang="fa-IR" sz="2400" dirty="0" smtClean="0">
                <a:cs typeface="B Mitra" pitchFamily="2" charset="-78"/>
              </a:rPr>
              <a:t>2- مفهوم انعطاف پذیری اصل در مدیریت اسلامی با مفهوم انعطاف پذیری در مدیریت معاصر تفاوت دارد .</a:t>
            </a:r>
          </a:p>
          <a:p>
            <a:pPr algn="just"/>
            <a:r>
              <a:rPr lang="fa-IR" sz="2400" dirty="0" smtClean="0">
                <a:cs typeface="B Mitra" pitchFamily="2" charset="-78"/>
              </a:rPr>
              <a:t>3- اصل در مدیریت اسلامی علاوه بر توصیف و پیش بینی به تجویز نیز می پردازد و دیگر این که اصل در مدیریت اسلامی در معرض تغییر قرار ندارد بلکه در مقام تحقق ، روش ها و تاکتیک های اجرایی شرایط روز و موقعیت و وضعیت موجود در نظر گرفته می شود.</a:t>
            </a:r>
          </a:p>
          <a:p>
            <a:pPr algn="just"/>
            <a:endParaRPr lang="fa-IR" sz="2400" dirty="0">
              <a:cs typeface="B Mitra" pitchFamily="2" charset="-78"/>
            </a:endParaRPr>
          </a:p>
          <a:p>
            <a:pPr algn="just"/>
            <a:r>
              <a:rPr lang="fa-IR" sz="2400" dirty="0" smtClean="0">
                <a:cs typeface="B Mitra" pitchFamily="2" charset="-78"/>
              </a:rPr>
              <a:t>در مدیریت اسلامی برخی اصول مثل قانون هستند مانند اصل وحدت و هماهنگی که در هر شرایطی باید رعایت شود و برخی دیگر شبه قانون بدین معنی که در شرایط خاص در صورت تزاحم می توان اجرا و تحقق آنها را بطور موقت به تاخیر انداخت .</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34</a:t>
            </a:fld>
            <a:endParaRPr lang="en-US" dirty="0"/>
          </a:p>
        </p:txBody>
      </p:sp>
    </p:spTree>
    <p:extLst>
      <p:ext uri="{BB962C8B-B14F-4D97-AF65-F5344CB8AC3E}">
        <p14:creationId xmlns="" xmlns:p14="http://schemas.microsoft.com/office/powerpoint/2010/main" val="21452496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اصول مدیریت اسلامی</a:t>
            </a:r>
            <a:endParaRPr lang="fa-IR" sz="4400" dirty="0">
              <a:solidFill>
                <a:srgbClr val="FF0000"/>
              </a:solidFill>
              <a:cs typeface="B Mitra" pitchFamily="2" charset="-78"/>
            </a:endParaRPr>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1988807263"/>
              </p:ext>
            </p:extLst>
          </p:nvPr>
        </p:nvGraphicFramePr>
        <p:xfrm>
          <a:off x="381000" y="1676400"/>
          <a:ext cx="8610600" cy="472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E8A2CEED-9189-4192-A4BB-D98BF3A555B5}" type="slidenum">
              <a:rPr lang="en-US" smtClean="0"/>
              <a:pPr/>
              <a:t>35</a:t>
            </a:fld>
            <a:endParaRPr lang="en-US" dirty="0"/>
          </a:p>
        </p:txBody>
      </p:sp>
    </p:spTree>
    <p:extLst>
      <p:ext uri="{BB962C8B-B14F-4D97-AF65-F5344CB8AC3E}">
        <p14:creationId xmlns="" xmlns:p14="http://schemas.microsoft.com/office/powerpoint/2010/main" val="242736215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8A2CEED-9189-4192-A4BB-D98BF3A555B5}" type="slidenum">
              <a:rPr lang="en-US" smtClean="0"/>
              <a:pPr/>
              <a:t>36</a:t>
            </a:fld>
            <a:endParaRPr lang="en-US" dirty="0"/>
          </a:p>
        </p:txBody>
      </p:sp>
      <p:sp>
        <p:nvSpPr>
          <p:cNvPr id="6" name="TextBox 5"/>
          <p:cNvSpPr txBox="1"/>
          <p:nvPr/>
        </p:nvSpPr>
        <p:spPr>
          <a:xfrm>
            <a:off x="928662" y="1071546"/>
            <a:ext cx="7696200" cy="1569660"/>
          </a:xfrm>
          <a:prstGeom prst="rect">
            <a:avLst/>
          </a:prstGeom>
          <a:noFill/>
        </p:spPr>
        <p:txBody>
          <a:bodyPr wrap="square" rtlCol="0">
            <a:spAutoFit/>
          </a:bodyPr>
          <a:lstStyle/>
          <a:p>
            <a:pPr algn="r"/>
            <a:r>
              <a:rPr lang="fa-IR" sz="3200" dirty="0" smtClean="0">
                <a:solidFill>
                  <a:srgbClr val="FF0000"/>
                </a:solidFill>
                <a:cs typeface="B Mitra" pitchFamily="2" charset="-78"/>
              </a:rPr>
              <a:t>مفاهیم میانجی بین </a:t>
            </a:r>
            <a:r>
              <a:rPr lang="fa-IR" sz="3200" b="1" dirty="0" smtClean="0">
                <a:solidFill>
                  <a:srgbClr val="FF0000"/>
                </a:solidFill>
                <a:cs typeface="B Mitra" pitchFamily="2" charset="-78"/>
              </a:rPr>
              <a:t>توحید</a:t>
            </a:r>
            <a:r>
              <a:rPr lang="fa-IR" sz="3200" dirty="0" smtClean="0">
                <a:solidFill>
                  <a:srgbClr val="FF0000"/>
                </a:solidFill>
                <a:cs typeface="B Mitra" pitchFamily="2" charset="-78"/>
              </a:rPr>
              <a:t> و اصول مدیریت اسلامی :</a:t>
            </a:r>
          </a:p>
          <a:p>
            <a:pPr algn="r"/>
            <a:r>
              <a:rPr lang="fa-IR" sz="3200" dirty="0" smtClean="0">
                <a:cs typeface="B Mitra" pitchFamily="2" charset="-78"/>
              </a:rPr>
              <a:t>خدا محوری</a:t>
            </a:r>
          </a:p>
          <a:p>
            <a:pPr algn="r"/>
            <a:r>
              <a:rPr lang="fa-IR" sz="3200" dirty="0" smtClean="0">
                <a:cs typeface="B Mitra" pitchFamily="2" charset="-78"/>
              </a:rPr>
              <a:t>عدم تقدم بر خدا</a:t>
            </a:r>
            <a:endParaRPr lang="en-US" sz="3200" dirty="0">
              <a:cs typeface="B Mitra" pitchFamily="2" charset="-78"/>
            </a:endParaRPr>
          </a:p>
        </p:txBody>
      </p:sp>
      <p:sp>
        <p:nvSpPr>
          <p:cNvPr id="7" name="TextBox 6"/>
          <p:cNvSpPr txBox="1"/>
          <p:nvPr/>
        </p:nvSpPr>
        <p:spPr>
          <a:xfrm>
            <a:off x="857224" y="3071810"/>
            <a:ext cx="7696200" cy="3354765"/>
          </a:xfrm>
          <a:prstGeom prst="rect">
            <a:avLst/>
          </a:prstGeom>
          <a:noFill/>
        </p:spPr>
        <p:txBody>
          <a:bodyPr wrap="square" rtlCol="0">
            <a:spAutoFit/>
          </a:bodyPr>
          <a:lstStyle/>
          <a:p>
            <a:pPr algn="r"/>
            <a:r>
              <a:rPr lang="fa-IR" sz="3200" dirty="0" smtClean="0">
                <a:solidFill>
                  <a:srgbClr val="FF0000"/>
                </a:solidFill>
                <a:cs typeface="B Mitra" pitchFamily="2" charset="-78"/>
              </a:rPr>
              <a:t>اصول مدیریت اسلامی مبتنی بر </a:t>
            </a:r>
            <a:r>
              <a:rPr lang="fa-IR" sz="3200" b="1" dirty="0" smtClean="0">
                <a:solidFill>
                  <a:srgbClr val="FF0000"/>
                </a:solidFill>
                <a:cs typeface="B Mitra" pitchFamily="2" charset="-78"/>
              </a:rPr>
              <a:t>توحید</a:t>
            </a:r>
            <a:r>
              <a:rPr lang="fa-IR" sz="3200" dirty="0" smtClean="0">
                <a:solidFill>
                  <a:srgbClr val="FF0000"/>
                </a:solidFill>
                <a:cs typeface="B Mitra" pitchFamily="2" charset="-78"/>
              </a:rPr>
              <a:t> :</a:t>
            </a:r>
          </a:p>
          <a:p>
            <a:pPr algn="r"/>
            <a:r>
              <a:rPr lang="fa-IR" sz="2000" b="1" dirty="0" smtClean="0">
                <a:cs typeface="B Mitra" pitchFamily="2" charset="-78"/>
              </a:rPr>
              <a:t>  اصل اول : ارزش مداری</a:t>
            </a:r>
          </a:p>
          <a:p>
            <a:pPr algn="r"/>
            <a:r>
              <a:rPr lang="fa-IR" sz="2000" b="1" dirty="0" smtClean="0">
                <a:cs typeface="B Mitra" pitchFamily="2" charset="-78"/>
              </a:rPr>
              <a:t>    </a:t>
            </a:r>
            <a:r>
              <a:rPr lang="fa-IR" sz="2000" dirty="0" smtClean="0">
                <a:cs typeface="B Mitra" pitchFamily="2" charset="-78"/>
              </a:rPr>
              <a:t>انصاف                                                شایسته سالاری</a:t>
            </a:r>
          </a:p>
          <a:p>
            <a:pPr algn="r"/>
            <a:r>
              <a:rPr lang="fa-IR" sz="2000" dirty="0" smtClean="0">
                <a:cs typeface="B Mitra" pitchFamily="2" charset="-78"/>
              </a:rPr>
              <a:t>    جبران خدمت کارکنان(تامین اجتماعی)         تحول سازمانی</a:t>
            </a:r>
          </a:p>
          <a:p>
            <a:pPr algn="r"/>
            <a:r>
              <a:rPr lang="en-US" sz="2000" dirty="0" smtClean="0">
                <a:cs typeface="B Mitra" pitchFamily="2" charset="-78"/>
              </a:rPr>
              <a:t>                                         </a:t>
            </a:r>
            <a:r>
              <a:rPr lang="fa-IR" sz="2000" dirty="0" smtClean="0">
                <a:cs typeface="B Mitra" pitchFamily="2" charset="-78"/>
              </a:rPr>
              <a:t>     </a:t>
            </a:r>
          </a:p>
          <a:p>
            <a:pPr algn="r"/>
            <a:r>
              <a:rPr lang="fa-IR" sz="2000" b="1" dirty="0" smtClean="0">
                <a:cs typeface="B Mitra" pitchFamily="2" charset="-78"/>
              </a:rPr>
              <a:t> اصل دوم : وحدت و هماهنگی</a:t>
            </a:r>
          </a:p>
          <a:p>
            <a:pPr algn="r"/>
            <a:r>
              <a:rPr lang="fa-IR" sz="2000" b="1" dirty="0" smtClean="0">
                <a:cs typeface="B Mitra" pitchFamily="2" charset="-78"/>
              </a:rPr>
              <a:t>       </a:t>
            </a:r>
            <a:r>
              <a:rPr lang="fa-IR" sz="2000" dirty="0" smtClean="0">
                <a:cs typeface="B Mitra" pitchFamily="2" charset="-78"/>
              </a:rPr>
              <a:t>وحدت در قانون(نظم)      وحدت در عمل(انضباط)</a:t>
            </a:r>
          </a:p>
          <a:p>
            <a:pPr algn="r"/>
            <a:r>
              <a:rPr lang="fa-IR" sz="2000" b="1" dirty="0" smtClean="0">
                <a:cs typeface="B Mitra" pitchFamily="2" charset="-78"/>
              </a:rPr>
              <a:t>       </a:t>
            </a:r>
            <a:r>
              <a:rPr lang="fa-IR" sz="2000" dirty="0" smtClean="0">
                <a:cs typeface="B Mitra" pitchFamily="2" charset="-78"/>
              </a:rPr>
              <a:t>وحدت مدیریت              وحدت در تعامل</a:t>
            </a:r>
          </a:p>
          <a:p>
            <a:pPr algn="r"/>
            <a:r>
              <a:rPr lang="fa-IR" sz="2000" dirty="0" smtClean="0">
                <a:cs typeface="B Mitra" pitchFamily="2" charset="-78"/>
              </a:rPr>
              <a:t>       وحدت در روش             وحدت در جهت</a:t>
            </a:r>
          </a:p>
          <a:p>
            <a:pPr algn="r"/>
            <a:r>
              <a:rPr lang="fa-IR" sz="2000" b="1" dirty="0" smtClean="0">
                <a:cs typeface="B Mitra" pitchFamily="2" charset="-78"/>
              </a:rPr>
              <a:t>    </a:t>
            </a:r>
            <a:endParaRPr lang="en-US" sz="3200" dirty="0">
              <a:cs typeface="B Mitra" pitchFamily="2" charset="-78"/>
            </a:endParaRPr>
          </a:p>
        </p:txBody>
      </p:sp>
    </p:spTree>
    <p:extLst>
      <p:ext uri="{BB962C8B-B14F-4D97-AF65-F5344CB8AC3E}">
        <p14:creationId xmlns="" xmlns:p14="http://schemas.microsoft.com/office/powerpoint/2010/main" val="38253466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8A2CEED-9189-4192-A4BB-D98BF3A555B5}" type="slidenum">
              <a:rPr lang="en-US" smtClean="0"/>
              <a:pPr/>
              <a:t>37</a:t>
            </a:fld>
            <a:endParaRPr lang="en-US" dirty="0"/>
          </a:p>
        </p:txBody>
      </p:sp>
      <p:sp>
        <p:nvSpPr>
          <p:cNvPr id="6" name="TextBox 5"/>
          <p:cNvSpPr txBox="1"/>
          <p:nvPr/>
        </p:nvSpPr>
        <p:spPr>
          <a:xfrm>
            <a:off x="928662" y="1071546"/>
            <a:ext cx="7696200" cy="1569660"/>
          </a:xfrm>
          <a:prstGeom prst="rect">
            <a:avLst/>
          </a:prstGeom>
          <a:noFill/>
        </p:spPr>
        <p:txBody>
          <a:bodyPr wrap="square" rtlCol="0">
            <a:spAutoFit/>
          </a:bodyPr>
          <a:lstStyle/>
          <a:p>
            <a:pPr algn="r"/>
            <a:r>
              <a:rPr lang="fa-IR" sz="3200" dirty="0" smtClean="0">
                <a:solidFill>
                  <a:srgbClr val="FF0000"/>
                </a:solidFill>
                <a:cs typeface="B Mitra" pitchFamily="2" charset="-78"/>
              </a:rPr>
              <a:t>مفاهیم میانجی بین </a:t>
            </a:r>
            <a:r>
              <a:rPr lang="fa-IR" sz="3200" b="1" dirty="0" smtClean="0">
                <a:solidFill>
                  <a:srgbClr val="FF0000"/>
                </a:solidFill>
                <a:cs typeface="B Mitra" pitchFamily="2" charset="-78"/>
              </a:rPr>
              <a:t>نبوت</a:t>
            </a:r>
            <a:r>
              <a:rPr lang="fa-IR" sz="3200" dirty="0" smtClean="0">
                <a:solidFill>
                  <a:srgbClr val="FF0000"/>
                </a:solidFill>
                <a:cs typeface="B Mitra" pitchFamily="2" charset="-78"/>
              </a:rPr>
              <a:t> و اصول مدیریت اسلامی :</a:t>
            </a:r>
          </a:p>
          <a:p>
            <a:pPr algn="r"/>
            <a:r>
              <a:rPr lang="fa-IR" sz="3200" dirty="0" smtClean="0">
                <a:cs typeface="B Mitra" pitchFamily="2" charset="-78"/>
              </a:rPr>
              <a:t>بشارت و انذار</a:t>
            </a:r>
          </a:p>
          <a:p>
            <a:pPr algn="r"/>
            <a:r>
              <a:rPr lang="fa-IR" sz="3200" dirty="0" smtClean="0">
                <a:cs typeface="B Mitra" pitchFamily="2" charset="-78"/>
              </a:rPr>
              <a:t>عدم تقدم بر رسول (ص)</a:t>
            </a:r>
            <a:endParaRPr lang="en-US" sz="3200" dirty="0">
              <a:cs typeface="B Mitra" pitchFamily="2" charset="-78"/>
            </a:endParaRPr>
          </a:p>
        </p:txBody>
      </p:sp>
      <p:sp>
        <p:nvSpPr>
          <p:cNvPr id="7" name="TextBox 6"/>
          <p:cNvSpPr txBox="1"/>
          <p:nvPr/>
        </p:nvSpPr>
        <p:spPr>
          <a:xfrm>
            <a:off x="928662" y="3143248"/>
            <a:ext cx="7696200" cy="3970318"/>
          </a:xfrm>
          <a:prstGeom prst="rect">
            <a:avLst/>
          </a:prstGeom>
          <a:noFill/>
        </p:spPr>
        <p:txBody>
          <a:bodyPr wrap="square" rtlCol="0">
            <a:spAutoFit/>
          </a:bodyPr>
          <a:lstStyle/>
          <a:p>
            <a:pPr algn="r"/>
            <a:r>
              <a:rPr lang="fa-IR" sz="3200" dirty="0" smtClean="0">
                <a:solidFill>
                  <a:srgbClr val="FF0000"/>
                </a:solidFill>
                <a:cs typeface="B Mitra" pitchFamily="2" charset="-78"/>
              </a:rPr>
              <a:t>اصول مدیریت اسلامی مبتنی بر </a:t>
            </a:r>
            <a:r>
              <a:rPr lang="fa-IR" sz="3200" b="1" dirty="0" smtClean="0">
                <a:solidFill>
                  <a:srgbClr val="FF0000"/>
                </a:solidFill>
                <a:cs typeface="B Mitra" pitchFamily="2" charset="-78"/>
              </a:rPr>
              <a:t>نبوت</a:t>
            </a:r>
            <a:r>
              <a:rPr lang="fa-IR" sz="3200" dirty="0" smtClean="0">
                <a:solidFill>
                  <a:srgbClr val="FF0000"/>
                </a:solidFill>
                <a:cs typeface="B Mitra" pitchFamily="2" charset="-78"/>
              </a:rPr>
              <a:t> :</a:t>
            </a:r>
          </a:p>
          <a:p>
            <a:pPr algn="r"/>
            <a:r>
              <a:rPr lang="fa-IR" sz="2000" b="1" dirty="0" smtClean="0">
                <a:cs typeface="B Mitra" pitchFamily="2" charset="-78"/>
              </a:rPr>
              <a:t>اصل اول : هدایت رشد محور</a:t>
            </a:r>
          </a:p>
          <a:p>
            <a:pPr algn="r"/>
            <a:r>
              <a:rPr lang="fa-IR" sz="2000" dirty="0" smtClean="0">
                <a:cs typeface="B Mitra" pitchFamily="2" charset="-78"/>
              </a:rPr>
              <a:t>     اعمال مدیریت بر اساس اختیار            بصیرت نیروها  </a:t>
            </a:r>
          </a:p>
          <a:p>
            <a:pPr algn="r"/>
            <a:r>
              <a:rPr lang="fa-IR" sz="2000" dirty="0" smtClean="0">
                <a:cs typeface="B Mitra" pitchFamily="2" charset="-78"/>
              </a:rPr>
              <a:t>     آموزش مستمر نیروها                       رهبری مشارکتی</a:t>
            </a:r>
          </a:p>
          <a:p>
            <a:pPr algn="r"/>
            <a:r>
              <a:rPr lang="fa-IR" sz="2000" b="1" dirty="0" smtClean="0">
                <a:cs typeface="B Mitra" pitchFamily="2" charset="-78"/>
              </a:rPr>
              <a:t>    </a:t>
            </a:r>
          </a:p>
          <a:p>
            <a:pPr algn="r"/>
            <a:endParaRPr lang="fa-IR" sz="2000" dirty="0" smtClean="0">
              <a:cs typeface="B Mitra" pitchFamily="2" charset="-78"/>
            </a:endParaRPr>
          </a:p>
          <a:p>
            <a:pPr algn="r"/>
            <a:r>
              <a:rPr lang="fa-IR" sz="2000" b="1" dirty="0" smtClean="0">
                <a:cs typeface="B Mitra" pitchFamily="2" charset="-78"/>
              </a:rPr>
              <a:t>اصل </a:t>
            </a:r>
            <a:r>
              <a:rPr lang="fa-IR" sz="2000" b="1" dirty="0">
                <a:cs typeface="B Mitra" pitchFamily="2" charset="-78"/>
              </a:rPr>
              <a:t>دوم : </a:t>
            </a:r>
            <a:r>
              <a:rPr lang="fa-IR" sz="2000" b="1" dirty="0" smtClean="0">
                <a:cs typeface="B Mitra" pitchFamily="2" charset="-78"/>
              </a:rPr>
              <a:t>اعتدال و میانه وری</a:t>
            </a:r>
          </a:p>
          <a:p>
            <a:pPr algn="r"/>
            <a:r>
              <a:rPr lang="fa-IR" sz="2000" dirty="0" smtClean="0">
                <a:cs typeface="B Mitra" pitchFamily="2" charset="-78"/>
              </a:rPr>
              <a:t>     سیستم متناسب پاداش و تنبیه             توجه متعادل به نیاز های مادی و معنوی </a:t>
            </a:r>
          </a:p>
          <a:p>
            <a:pPr algn="r"/>
            <a:r>
              <a:rPr lang="fa-IR" sz="2000" dirty="0" smtClean="0">
                <a:cs typeface="B Mitra" pitchFamily="2" charset="-78"/>
              </a:rPr>
              <a:t>     تلفیق متوازن اهداف فردی و سازمانی</a:t>
            </a:r>
          </a:p>
          <a:p>
            <a:pPr algn="r"/>
            <a:endParaRPr lang="fa-IR" sz="2000" b="1" dirty="0" smtClean="0">
              <a:cs typeface="B Mitra" pitchFamily="2" charset="-78"/>
            </a:endParaRPr>
          </a:p>
          <a:p>
            <a:pPr algn="r"/>
            <a:r>
              <a:rPr lang="fa-IR" sz="2000" b="1" dirty="0" smtClean="0">
                <a:cs typeface="B Mitra" pitchFamily="2" charset="-78"/>
              </a:rPr>
              <a:t> </a:t>
            </a:r>
          </a:p>
          <a:p>
            <a:pPr algn="r"/>
            <a:r>
              <a:rPr lang="fa-IR" sz="2000" b="1" dirty="0" smtClean="0">
                <a:cs typeface="B Mitra" pitchFamily="2" charset="-78"/>
              </a:rPr>
              <a:t>    </a:t>
            </a:r>
            <a:endParaRPr lang="en-US" sz="3200" dirty="0">
              <a:cs typeface="B Mitra" pitchFamily="2" charset="-78"/>
            </a:endParaRPr>
          </a:p>
        </p:txBody>
      </p:sp>
    </p:spTree>
    <p:extLst>
      <p:ext uri="{BB962C8B-B14F-4D97-AF65-F5344CB8AC3E}">
        <p14:creationId xmlns="" xmlns:p14="http://schemas.microsoft.com/office/powerpoint/2010/main" val="29530711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8A2CEED-9189-4192-A4BB-D98BF3A555B5}" type="slidenum">
              <a:rPr lang="en-US" smtClean="0"/>
              <a:pPr/>
              <a:t>38</a:t>
            </a:fld>
            <a:endParaRPr lang="en-US" dirty="0"/>
          </a:p>
        </p:txBody>
      </p:sp>
      <p:sp>
        <p:nvSpPr>
          <p:cNvPr id="6" name="TextBox 5"/>
          <p:cNvSpPr txBox="1"/>
          <p:nvPr/>
        </p:nvSpPr>
        <p:spPr>
          <a:xfrm>
            <a:off x="857224" y="1000108"/>
            <a:ext cx="7696200" cy="1569660"/>
          </a:xfrm>
          <a:prstGeom prst="rect">
            <a:avLst/>
          </a:prstGeom>
          <a:noFill/>
        </p:spPr>
        <p:txBody>
          <a:bodyPr wrap="square" rtlCol="0">
            <a:spAutoFit/>
          </a:bodyPr>
          <a:lstStyle/>
          <a:p>
            <a:pPr algn="r"/>
            <a:r>
              <a:rPr lang="fa-IR" sz="3200" dirty="0" smtClean="0">
                <a:solidFill>
                  <a:srgbClr val="FF0000"/>
                </a:solidFill>
                <a:cs typeface="B Mitra" pitchFamily="2" charset="-78"/>
              </a:rPr>
              <a:t>مفاهیم میانجی بین </a:t>
            </a:r>
            <a:r>
              <a:rPr lang="fa-IR" sz="3200" b="1" dirty="0" smtClean="0">
                <a:solidFill>
                  <a:srgbClr val="FF0000"/>
                </a:solidFill>
                <a:cs typeface="B Mitra" pitchFamily="2" charset="-78"/>
              </a:rPr>
              <a:t>معاد</a:t>
            </a:r>
            <a:r>
              <a:rPr lang="fa-IR" sz="3200" dirty="0" smtClean="0">
                <a:solidFill>
                  <a:srgbClr val="FF0000"/>
                </a:solidFill>
                <a:cs typeface="B Mitra" pitchFamily="2" charset="-78"/>
              </a:rPr>
              <a:t> و اصول مدیریت اسلامی :</a:t>
            </a:r>
          </a:p>
          <a:p>
            <a:pPr algn="r"/>
            <a:r>
              <a:rPr lang="fa-IR" sz="3200" dirty="0" smtClean="0">
                <a:cs typeface="B Mitra" pitchFamily="2" charset="-78"/>
              </a:rPr>
              <a:t>عمل گرایی</a:t>
            </a:r>
          </a:p>
          <a:p>
            <a:pPr algn="r"/>
            <a:r>
              <a:rPr lang="fa-IR" sz="3200" dirty="0" smtClean="0">
                <a:cs typeface="B Mitra" pitchFamily="2" charset="-78"/>
              </a:rPr>
              <a:t>عمل و عکس العمل</a:t>
            </a:r>
            <a:endParaRPr lang="en-US" sz="3200" dirty="0">
              <a:cs typeface="B Mitra" pitchFamily="2" charset="-78"/>
            </a:endParaRPr>
          </a:p>
        </p:txBody>
      </p:sp>
      <p:sp>
        <p:nvSpPr>
          <p:cNvPr id="7" name="TextBox 6"/>
          <p:cNvSpPr txBox="1"/>
          <p:nvPr/>
        </p:nvSpPr>
        <p:spPr>
          <a:xfrm>
            <a:off x="928662" y="3286124"/>
            <a:ext cx="7696200" cy="3847207"/>
          </a:xfrm>
          <a:prstGeom prst="rect">
            <a:avLst/>
          </a:prstGeom>
          <a:noFill/>
        </p:spPr>
        <p:txBody>
          <a:bodyPr wrap="square" rtlCol="0">
            <a:spAutoFit/>
          </a:bodyPr>
          <a:lstStyle/>
          <a:p>
            <a:pPr algn="r"/>
            <a:r>
              <a:rPr lang="fa-IR" sz="3200" dirty="0" smtClean="0">
                <a:solidFill>
                  <a:srgbClr val="FF0000"/>
                </a:solidFill>
                <a:cs typeface="B Mitra" pitchFamily="2" charset="-78"/>
              </a:rPr>
              <a:t>اصول مدیریت اسلامی مبتنی بر </a:t>
            </a:r>
            <a:r>
              <a:rPr lang="fa-IR" sz="3200" b="1" dirty="0" smtClean="0">
                <a:solidFill>
                  <a:srgbClr val="FF0000"/>
                </a:solidFill>
                <a:cs typeface="B Mitra" pitchFamily="2" charset="-78"/>
              </a:rPr>
              <a:t>معاد</a:t>
            </a:r>
            <a:r>
              <a:rPr lang="fa-IR" sz="3200" dirty="0" smtClean="0">
                <a:solidFill>
                  <a:srgbClr val="FF0000"/>
                </a:solidFill>
                <a:cs typeface="B Mitra" pitchFamily="2" charset="-78"/>
              </a:rPr>
              <a:t> :</a:t>
            </a:r>
          </a:p>
          <a:p>
            <a:pPr algn="r"/>
            <a:r>
              <a:rPr lang="fa-IR" sz="2000" b="1" dirty="0" smtClean="0">
                <a:cs typeface="B Mitra" pitchFamily="2" charset="-78"/>
              </a:rPr>
              <a:t>اصل اول : آخرت گرایی</a:t>
            </a:r>
          </a:p>
          <a:p>
            <a:pPr algn="r"/>
            <a:r>
              <a:rPr lang="fa-IR" sz="2000" b="1" dirty="0" smtClean="0">
                <a:cs typeface="B Mitra" pitchFamily="2" charset="-78"/>
              </a:rPr>
              <a:t>    </a:t>
            </a:r>
            <a:r>
              <a:rPr lang="fa-IR" sz="2000" dirty="0" smtClean="0">
                <a:cs typeface="B Mitra" pitchFamily="2" charset="-78"/>
              </a:rPr>
              <a:t>تدبیر و تدبر                 عمل و تلاش</a:t>
            </a:r>
          </a:p>
          <a:p>
            <a:pPr algn="r"/>
            <a:r>
              <a:rPr lang="fa-IR" sz="2000" dirty="0" smtClean="0">
                <a:cs typeface="B Mitra" pitchFamily="2" charset="-78"/>
              </a:rPr>
              <a:t>    هدف گذاری</a:t>
            </a:r>
          </a:p>
          <a:p>
            <a:pPr algn="r"/>
            <a:endParaRPr lang="fa-IR" sz="2000" b="1" dirty="0" smtClean="0">
              <a:cs typeface="B Mitra" pitchFamily="2" charset="-78"/>
            </a:endParaRPr>
          </a:p>
          <a:p>
            <a:pPr algn="r"/>
            <a:r>
              <a:rPr lang="fa-IR" sz="2000" b="1" dirty="0" smtClean="0">
                <a:cs typeface="B Mitra" pitchFamily="2" charset="-78"/>
              </a:rPr>
              <a:t>  اصل </a:t>
            </a:r>
            <a:r>
              <a:rPr lang="fa-IR" sz="2000" b="1" dirty="0">
                <a:cs typeface="B Mitra" pitchFamily="2" charset="-78"/>
              </a:rPr>
              <a:t>دوم : </a:t>
            </a:r>
            <a:r>
              <a:rPr lang="fa-IR" sz="2000" b="1" dirty="0" smtClean="0">
                <a:cs typeface="B Mitra" pitchFamily="2" charset="-78"/>
              </a:rPr>
              <a:t>اختیار و مسئولیت</a:t>
            </a:r>
          </a:p>
          <a:p>
            <a:pPr algn="r"/>
            <a:r>
              <a:rPr lang="fa-IR" sz="2000" dirty="0" smtClean="0">
                <a:cs typeface="B Mitra" pitchFamily="2" charset="-78"/>
              </a:rPr>
              <a:t>     سلسله مراتب              تمرکز و عدم تمرکز</a:t>
            </a:r>
          </a:p>
          <a:p>
            <a:pPr algn="r"/>
            <a:r>
              <a:rPr lang="fa-IR" sz="2000" dirty="0" smtClean="0">
                <a:cs typeface="B Mitra" pitchFamily="2" charset="-78"/>
              </a:rPr>
              <a:t>    تعهد سازمانی              نظارت پذیری و قابلیت ارزشیابی</a:t>
            </a:r>
          </a:p>
          <a:p>
            <a:pPr algn="r"/>
            <a:endParaRPr lang="fa-IR" sz="2000" b="1" dirty="0" smtClean="0">
              <a:cs typeface="B Mitra" pitchFamily="2" charset="-78"/>
            </a:endParaRPr>
          </a:p>
          <a:p>
            <a:pPr algn="r"/>
            <a:endParaRPr lang="fa-IR" sz="2000" b="1" dirty="0" smtClean="0">
              <a:cs typeface="B Mitra" pitchFamily="2" charset="-78"/>
            </a:endParaRPr>
          </a:p>
          <a:p>
            <a:pPr algn="r"/>
            <a:endParaRPr lang="en-US" sz="3200" dirty="0">
              <a:cs typeface="B Mitra" pitchFamily="2" charset="-78"/>
            </a:endParaRPr>
          </a:p>
        </p:txBody>
      </p:sp>
    </p:spTree>
    <p:extLst>
      <p:ext uri="{BB962C8B-B14F-4D97-AF65-F5344CB8AC3E}">
        <p14:creationId xmlns="" xmlns:p14="http://schemas.microsoft.com/office/powerpoint/2010/main" val="299039331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تعامل و تزاحم اصول</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447800"/>
            <a:ext cx="8229600" cy="5029200"/>
          </a:xfrm>
        </p:spPr>
        <p:txBody>
          <a:bodyPr>
            <a:normAutofit/>
          </a:bodyPr>
          <a:lstStyle/>
          <a:p>
            <a:pPr algn="just"/>
            <a:r>
              <a:rPr lang="fa-IR" sz="2400" b="1" dirty="0" smtClean="0">
                <a:solidFill>
                  <a:schemeClr val="accent1"/>
                </a:solidFill>
                <a:cs typeface="B Mitra" pitchFamily="2" charset="-78"/>
              </a:rPr>
              <a:t>تعامل اصول ( معنی بخشی اصول به یکدیگر ) : </a:t>
            </a:r>
          </a:p>
          <a:p>
            <a:pPr algn="just"/>
            <a:r>
              <a:rPr lang="fa-IR" sz="2400" dirty="0" smtClean="0">
                <a:cs typeface="B Mitra" pitchFamily="2" charset="-78"/>
              </a:rPr>
              <a:t>از آنجا که دین اسلام یک سیستم است از ویژگی ها و خصوصیات سیستم نیز برخوردار است به همین نحو اصول مدیریت اسلامی نیز یک سیستم اند که باید مجموعه اصول را در جایگاه خود و در روابط متقابل با اصول دیگر به کار گرفت . لذا بکارگیری یک اصل نباید موجب غفلت و عدم بکارگیری اصول دیگر شود و گرنه آنچه می ماند نه مدیریت اسلامی است و نه حرکت در پایه اصول آن .</a:t>
            </a:r>
          </a:p>
          <a:p>
            <a:pPr algn="just"/>
            <a:endParaRPr lang="fa-IR" sz="2400" dirty="0">
              <a:cs typeface="B Mitra" pitchFamily="2" charset="-78"/>
            </a:endParaRPr>
          </a:p>
          <a:p>
            <a:pPr algn="just"/>
            <a:r>
              <a:rPr lang="fa-IR" sz="2400" b="1" dirty="0" smtClean="0">
                <a:solidFill>
                  <a:schemeClr val="accent1"/>
                </a:solidFill>
                <a:cs typeface="B Mitra" pitchFamily="2" charset="-78"/>
              </a:rPr>
              <a:t>تزاحم اصول :</a:t>
            </a:r>
          </a:p>
          <a:p>
            <a:pPr algn="just"/>
            <a:r>
              <a:rPr lang="fa-IR" sz="2400" dirty="0" smtClean="0">
                <a:cs typeface="B Mitra" pitchFamily="2" charset="-78"/>
              </a:rPr>
              <a:t>در حوزه نظری همه اصول با یکدیگر ارتباط سیستمی و تنگاتنگ و منسجمی دارند لیکن در حوزه عملی یعنی در مقام عمل ، کاربرد و عرصه اعمال مدیریت و عملکرد ها ، در یک وضعیت خاص ممکن است تحقق یک اصل به طور همزمان با تحقق اصل دیگر از اصول مدیریت قابل جمع نباشد و یک اصل مزاحم اصل دیگر در تحقق و اجرا به نظر رسد .</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39</a:t>
            </a:fld>
            <a:endParaRPr lang="en-US" dirty="0"/>
          </a:p>
        </p:txBody>
      </p:sp>
    </p:spTree>
    <p:extLst>
      <p:ext uri="{BB962C8B-B14F-4D97-AF65-F5344CB8AC3E}">
        <p14:creationId xmlns="" xmlns:p14="http://schemas.microsoft.com/office/powerpoint/2010/main" val="27419210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تفاوت مدیریت اسلامی و مبانی مدیریت اسلامی</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676400"/>
            <a:ext cx="8229600" cy="4389120"/>
          </a:xfrm>
        </p:spPr>
        <p:txBody>
          <a:bodyPr>
            <a:normAutofit/>
          </a:bodyPr>
          <a:lstStyle/>
          <a:p>
            <a:r>
              <a:rPr lang="fa-IR" sz="2400" u="sng" dirty="0" smtClean="0">
                <a:solidFill>
                  <a:schemeClr val="accent2">
                    <a:lumMod val="75000"/>
                  </a:schemeClr>
                </a:solidFill>
                <a:cs typeface="B Mitra" pitchFamily="2" charset="-78"/>
              </a:rPr>
              <a:t>مدیریت اسلامی </a:t>
            </a:r>
            <a:r>
              <a:rPr lang="fa-IR" sz="2400" dirty="0" smtClean="0">
                <a:cs typeface="B Mitra" pitchFamily="2" charset="-78"/>
              </a:rPr>
              <a:t>و </a:t>
            </a:r>
            <a:r>
              <a:rPr lang="fa-IR" sz="2400" u="sng" dirty="0" smtClean="0">
                <a:solidFill>
                  <a:schemeClr val="accent4">
                    <a:lumMod val="75000"/>
                  </a:schemeClr>
                </a:solidFill>
                <a:cs typeface="B Mitra" pitchFamily="2" charset="-78"/>
              </a:rPr>
              <a:t>مبانی مدیریت اسلامی </a:t>
            </a:r>
            <a:r>
              <a:rPr lang="fa-IR" sz="2400" dirty="0" smtClean="0">
                <a:cs typeface="B Mitra" pitchFamily="2" charset="-78"/>
              </a:rPr>
              <a:t>دو مقوله جدا از هم هستند ؛</a:t>
            </a:r>
          </a:p>
          <a:p>
            <a:endParaRPr lang="fa-IR" sz="2400" dirty="0" smtClean="0">
              <a:cs typeface="B Mitra" pitchFamily="2" charset="-78"/>
            </a:endParaRPr>
          </a:p>
          <a:p>
            <a:r>
              <a:rPr lang="fa-IR" sz="2400" dirty="0" smtClean="0">
                <a:cs typeface="B Mitra" pitchFamily="2" charset="-78"/>
              </a:rPr>
              <a:t>در </a:t>
            </a:r>
            <a:r>
              <a:rPr lang="fa-IR" sz="2400" dirty="0" smtClean="0">
                <a:solidFill>
                  <a:schemeClr val="accent2">
                    <a:lumMod val="75000"/>
                  </a:schemeClr>
                </a:solidFill>
                <a:cs typeface="B Mitra" pitchFamily="2" charset="-78"/>
              </a:rPr>
              <a:t>مدیریت اسلامی </a:t>
            </a:r>
            <a:r>
              <a:rPr lang="fa-IR" sz="2400" dirty="0" smtClean="0">
                <a:cs typeface="B Mitra" pitchFamily="2" charset="-78"/>
              </a:rPr>
              <a:t>، اصول سازمانی و نظریه های مدیریتی به دست آمده و کاربرد آنها و نتایج آن مورد بحث قرار میگیرد ؛</a:t>
            </a:r>
          </a:p>
          <a:p>
            <a:r>
              <a:rPr lang="fa-IR" sz="2400" dirty="0" smtClean="0">
                <a:cs typeface="B Mitra" pitchFamily="2" charset="-78"/>
              </a:rPr>
              <a:t>حال آنکه در </a:t>
            </a:r>
            <a:r>
              <a:rPr lang="fa-IR" sz="2400" dirty="0" smtClean="0">
                <a:solidFill>
                  <a:schemeClr val="accent4">
                    <a:lumMod val="75000"/>
                  </a:schemeClr>
                </a:solidFill>
                <a:cs typeface="B Mitra" pitchFamily="2" charset="-78"/>
              </a:rPr>
              <a:t>مبانی مدیریت اسلامی </a:t>
            </a:r>
            <a:r>
              <a:rPr lang="fa-IR" sz="2400" dirty="0" smtClean="0">
                <a:cs typeface="B Mitra" pitchFamily="2" charset="-78"/>
              </a:rPr>
              <a:t>، پیش نیازها ، مفروضات ، اصول کلی ، روش تحقیق ، مفاهیم و تعاریف مهم و مبانی فلسفی مطرح می شود .</a:t>
            </a:r>
          </a:p>
          <a:p>
            <a:endParaRPr lang="fa-IR" sz="2400" dirty="0" smtClean="0">
              <a:cs typeface="B Mitra" pitchFamily="2" charset="-78"/>
            </a:endParaRPr>
          </a:p>
          <a:p>
            <a:r>
              <a:rPr lang="fa-IR" sz="2400" dirty="0" smtClean="0">
                <a:cs typeface="B Mitra" pitchFamily="2" charset="-78"/>
              </a:rPr>
              <a:t>از آنجا که هنوز مبانی مدیریت اسلامی به درستی تبیین نگردیده ، در این نوشتار بیشتر به قسمت </a:t>
            </a:r>
            <a:r>
              <a:rPr lang="fa-IR" sz="2400" dirty="0" smtClean="0">
                <a:solidFill>
                  <a:schemeClr val="accent4">
                    <a:lumMod val="75000"/>
                  </a:schemeClr>
                </a:solidFill>
                <a:cs typeface="B Mitra" pitchFamily="2" charset="-78"/>
              </a:rPr>
              <a:t>مبانی مدیریت اسلامی </a:t>
            </a:r>
            <a:r>
              <a:rPr lang="fa-IR" sz="2400" dirty="0" smtClean="0">
                <a:cs typeface="B Mitra" pitchFamily="2" charset="-78"/>
              </a:rPr>
              <a:t>پرداخته شده است .</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4</a:t>
            </a:fld>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40</a:t>
            </a:fld>
            <a:endParaRPr lang="en-US"/>
          </a:p>
        </p:txBody>
      </p:sp>
      <p:sp>
        <p:nvSpPr>
          <p:cNvPr id="5" name="Content Placeholder 4"/>
          <p:cNvSpPr>
            <a:spLocks noGrp="1"/>
          </p:cNvSpPr>
          <p:nvPr>
            <p:ph idx="1"/>
          </p:nvPr>
        </p:nvSpPr>
        <p:spPr>
          <a:xfrm>
            <a:off x="762000" y="4038600"/>
            <a:ext cx="3733800" cy="2286000"/>
          </a:xfrm>
        </p:spPr>
        <p:txBody>
          <a:bodyPr>
            <a:normAutofit/>
          </a:bodyPr>
          <a:lstStyle/>
          <a:p>
            <a:endParaRPr lang="fa-IR" sz="36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IranNastaliq" pitchFamily="18" charset="0"/>
              <a:cs typeface="IranNastaliq" pitchFamily="18" charset="0"/>
            </a:endParaRPr>
          </a:p>
          <a:p>
            <a:endParaRPr lang="fa-IR" sz="36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IranNastaliq" pitchFamily="18" charset="0"/>
              <a:cs typeface="IranNastaliq" pitchFamily="18" charset="0"/>
            </a:endParaRPr>
          </a:p>
          <a:p>
            <a:r>
              <a:rPr lang="fa-IR" sz="36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IranNastaliq" pitchFamily="18" charset="0"/>
                <a:cs typeface="IranNastaliq" pitchFamily="18" charset="0"/>
              </a:rPr>
              <a:t>  و من الله  التوفیق...</a:t>
            </a:r>
            <a:endParaRPr lang="en-US" sz="36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IranNastaliq" pitchFamily="18" charset="0"/>
              <a:cs typeface="IranNastaliq" pitchFamily="18" charset="0"/>
            </a:endParaRPr>
          </a:p>
        </p:txBody>
      </p:sp>
    </p:spTree>
    <p:extLst>
      <p:ext uri="{BB962C8B-B14F-4D97-AF65-F5344CB8AC3E}">
        <p14:creationId xmlns="" xmlns:p14="http://schemas.microsoft.com/office/powerpoint/2010/main" val="14307664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مفهوم مدیریت اسلامی</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676400"/>
            <a:ext cx="8229600" cy="4389120"/>
          </a:xfrm>
        </p:spPr>
        <p:txBody>
          <a:bodyPr>
            <a:normAutofit/>
          </a:bodyPr>
          <a:lstStyle/>
          <a:p>
            <a:r>
              <a:rPr lang="fa-IR" sz="2400" dirty="0" smtClean="0">
                <a:cs typeface="B Mitra" pitchFamily="2" charset="-78"/>
              </a:rPr>
              <a:t>آیا مدیریت اسلامی وجود دارد ؟</a:t>
            </a:r>
          </a:p>
          <a:p>
            <a:r>
              <a:rPr lang="fa-IR" sz="2400" dirty="0" smtClean="0">
                <a:solidFill>
                  <a:srgbClr val="FF0000"/>
                </a:solidFill>
                <a:cs typeface="B Mitra" pitchFamily="2" charset="-78"/>
              </a:rPr>
              <a:t>مخالفان :</a:t>
            </a:r>
          </a:p>
          <a:p>
            <a:r>
              <a:rPr lang="fa-IR" sz="2400" dirty="0" smtClean="0">
                <a:cs typeface="B Mitra" pitchFamily="2" charset="-78"/>
              </a:rPr>
              <a:t>اگر وجود دارد چرا بعد از 30 سال هنوز تدوین و تببین نشده است ؟</a:t>
            </a:r>
          </a:p>
          <a:p>
            <a:r>
              <a:rPr lang="fa-IR" sz="2400" dirty="0" smtClean="0">
                <a:cs typeface="B Mitra" pitchFamily="2" charset="-78"/>
              </a:rPr>
              <a:t>عناوین و پسوند های اسلامی شعار تو خالی است .</a:t>
            </a:r>
          </a:p>
          <a:p>
            <a:r>
              <a:rPr lang="fa-IR" sz="2400" dirty="0" smtClean="0">
                <a:cs typeface="B Mitra" pitchFamily="2" charset="-78"/>
              </a:rPr>
              <a:t>دین مربوط به امور معنوی و اخروی است و علوم مربوط به دنیا هستند .</a:t>
            </a:r>
          </a:p>
          <a:p>
            <a:r>
              <a:rPr lang="fa-IR" sz="2400" dirty="0" smtClean="0">
                <a:solidFill>
                  <a:srgbClr val="FF0000"/>
                </a:solidFill>
                <a:cs typeface="B Mitra" pitchFamily="2" charset="-78"/>
              </a:rPr>
              <a:t>موافقان :</a:t>
            </a:r>
          </a:p>
          <a:p>
            <a:r>
              <a:rPr lang="fa-IR" sz="2400" dirty="0" smtClean="0">
                <a:cs typeface="B Mitra" pitchFamily="2" charset="-78"/>
              </a:rPr>
              <a:t>ما مکتب اسلامی داریم و نمی توانیم مشکلات تجربی را حل کنیم .</a:t>
            </a:r>
          </a:p>
          <a:p>
            <a:r>
              <a:rPr lang="fa-IR" sz="2400" dirty="0" smtClean="0">
                <a:cs typeface="B Mitra" pitchFamily="2" charset="-78"/>
              </a:rPr>
              <a:t>مدیریت اسلامی داریم ولی صرفا به امور اخلاقی و معنوی می پردازد .</a:t>
            </a:r>
          </a:p>
          <a:p>
            <a:r>
              <a:rPr lang="fa-IR" sz="2400" dirty="0" smtClean="0">
                <a:cs typeface="B Mitra" pitchFamily="2" charset="-78"/>
              </a:rPr>
              <a:t>مدیریت اسلامی مدیریتی است که بشر را به رفاه و سعادت و اقتصاد پیشرفته برساند پس شیوه مدیریت غربی همان مدیریت اسلامی است .</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5</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658112"/>
          </a:xfrm>
        </p:spPr>
        <p:txBody>
          <a:bodyPr>
            <a:normAutofit fontScale="90000"/>
          </a:bodyPr>
          <a:lstStyle/>
          <a:p>
            <a:pPr algn="r"/>
            <a:r>
              <a:rPr lang="fa-IR" sz="4400" dirty="0" smtClean="0">
                <a:solidFill>
                  <a:srgbClr val="FF0000"/>
                </a:solidFill>
                <a:cs typeface="B Mitra" pitchFamily="2" charset="-78"/>
              </a:rPr>
              <a:t>چه ارتباطی بین مدیریت به عنوان علم و اسلام به عنوان دین وجود دارد ؟</a:t>
            </a:r>
            <a:br>
              <a:rPr lang="fa-IR" sz="4400" dirty="0" smtClean="0">
                <a:solidFill>
                  <a:srgbClr val="FF0000"/>
                </a:solidFill>
                <a:cs typeface="B Mitra" pitchFamily="2" charset="-78"/>
              </a:rPr>
            </a:br>
            <a:endParaRPr lang="fa-IR" sz="4400" dirty="0">
              <a:solidFill>
                <a:srgbClr val="FF0000"/>
              </a:solidFill>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6</a:t>
            </a:fld>
            <a:endParaRPr lang="en-US" dirty="0"/>
          </a:p>
        </p:txBody>
      </p:sp>
      <p:graphicFrame>
        <p:nvGraphicFramePr>
          <p:cNvPr id="5" name="Diagram 4"/>
          <p:cNvGraphicFramePr/>
          <p:nvPr/>
        </p:nvGraphicFramePr>
        <p:xfrm>
          <a:off x="1066800" y="1981200"/>
          <a:ext cx="67056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مفهوم علم و کارکردهای آن</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676400"/>
            <a:ext cx="8229600" cy="4389120"/>
          </a:xfrm>
        </p:spPr>
        <p:txBody>
          <a:bodyPr>
            <a:normAutofit/>
          </a:bodyPr>
          <a:lstStyle/>
          <a:p>
            <a:r>
              <a:rPr lang="fa-IR" sz="2400" dirty="0" smtClean="0">
                <a:solidFill>
                  <a:schemeClr val="accent2">
                    <a:lumMod val="75000"/>
                  </a:schemeClr>
                </a:solidFill>
                <a:cs typeface="B Mitra" pitchFamily="2" charset="-78"/>
              </a:rPr>
              <a:t>مفهوم :</a:t>
            </a:r>
          </a:p>
          <a:p>
            <a:r>
              <a:rPr lang="fa-IR" sz="2400" dirty="0" smtClean="0">
                <a:cs typeface="B Mitra" pitchFamily="2" charset="-78"/>
              </a:rPr>
              <a:t>مجموعه قضایایی که حول یک محور مطرح می شود و با متدهای متناسب با طبیعت قضایای مزبور مورد بررسی قرار می گیرد .</a:t>
            </a:r>
          </a:p>
          <a:p>
            <a:endParaRPr lang="fa-IR" sz="2400" dirty="0" smtClean="0">
              <a:cs typeface="B Mitra" pitchFamily="2" charset="-78"/>
            </a:endParaRPr>
          </a:p>
          <a:p>
            <a:r>
              <a:rPr lang="fa-IR" sz="2400" dirty="0" smtClean="0">
                <a:solidFill>
                  <a:schemeClr val="accent2">
                    <a:lumMod val="75000"/>
                  </a:schemeClr>
                </a:solidFill>
                <a:cs typeface="B Mitra" pitchFamily="2" charset="-78"/>
              </a:rPr>
              <a:t>کارکردها :</a:t>
            </a:r>
          </a:p>
          <a:p>
            <a:r>
              <a:rPr lang="fa-IR" sz="2400" dirty="0" smtClean="0">
                <a:cs typeface="B Mitra" pitchFamily="2" charset="-78"/>
              </a:rPr>
              <a:t>1- کشف پدیده ها و درک روابط بین پدیده ها و متغیرها</a:t>
            </a:r>
          </a:p>
          <a:p>
            <a:r>
              <a:rPr lang="fa-IR" sz="2400" dirty="0" smtClean="0">
                <a:cs typeface="B Mitra" pitchFamily="2" charset="-78"/>
              </a:rPr>
              <a:t>2 – تفسیر ، تعمیم و پیش بینی نتایج نظریه ها</a:t>
            </a:r>
          </a:p>
          <a:p>
            <a:r>
              <a:rPr lang="fa-IR" sz="2400" dirty="0" smtClean="0">
                <a:cs typeface="B Mitra" pitchFamily="2" charset="-78"/>
              </a:rPr>
              <a:t>3 – کنترل پدیده ها ، متغیر ها و رفتار بشر</a:t>
            </a:r>
          </a:p>
          <a:p>
            <a:r>
              <a:rPr lang="fa-IR" sz="2400" dirty="0" smtClean="0">
                <a:cs typeface="B Mitra" pitchFamily="2" charset="-78"/>
              </a:rPr>
              <a:t>4 – حل مشکلات و مسائل بشر</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a:r>
              <a:rPr lang="fa-IR" sz="4400" dirty="0" smtClean="0">
                <a:solidFill>
                  <a:srgbClr val="FF0000"/>
                </a:solidFill>
                <a:cs typeface="B Mitra" pitchFamily="2" charset="-78"/>
              </a:rPr>
              <a:t>مفهوم دین و کارکردهای آن </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1676400"/>
            <a:ext cx="8229600" cy="4389120"/>
          </a:xfrm>
        </p:spPr>
        <p:txBody>
          <a:bodyPr>
            <a:normAutofit/>
          </a:bodyPr>
          <a:lstStyle/>
          <a:p>
            <a:r>
              <a:rPr lang="fa-IR" sz="2400" dirty="0" smtClean="0">
                <a:solidFill>
                  <a:schemeClr val="accent1"/>
                </a:solidFill>
                <a:cs typeface="B Mitra" pitchFamily="2" charset="-78"/>
              </a:rPr>
              <a:t>مفهوم :</a:t>
            </a:r>
          </a:p>
          <a:p>
            <a:r>
              <a:rPr lang="fa-IR" sz="2400" dirty="0" smtClean="0">
                <a:cs typeface="B Mitra" pitchFamily="2" charset="-78"/>
              </a:rPr>
              <a:t>مجموعه ای از عقاید که محور آنها را خدا و ماورای طبیعت تشکیل می دهد ، به اضافه سلسله ای از ارزش ها و احکام و دستورالعملهای متناسب با آن عقاید .</a:t>
            </a:r>
          </a:p>
          <a:p>
            <a:endParaRPr lang="fa-IR" sz="2400" dirty="0" smtClean="0">
              <a:cs typeface="B Mitra" pitchFamily="2" charset="-78"/>
            </a:endParaRPr>
          </a:p>
          <a:p>
            <a:r>
              <a:rPr lang="fa-IR" sz="2400" dirty="0" smtClean="0">
                <a:solidFill>
                  <a:schemeClr val="accent1"/>
                </a:solidFill>
                <a:cs typeface="B Mitra" pitchFamily="2" charset="-78"/>
              </a:rPr>
              <a:t>کارکردها :</a:t>
            </a:r>
          </a:p>
          <a:p>
            <a:r>
              <a:rPr lang="fa-IR" sz="2400" dirty="0" smtClean="0">
                <a:cs typeface="B Mitra" pitchFamily="2" charset="-78"/>
              </a:rPr>
              <a:t>1- دین سازگاردهنده بشر با حیات و هستی بزرگ است .</a:t>
            </a:r>
          </a:p>
          <a:p>
            <a:r>
              <a:rPr lang="fa-IR" sz="2400" dirty="0" smtClean="0">
                <a:cs typeface="B Mitra" pitchFamily="2" charset="-78"/>
              </a:rPr>
              <a:t>2 – دین تفسیر صحیح برای تجربه های دینی به انسان می دهد .</a:t>
            </a:r>
          </a:p>
          <a:p>
            <a:r>
              <a:rPr lang="fa-IR" sz="2400" dirty="0" smtClean="0">
                <a:cs typeface="B Mitra" pitchFamily="2" charset="-78"/>
              </a:rPr>
              <a:t>3 - دین به حیات آدمی معنا می بخشد .</a:t>
            </a:r>
          </a:p>
          <a:p>
            <a:r>
              <a:rPr lang="fa-IR" sz="2400" dirty="0" smtClean="0">
                <a:cs typeface="B Mitra" pitchFamily="2" charset="-78"/>
              </a:rPr>
              <a:t>4 – دین پشتوانه ای برای اخلاق است .</a:t>
            </a:r>
          </a:p>
          <a:p>
            <a:r>
              <a:rPr lang="fa-IR" sz="2400" dirty="0" smtClean="0">
                <a:cs typeface="B Mitra" pitchFamily="2" charset="-78"/>
              </a:rPr>
              <a:t>5 – دین مساله زندگی پس از مرگ را به انسان یاد می دهد و ...</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667512"/>
          </a:xfrm>
        </p:spPr>
        <p:txBody>
          <a:bodyPr>
            <a:normAutofit fontScale="90000"/>
          </a:bodyPr>
          <a:lstStyle/>
          <a:p>
            <a:pPr algn="r"/>
            <a:r>
              <a:rPr lang="fa-IR" sz="4400" dirty="0" smtClean="0">
                <a:solidFill>
                  <a:srgbClr val="FF0000"/>
                </a:solidFill>
                <a:cs typeface="B Mitra" pitchFamily="2" charset="-78"/>
              </a:rPr>
              <a:t>رابطه علم و دین</a:t>
            </a:r>
            <a:endParaRPr lang="fa-IR" sz="4400" dirty="0">
              <a:solidFill>
                <a:srgbClr val="FF0000"/>
              </a:solidFill>
              <a:cs typeface="B Mitra" pitchFamily="2" charset="-78"/>
            </a:endParaRPr>
          </a:p>
        </p:txBody>
      </p:sp>
      <p:sp>
        <p:nvSpPr>
          <p:cNvPr id="3" name="Content Placeholder 2"/>
          <p:cNvSpPr>
            <a:spLocks noGrp="1"/>
          </p:cNvSpPr>
          <p:nvPr>
            <p:ph idx="1"/>
          </p:nvPr>
        </p:nvSpPr>
        <p:spPr>
          <a:xfrm>
            <a:off x="381000" y="2286000"/>
            <a:ext cx="8229600" cy="3779520"/>
          </a:xfrm>
        </p:spPr>
        <p:txBody>
          <a:bodyPr>
            <a:normAutofit/>
          </a:bodyPr>
          <a:lstStyle/>
          <a:p>
            <a:r>
              <a:rPr lang="fa-IR" sz="2400" b="1" dirty="0" smtClean="0">
                <a:cs typeface="B Mitra" pitchFamily="2" charset="-78"/>
              </a:rPr>
              <a:t>رابطه علم و دین ( معرفت دینی ) به چند اعتبار امکان پذیر است :</a:t>
            </a:r>
          </a:p>
          <a:p>
            <a:r>
              <a:rPr lang="fa-IR" sz="2400" dirty="0" smtClean="0">
                <a:cs typeface="B Mitra" pitchFamily="2" charset="-78"/>
              </a:rPr>
              <a:t>1 – به اعتبار متد تحقیق</a:t>
            </a:r>
          </a:p>
          <a:p>
            <a:r>
              <a:rPr lang="fa-IR" sz="2400" dirty="0" smtClean="0">
                <a:cs typeface="B Mitra" pitchFamily="2" charset="-78"/>
              </a:rPr>
              <a:t>2 – به اعتبار تبیین برخی از احکام جزئی یا کلی تجربی ، عقلی و نقلی موضوعات و مسائل علم توسط دین</a:t>
            </a:r>
          </a:p>
          <a:p>
            <a:r>
              <a:rPr lang="fa-IR" sz="2400" dirty="0" smtClean="0">
                <a:cs typeface="B Mitra" pitchFamily="2" charset="-78"/>
              </a:rPr>
              <a:t>3 – به اعتبار فلسفه دینی</a:t>
            </a:r>
          </a:p>
          <a:p>
            <a:r>
              <a:rPr lang="fa-IR" sz="2400" dirty="0" smtClean="0">
                <a:cs typeface="B Mitra" pitchFamily="2" charset="-78"/>
              </a:rPr>
              <a:t>4 – به اعتبار نظام ارزش دین</a:t>
            </a:r>
          </a:p>
          <a:p>
            <a:r>
              <a:rPr lang="fa-IR" sz="2400" dirty="0" smtClean="0">
                <a:cs typeface="B Mitra" pitchFamily="2" charset="-78"/>
              </a:rPr>
              <a:t>5 – به اعتبار تلاش فکری و علمی دانشمندان متدین ( به ویژه مسلمان )</a:t>
            </a:r>
            <a:endParaRPr lang="fa-IR" sz="2400" dirty="0">
              <a:cs typeface="B Mitra" pitchFamily="2" charset="-78"/>
            </a:endParaRPr>
          </a:p>
        </p:txBody>
      </p:sp>
      <p:sp>
        <p:nvSpPr>
          <p:cNvPr id="4" name="Slide Number Placeholder 3"/>
          <p:cNvSpPr>
            <a:spLocks noGrp="1"/>
          </p:cNvSpPr>
          <p:nvPr>
            <p:ph type="sldNum" sz="quarter" idx="12"/>
          </p:nvPr>
        </p:nvSpPr>
        <p:spPr/>
        <p:txBody>
          <a:bodyPr/>
          <a:lstStyle/>
          <a:p>
            <a:fld id="{E8A2CEED-9189-4192-A4BB-D98BF3A555B5}" type="slidenum">
              <a:rPr lang="en-US" smtClean="0"/>
              <a:pPr/>
              <a:t>9</a:t>
            </a:fld>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879</TotalTime>
  <Words>3293</Words>
  <Application>Microsoft Office PowerPoint</Application>
  <PresentationFormat>On-screen Show (4:3)</PresentationFormat>
  <Paragraphs>407</Paragraphs>
  <Slides>40</Slides>
  <Notes>33</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Flow</vt:lpstr>
      <vt:lpstr>مبانی مدیریت اسلامی رضا نجاری انتشارات دانشگاه پیام نور</vt:lpstr>
      <vt:lpstr>فهرست</vt:lpstr>
      <vt:lpstr>فصل اول</vt:lpstr>
      <vt:lpstr>تفاوت مدیریت اسلامی و مبانی مدیریت اسلامی</vt:lpstr>
      <vt:lpstr>مفهوم مدیریت اسلامی</vt:lpstr>
      <vt:lpstr>چه ارتباطی بین مدیریت به عنوان علم و اسلام به عنوان دین وجود دارد ؟ </vt:lpstr>
      <vt:lpstr>مفهوم علم و کارکردهای آن</vt:lpstr>
      <vt:lpstr>مفهوم دین و کارکردهای آن </vt:lpstr>
      <vt:lpstr>رابطه علم و دین</vt:lpstr>
      <vt:lpstr>رابطه مدیریت با اسلام</vt:lpstr>
      <vt:lpstr>معنای مدیریت اسلامی</vt:lpstr>
      <vt:lpstr>فصل دوم</vt:lpstr>
      <vt:lpstr>انسان شناسی</vt:lpstr>
      <vt:lpstr>چهار تصویر از انسان در مدیریت</vt:lpstr>
      <vt:lpstr>تصویر انسان از دید اسلام</vt:lpstr>
      <vt:lpstr>نظر اسلام  در خصوص ارزش شناسی</vt:lpstr>
      <vt:lpstr>نظام ارزشی در اسلام</vt:lpstr>
      <vt:lpstr>فصل سوم</vt:lpstr>
      <vt:lpstr>انواع روش تحقیق در مدیریت اسلامی </vt:lpstr>
      <vt:lpstr>منابع تحقیق درمدیریت اسلامی</vt:lpstr>
      <vt:lpstr>سطوح تحقیق در مدیریت اسلامی</vt:lpstr>
      <vt:lpstr>مراحل تحقیق از دیدگاه قرآن</vt:lpstr>
      <vt:lpstr>فصل چهارم</vt:lpstr>
      <vt:lpstr>مفهوم مدیریت</vt:lpstr>
      <vt:lpstr>تعاریف مدیریت اسلامی</vt:lpstr>
      <vt:lpstr>جایگاه و اهمیت مدیریت در اسلام</vt:lpstr>
      <vt:lpstr>سازمان در اسلام</vt:lpstr>
      <vt:lpstr>لزوم و ضرورت حکومت اسلامی </vt:lpstr>
      <vt:lpstr>سیاست ها و مدیریت عمومی در اسلام</vt:lpstr>
      <vt:lpstr>نظریه ولایت فقیه</vt:lpstr>
      <vt:lpstr>فصل پنجم</vt:lpstr>
      <vt:lpstr>تفاوت اصل در مدیریت اسلامی با مدیریت معاصر</vt:lpstr>
      <vt:lpstr>ویژگی های اصل</vt:lpstr>
      <vt:lpstr>تفاوت اصل در مدیریت اسلامی با مدیریت معاصر</vt:lpstr>
      <vt:lpstr>اصول مدیریت اسلامی</vt:lpstr>
      <vt:lpstr>Slide 36</vt:lpstr>
      <vt:lpstr>Slide 37</vt:lpstr>
      <vt:lpstr>Slide 38</vt:lpstr>
      <vt:lpstr>تعامل و تزاحم اصول</vt:lpstr>
      <vt:lpstr>Slide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مبانی مدیریت اسلامی رضا نجاری انتشارات دانشگاه پیام نور</dc:title>
  <dc:creator>Smart</dc:creator>
  <cp:lastModifiedBy>Aria TM</cp:lastModifiedBy>
  <cp:revision>47</cp:revision>
  <dcterms:created xsi:type="dcterms:W3CDTF">2006-08-16T00:00:00Z</dcterms:created>
  <dcterms:modified xsi:type="dcterms:W3CDTF">2013-11-27T10:11:13Z</dcterms:modified>
</cp:coreProperties>
</file>