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64" r:id="rId1"/>
  </p:sldMasterIdLst>
  <p:notesMasterIdLst>
    <p:notesMasterId r:id="rId25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78" autoAdjust="0"/>
    <p:restoredTop sz="94705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EF82B33-3F3B-4344-A7CB-6808A6093786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22201A8-FBF6-4257-A865-FD370E4FE4B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586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201A8-FBF6-4257-A865-FD370E4FE4B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847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393A614-46AD-499F-ADE5-2BC825CFEA87}" type="datetimeFigureOut">
              <a:rPr lang="fa-IR" smtClean="0"/>
              <a:t>12/25/1434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FCC5159-BBDF-46E3-B449-FE38ADBBC100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76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2583160"/>
          </a:xfrm>
        </p:spPr>
        <p:txBody>
          <a:bodyPr>
            <a:normAutofit/>
          </a:bodyPr>
          <a:lstStyle/>
          <a:p>
            <a:pPr algn="ctr"/>
            <a:r>
              <a:rPr lang="fa-IR" sz="7200" dirty="0" smtClean="0">
                <a:cs typeface="B Nazanin" panose="00000400000000000000" pitchFamily="2" charset="-78"/>
              </a:rPr>
              <a:t>بسم الله الرّحمن الرّحیم</a:t>
            </a:r>
            <a:endParaRPr lang="fa-IR" sz="7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07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6777318" cy="1731982"/>
          </a:xfrm>
        </p:spPr>
        <p:txBody>
          <a:bodyPr/>
          <a:lstStyle/>
          <a:p>
            <a:pPr algn="just"/>
            <a:r>
              <a:rPr lang="fa-IR" sz="4400" dirty="0">
                <a:effectLst/>
                <a:cs typeface="B Nazanin" panose="00000400000000000000" pitchFamily="2" charset="-78"/>
              </a:rPr>
              <a:t>از این آیات 4 ویژگی را برای مدیریت اسلامی می توان دریافت کرد </a:t>
            </a:r>
            <a:r>
              <a:rPr lang="fa-IR" sz="4400" dirty="0" smtClean="0">
                <a:effectLst/>
                <a:cs typeface="B Nazanin" panose="00000400000000000000" pitchFamily="2" charset="-78"/>
              </a:rPr>
              <a:t>:</a:t>
            </a:r>
            <a:endParaRPr lang="fa-IR" sz="44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2469450"/>
          </a:xfrm>
        </p:spPr>
        <p:txBody>
          <a:bodyPr>
            <a:normAutofit/>
          </a:bodyPr>
          <a:lstStyle/>
          <a:p>
            <a:pPr algn="just"/>
            <a:r>
              <a:rPr lang="fa-IR" sz="4000" b="1" dirty="0">
                <a:effectLst/>
                <a:cs typeface="B Nazanin" panose="00000400000000000000" pitchFamily="2" charset="-78"/>
              </a:rPr>
              <a:t>1_ شرح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صدر2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آسان شدن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کار</a:t>
            </a:r>
          </a:p>
          <a:p>
            <a:pPr algn="just"/>
            <a:r>
              <a:rPr lang="fa-IR" sz="4000" b="1" dirty="0" smtClean="0">
                <a:effectLst/>
                <a:cs typeface="B Nazanin" panose="00000400000000000000" pitchFamily="2" charset="-78"/>
              </a:rPr>
              <a:t>3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رسایی سخن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4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معاون شایسته</a:t>
            </a:r>
          </a:p>
        </p:txBody>
      </p:sp>
    </p:spTree>
    <p:extLst>
      <p:ext uri="{BB962C8B-B14F-4D97-AF65-F5344CB8AC3E}">
        <p14:creationId xmlns:p14="http://schemas.microsoft.com/office/powerpoint/2010/main" val="3820286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-459432"/>
            <a:ext cx="7754713" cy="1656184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شرح صدر </a:t>
            </a:r>
            <a:r>
              <a:rPr lang="fa-IR" dirty="0" smtClean="0">
                <a:cs typeface="B Nazanin" panose="00000400000000000000" pitchFamily="2" charset="-78"/>
              </a:rPr>
              <a:t>      رَبِّ </a:t>
            </a:r>
            <a:r>
              <a:rPr lang="fa-IR" dirty="0">
                <a:cs typeface="B Nazanin" panose="00000400000000000000" pitchFamily="2" charset="-78"/>
              </a:rPr>
              <a:t>اشْرَحْ لِي </a:t>
            </a:r>
            <a:r>
              <a:rPr lang="fa-IR" dirty="0" smtClean="0">
                <a:cs typeface="B Nazanin" panose="00000400000000000000" pitchFamily="2" charset="-78"/>
              </a:rPr>
              <a:t>صَدْرِي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412776"/>
            <a:ext cx="8424936" cy="4968552"/>
          </a:xfrm>
        </p:spPr>
        <p:txBody>
          <a:bodyPr>
            <a:noAutofit/>
          </a:bodyPr>
          <a:lstStyle/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شرح: </a:t>
            </a:r>
            <a:r>
              <a:rPr lang="fa-IR" sz="3200" dirty="0">
                <a:cs typeface="B Nazanin" panose="00000400000000000000" pitchFamily="2" charset="-78"/>
              </a:rPr>
              <a:t>در لغت  به معنای بسط و گسترش و بازکردن چیزی. وقتی شخصی مسأله علمی ، </a:t>
            </a:r>
            <a:r>
              <a:rPr lang="fa-IR" sz="3200" dirty="0" smtClean="0">
                <a:cs typeface="B Nazanin" panose="00000400000000000000" pitchFamily="2" charset="-78"/>
              </a:rPr>
              <a:t>پیچیده </a:t>
            </a:r>
            <a:r>
              <a:rPr lang="fa-IR" sz="3200" dirty="0">
                <a:cs typeface="B Nazanin" panose="00000400000000000000" pitchFamily="2" charset="-78"/>
              </a:rPr>
              <a:t>و مبهمی را برای دیگرن باز </a:t>
            </a:r>
            <a:r>
              <a:rPr lang="fa-IR" sz="3200" dirty="0" smtClean="0">
                <a:cs typeface="B Nazanin" panose="00000400000000000000" pitchFamily="2" charset="-78"/>
              </a:rPr>
              <a:t>می کند </a:t>
            </a:r>
            <a:r>
              <a:rPr lang="fa-IR" sz="3200" dirty="0">
                <a:cs typeface="B Nazanin" panose="00000400000000000000" pitchFamily="2" charset="-78"/>
              </a:rPr>
              <a:t>وتفهیم می کند.</a:t>
            </a:r>
          </a:p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صدر :</a:t>
            </a:r>
          </a:p>
          <a:p>
            <a:pPr algn="r"/>
            <a:r>
              <a:rPr lang="fa-IR" sz="3200" dirty="0">
                <a:cs typeface="B Nazanin" panose="00000400000000000000" pitchFamily="2" charset="-78"/>
              </a:rPr>
              <a:t> 1 - معنی حقیقی : قفسه سینه </a:t>
            </a:r>
          </a:p>
          <a:p>
            <a:pPr algn="r"/>
            <a:r>
              <a:rPr lang="fa-IR" sz="3200" dirty="0">
                <a:cs typeface="B Nazanin" panose="00000400000000000000" pitchFamily="2" charset="-78"/>
              </a:rPr>
              <a:t> 2 - معنی </a:t>
            </a:r>
            <a:r>
              <a:rPr lang="fa-IR" sz="3200" dirty="0" smtClean="0">
                <a:cs typeface="B Nazanin" panose="00000400000000000000" pitchFamily="2" charset="-78"/>
              </a:rPr>
              <a:t>مجازی: </a:t>
            </a:r>
            <a:r>
              <a:rPr lang="fa-IR" sz="3200" dirty="0">
                <a:cs typeface="B Nazanin" panose="00000400000000000000" pitchFamily="2" charset="-78"/>
              </a:rPr>
              <a:t>جایگاه ادراکات و شناخت انسان و یا محلی که مرکز ادراکات  عقلی و قلبی انسان در آنجا قرار دارد.</a:t>
            </a:r>
          </a:p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پس منظور از شرح صدر باز کردن و گسترش جایگاه ادراکات و شناخت های انسان.</a:t>
            </a:r>
          </a:p>
          <a:p>
            <a:pPr algn="r"/>
            <a:endParaRPr lang="fa-IR" sz="3200" dirty="0">
              <a:cs typeface="B Nazanin" panose="00000400000000000000" pitchFamily="2" charset="-78"/>
            </a:endParaRPr>
          </a:p>
          <a:p>
            <a:pPr algn="r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2818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Autofit/>
          </a:bodyPr>
          <a:lstStyle/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3نوع </a:t>
            </a:r>
            <a:r>
              <a:rPr lang="fa-IR" sz="3200" dirty="0">
                <a:cs typeface="B Nazanin" panose="00000400000000000000" pitchFamily="2" charset="-78"/>
              </a:rPr>
              <a:t>شرح صدر داریم :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مطلق (2 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یعنی ظرفیت فکری و روحی و آمادگی قلب برای پذیرش علم ، قدرت و همه ادراکات واحساسات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اسلامی (2مورد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یعنی آمادگی </a:t>
            </a:r>
            <a:r>
              <a:rPr lang="fa-IR" sz="3200" dirty="0" smtClean="0">
                <a:cs typeface="B Nazanin" panose="00000400000000000000" pitchFamily="2" charset="-78"/>
              </a:rPr>
              <a:t>قلبی </a:t>
            </a:r>
            <a:r>
              <a:rPr lang="fa-IR" sz="3200" dirty="0">
                <a:cs typeface="B Nazanin" panose="00000400000000000000" pitchFamily="2" charset="-78"/>
              </a:rPr>
              <a:t>برای پذیرش حق 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کفری (1مورد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آماگی قلبی برای نپذیرفتن حق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152128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 شرح صدر در </a:t>
            </a:r>
            <a:r>
              <a:rPr lang="fa-IR" dirty="0" smtClean="0">
                <a:cs typeface="B Nazanin" panose="00000400000000000000" pitchFamily="2" charset="-78"/>
              </a:rPr>
              <a:t>قرآن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9546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019084"/>
          </a:xfrm>
        </p:spPr>
        <p:txBody>
          <a:bodyPr/>
          <a:lstStyle/>
          <a:p>
            <a:pPr algn="r"/>
            <a:r>
              <a:rPr lang="fa-IR" sz="4400" b="1" dirty="0">
                <a:cs typeface="B Nazanin" panose="00000400000000000000" pitchFamily="2" charset="-78"/>
              </a:rPr>
              <a:t>ارتباط شرح صدر و مدیریت</a:t>
            </a:r>
            <a:r>
              <a:rPr lang="fa-IR" sz="4400" b="1" dirty="0" smtClean="0">
                <a:cs typeface="B Nazanin" panose="00000400000000000000" pitchFamily="2" charset="-78"/>
              </a:rPr>
              <a:t>:</a:t>
            </a:r>
            <a:r>
              <a:rPr lang="fa-IR" sz="4400" dirty="0" smtClean="0">
                <a:cs typeface="B Nazanin" panose="00000400000000000000" pitchFamily="2" charset="-78"/>
              </a:rPr>
              <a:t/>
            </a:r>
            <a:br>
              <a:rPr lang="fa-IR" sz="4400" dirty="0" smtClean="0">
                <a:cs typeface="B Nazanin" panose="00000400000000000000" pitchFamily="2" charset="-78"/>
              </a:rPr>
            </a:br>
            <a:r>
              <a:rPr lang="fa-IR" sz="4400" dirty="0" smtClean="0">
                <a:cs typeface="B Nazanin" panose="00000400000000000000" pitchFamily="2" charset="-78"/>
              </a:rPr>
              <a:t> </a:t>
            </a:r>
            <a:r>
              <a:rPr lang="fa-IR" sz="4400" dirty="0">
                <a:cs typeface="B Nazanin" panose="00000400000000000000" pitchFamily="2" charset="-78"/>
              </a:rPr>
              <a:t>کسی می تواند گروه و یا سازمانی را اداره کند که ظرفیت فکری و روحی وشرح صدر لازم را برای مدیریت داشته باشد.</a:t>
            </a:r>
          </a:p>
        </p:txBody>
      </p:sp>
    </p:spTree>
    <p:extLst>
      <p:ext uri="{BB962C8B-B14F-4D97-AF65-F5344CB8AC3E}">
        <p14:creationId xmlns:p14="http://schemas.microsoft.com/office/powerpoint/2010/main" val="2476281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56584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بصیرت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در انواع مدیریت ها ، مدیر علاوه بر دانش مدیریت نیازمند به روشن بینی ، بصیرت و بینشی است که او را قادر سازد در هر موقعیت نقش مقتضی را ایفا نماید.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شرح صدر اسلامی ومدیریت: </a:t>
            </a:r>
            <a:r>
              <a:rPr lang="fa-IR" sz="3200" dirty="0">
                <a:cs typeface="B Nazanin" panose="00000400000000000000" pitchFamily="2" charset="-78"/>
              </a:rPr>
              <a:t>از نظر قرآن هنگامی که ظرفیت روانی انسان برای پذیرش حق گسترش یافت حس بصیرت انسان گسترش می یابد و جهت گیری های انسان در رابطه با خود و در ارتباط با جامعه بر اساس معیارهای الهی تنظیم می شود.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بصیرت می تواند حرکت اجتماعی فردرا تصحیح کند و راه رهبری و مدیریت صحیح را ارائه نماید.</a:t>
            </a:r>
          </a:p>
          <a:p>
            <a:pPr marL="0" indent="0" algn="just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0"/>
            <a:ext cx="7756263" cy="1054250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آثار شرح صدر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293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980728"/>
            <a:ext cx="8712967" cy="5472607"/>
          </a:xfrm>
        </p:spPr>
        <p:txBody>
          <a:bodyPr>
            <a:noAutofit/>
          </a:bodyPr>
          <a:lstStyle/>
          <a:p>
            <a:pPr algn="just"/>
            <a:r>
              <a:rPr lang="fa-IR" sz="3200" b="1" dirty="0">
                <a:cs typeface="B Nazanin" panose="00000400000000000000" pitchFamily="2" charset="-78"/>
              </a:rPr>
              <a:t>حسن </a:t>
            </a:r>
            <a:r>
              <a:rPr lang="fa-IR" sz="3200" b="1" dirty="0" smtClean="0">
                <a:cs typeface="B Nazanin" panose="00000400000000000000" pitchFamily="2" charset="-78"/>
              </a:rPr>
              <a:t>خلق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یک مدیر برای </a:t>
            </a:r>
            <a:r>
              <a:rPr lang="fa-IR" sz="3200" dirty="0">
                <a:cs typeface="B Nazanin" panose="00000400000000000000" pitchFamily="2" charset="-78"/>
              </a:rPr>
              <a:t>این که بتواند دیگران را خوب بکار گیرد باید </a:t>
            </a:r>
            <a:r>
              <a:rPr lang="fa-IR" sz="3200" dirty="0" smtClean="0">
                <a:cs typeface="B Nazanin" panose="00000400000000000000" pitchFamily="2" charset="-78"/>
              </a:rPr>
              <a:t>برای افراد </a:t>
            </a:r>
            <a:r>
              <a:rPr lang="fa-IR" sz="3200" dirty="0">
                <a:cs typeface="B Nazanin" panose="00000400000000000000" pitchFamily="2" charset="-78"/>
              </a:rPr>
              <a:t>تحت مدیریت </a:t>
            </a:r>
            <a:r>
              <a:rPr lang="fa-IR" sz="3200" dirty="0" smtClean="0">
                <a:cs typeface="B Nazanin" panose="00000400000000000000" pitchFamily="2" charset="-78"/>
              </a:rPr>
              <a:t>خود جاذبه داشته </a:t>
            </a:r>
            <a:r>
              <a:rPr lang="fa-IR" sz="3200" dirty="0">
                <a:cs typeface="B Nazanin" panose="00000400000000000000" pitchFamily="2" charset="-78"/>
              </a:rPr>
              <a:t>باشد و خوش برخورد باشد مانند پیامبر(ص) که افراد مختلف را به خود جذب می کردنند.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کج خلقی باعث کاهش جذابیت مدیر می شود وازنظر افرد تحت سرپرستی مدیر فاقد ارزش و اعتبار می شود.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زیان کج خلقی</a:t>
            </a:r>
            <a:r>
              <a:rPr lang="fa-IR" sz="3200" dirty="0">
                <a:cs typeface="B Nazanin" panose="00000400000000000000" pitchFamily="2" charset="-78"/>
              </a:rPr>
              <a:t>: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1-باعث  </a:t>
            </a:r>
            <a:r>
              <a:rPr lang="fa-IR" sz="2800" dirty="0">
                <a:cs typeface="B Nazanin" panose="00000400000000000000" pitchFamily="2" charset="-78"/>
              </a:rPr>
              <a:t>ترس و واهمه همکاران می شود.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2-باعث </a:t>
            </a:r>
            <a:r>
              <a:rPr lang="fa-IR" sz="2800" dirty="0">
                <a:cs typeface="B Nazanin" panose="00000400000000000000" pitchFamily="2" charset="-78"/>
              </a:rPr>
              <a:t>ایجاد نفرت می شود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3-باعث </a:t>
            </a:r>
            <a:r>
              <a:rPr lang="fa-IR" sz="2800" dirty="0">
                <a:cs typeface="B Nazanin" panose="00000400000000000000" pitchFamily="2" charset="-78"/>
              </a:rPr>
              <a:t>ایجاد اضطراب وبی قراری می شود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4-باعث </a:t>
            </a:r>
            <a:r>
              <a:rPr lang="fa-IR" sz="2800" dirty="0">
                <a:cs typeface="B Nazanin" panose="00000400000000000000" pitchFamily="2" charset="-78"/>
              </a:rPr>
              <a:t>خود بینی و تجسس در عیوب دیگران می شودو...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-9939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</p:spTree>
    <p:extLst>
      <p:ext uri="{BB962C8B-B14F-4D97-AF65-F5344CB8AC3E}">
        <p14:creationId xmlns:p14="http://schemas.microsoft.com/office/powerpoint/2010/main" val="912297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496" y="1196752"/>
            <a:ext cx="9001000" cy="5544616"/>
          </a:xfrm>
        </p:spPr>
        <p:txBody>
          <a:bodyPr>
            <a:normAutofit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قاطعیت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مدیر شایسته کسی است که در اداره سازمان و افراد تحت مدیریت خود کمتر دچار حیرت ، تردید و ضعف در تصمیم گیری می شود 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افرادی که در تصمیم گیری بُرش ندارند نه </a:t>
            </a:r>
            <a:r>
              <a:rPr lang="fa-IR" sz="3200" dirty="0" smtClean="0">
                <a:cs typeface="B Nazanin" panose="00000400000000000000" pitchFamily="2" charset="-78"/>
              </a:rPr>
              <a:t>می توانند </a:t>
            </a:r>
            <a:r>
              <a:rPr lang="fa-IR" sz="3200" dirty="0">
                <a:cs typeface="B Nazanin" panose="00000400000000000000" pitchFamily="2" charset="-78"/>
              </a:rPr>
              <a:t>قاضی باشند ونه مدیر.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 (ع) در معرفی نامه مالک اشتر </a:t>
            </a:r>
            <a:r>
              <a:rPr lang="fa-IR" sz="3200" dirty="0" smtClean="0">
                <a:cs typeface="B Nazanin" panose="00000400000000000000" pitchFamily="2" charset="-78"/>
              </a:rPr>
              <a:t>به عنوان </a:t>
            </a:r>
            <a:r>
              <a:rPr lang="fa-IR" sz="3200" dirty="0">
                <a:cs typeface="B Nazanin" panose="00000400000000000000" pitchFamily="2" charset="-78"/>
              </a:rPr>
              <a:t>حاکم مصر بر تیزی ،بُرش و قاطعیت کامل در مدیریت تاکید می کند.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0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</p:spTree>
    <p:extLst>
      <p:ext uri="{BB962C8B-B14F-4D97-AF65-F5344CB8AC3E}">
        <p14:creationId xmlns:p14="http://schemas.microsoft.com/office/powerpoint/2010/main" val="2603822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328592"/>
          </a:xfrm>
        </p:spPr>
        <p:txBody>
          <a:bodyPr>
            <a:normAutofit/>
          </a:bodyPr>
          <a:lstStyle/>
          <a:p>
            <a:pPr algn="just"/>
            <a:r>
              <a:rPr lang="fa-IR" sz="3200" b="1" dirty="0">
                <a:cs typeface="B Nazanin" panose="00000400000000000000" pitchFamily="2" charset="-78"/>
              </a:rPr>
              <a:t>انتقاد </a:t>
            </a:r>
            <a:r>
              <a:rPr lang="fa-IR" sz="3200" b="1" dirty="0" smtClean="0">
                <a:cs typeface="B Nazanin" panose="00000400000000000000" pitchFamily="2" charset="-78"/>
              </a:rPr>
              <a:t>پذیری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از نظر اسلام مدیر باید به همکاران وافراد تحت مدیریت خود اجازه انتقاد دهد و با  حوصله و دقت </a:t>
            </a:r>
            <a:r>
              <a:rPr lang="fa-IR" sz="3200" dirty="0" smtClean="0">
                <a:cs typeface="B Nazanin" panose="00000400000000000000" pitchFamily="2" charset="-78"/>
              </a:rPr>
              <a:t>و انصاف </a:t>
            </a:r>
            <a:r>
              <a:rPr lang="fa-IR" sz="3200" dirty="0">
                <a:cs typeface="B Nazanin" panose="00000400000000000000" pitchFamily="2" charset="-78"/>
              </a:rPr>
              <a:t>آنها را بررسی کند ومسیر حرکت خودرا تصحیح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علی(ع) می فرماید: با من با تملق و چاپلوسی رفتار نکنید </a:t>
            </a:r>
            <a:r>
              <a:rPr lang="fa-IR" sz="3200" dirty="0" smtClean="0">
                <a:cs typeface="B Nazanin" panose="00000400000000000000" pitchFamily="2" charset="-78"/>
              </a:rPr>
              <a:t>ونپندارید </a:t>
            </a:r>
            <a:r>
              <a:rPr lang="fa-IR" sz="3200" dirty="0">
                <a:cs typeface="B Nazanin" panose="00000400000000000000" pitchFamily="2" charset="-78"/>
              </a:rPr>
              <a:t>که اگر انتقاد درستی به من داشته باشید پذیرفتن آن بر من دشوار است و گمان مبرید که من از شما درخواست بزرگ نمودن خود را دارم.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هر انتقادی </a:t>
            </a:r>
            <a:r>
              <a:rPr lang="fa-IR" sz="3200" dirty="0" smtClean="0">
                <a:cs typeface="B Nazanin" panose="00000400000000000000" pitchFamily="2" charset="-78"/>
              </a:rPr>
              <a:t>به حق </a:t>
            </a:r>
            <a:r>
              <a:rPr lang="fa-IR" sz="3200" dirty="0">
                <a:cs typeface="B Nazanin" panose="00000400000000000000" pitchFamily="2" charset="-78"/>
              </a:rPr>
              <a:t>نیست بلکه گاهی باطل است. انقاد گاهی سازنده وگاهی مخرب است.</a:t>
            </a:r>
          </a:p>
          <a:p>
            <a:pPr marL="0" indent="0" algn="just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</p:spTree>
    <p:extLst>
      <p:ext uri="{BB962C8B-B14F-4D97-AF65-F5344CB8AC3E}">
        <p14:creationId xmlns:p14="http://schemas.microsoft.com/office/powerpoint/2010/main" val="1028221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256584"/>
          </a:xfrm>
        </p:spPr>
        <p:txBody>
          <a:bodyPr>
            <a:normAutofit/>
          </a:bodyPr>
          <a:lstStyle/>
          <a:p>
            <a:r>
              <a:rPr lang="fa-IR" sz="3200" b="1" dirty="0">
                <a:cs typeface="B Nazanin" panose="00000400000000000000" pitchFamily="2" charset="-78"/>
              </a:rPr>
              <a:t>امید آفرینی </a:t>
            </a:r>
          </a:p>
          <a:p>
            <a:r>
              <a:rPr lang="fa-IR" sz="3200" dirty="0">
                <a:cs typeface="B Nazanin" panose="00000400000000000000" pitchFamily="2" charset="-78"/>
              </a:rPr>
              <a:t> خداوند در جهت رسیدن انسان به تکامل و سازندگی او  یأس و نا امیدی را بطور مطلق ممنوع کرده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کسی می تواند نقش مدیریت خود ایفا کند که هم خود به تحقق هدف امیدوار باشد و هم افراد تحت مدیریت خود رادر نیل به مقصود امیدوار سازد.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امام علی(ع) می فرماید: هنگامی که شدت وسختی ها در اوج  و نهایت است  فرج وگشایش حاصل می شود.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در نومیدی بسی امید است                پایان شب سیه سپید است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</p:spTree>
    <p:extLst>
      <p:ext uri="{BB962C8B-B14F-4D97-AF65-F5344CB8AC3E}">
        <p14:creationId xmlns:p14="http://schemas.microsoft.com/office/powerpoint/2010/main" val="1170509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Autofit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تغافل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عبارت است از خود را نا آگاه نشان دادن وتظاهر به غفلت و ناآگاهی است.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تغافل در به رخ کشیدن یا نکشیدن عیب دیگران، از فضایل اخلاقی است.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نقش تغافل در مدیریت: </a:t>
            </a:r>
            <a:r>
              <a:rPr lang="fa-IR" sz="3200" dirty="0">
                <a:cs typeface="B Nazanin" panose="00000400000000000000" pitchFamily="2" charset="-78"/>
              </a:rPr>
              <a:t>از درگیری های بی مورد ، وقت کش و </a:t>
            </a:r>
            <a:r>
              <a:rPr lang="fa-IR" sz="3200" dirty="0" smtClean="0">
                <a:cs typeface="B Nazanin" panose="00000400000000000000" pitchFamily="2" charset="-78"/>
              </a:rPr>
              <a:t>اعصاب </a:t>
            </a:r>
            <a:r>
              <a:rPr lang="fa-IR" sz="3200" dirty="0">
                <a:cs typeface="B Nazanin" panose="00000400000000000000" pitchFamily="2" charset="-78"/>
              </a:rPr>
              <a:t>خرد کن پیش گیری می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صادق(ع) می فرماید : فضای معاشرت و معیشت در صورتی سالم و صالح می شود که مانند پیمانه ای با دو سوم زیرکی و یک سوم تغافل پُر شود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</p:spTree>
    <p:extLst>
      <p:ext uri="{BB962C8B-B14F-4D97-AF65-F5344CB8AC3E}">
        <p14:creationId xmlns:p14="http://schemas.microsoft.com/office/powerpoint/2010/main" val="1046428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692696"/>
            <a:ext cx="6777318" cy="1800200"/>
          </a:xfrm>
        </p:spPr>
        <p:txBody>
          <a:bodyPr/>
          <a:lstStyle/>
          <a:p>
            <a:r>
              <a:rPr lang="fa-IR" dirty="0" smtClean="0">
                <a:effectLst/>
                <a:cs typeface="B Nazanin" panose="00000400000000000000" pitchFamily="2" charset="-78"/>
              </a:rPr>
              <a:t>نام کتاب : اخلاق مدیریت</a:t>
            </a:r>
            <a:br>
              <a:rPr lang="fa-IR" dirty="0" smtClean="0">
                <a:effectLst/>
                <a:cs typeface="B Nazanin" panose="00000400000000000000" pitchFamily="2" charset="-78"/>
              </a:rPr>
            </a:br>
            <a:r>
              <a:rPr lang="fa-IR" dirty="0" smtClean="0">
                <a:effectLst/>
                <a:cs typeface="B Nazanin" panose="00000400000000000000" pitchFamily="2" charset="-78"/>
              </a:rPr>
              <a:t>مولف : محمد ری شهری</a:t>
            </a:r>
            <a:endParaRPr lang="fa-IR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2469450"/>
          </a:xfrm>
        </p:spPr>
        <p:txBody>
          <a:bodyPr>
            <a:normAutofit/>
          </a:bodyPr>
          <a:lstStyle/>
          <a:p>
            <a:r>
              <a:rPr lang="fa-IR" sz="5400" dirty="0" smtClean="0">
                <a:effectLst/>
                <a:cs typeface="B Nazanin" panose="00000400000000000000" pitchFamily="2" charset="-78"/>
              </a:rPr>
              <a:t>استاد : دکتر علی احمدی</a:t>
            </a:r>
            <a:endParaRPr lang="fa-IR" sz="5400" dirty="0">
              <a:effectLst/>
              <a:cs typeface="B Nazanin" panose="00000400000000000000" pitchFamily="2" charset="-78"/>
            </a:endParaRPr>
          </a:p>
          <a:p>
            <a:r>
              <a:rPr lang="fa-IR" sz="5400" dirty="0" smtClean="0">
                <a:effectLst/>
                <a:cs typeface="B Nazanin" panose="00000400000000000000" pitchFamily="2" charset="-78"/>
              </a:rPr>
              <a:t>ارائه دهنده: اسماعیل حجّتی</a:t>
            </a:r>
            <a:endParaRPr lang="fa-IR" sz="54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02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>
            <a:noAutofit/>
          </a:bodyPr>
          <a:lstStyle/>
          <a:p>
            <a:r>
              <a:rPr lang="fa-IR" sz="3200" b="1" dirty="0">
                <a:cs typeface="B Nazanin" panose="00000400000000000000" pitchFamily="2" charset="-78"/>
              </a:rPr>
              <a:t>ضرورت </a:t>
            </a:r>
            <a:r>
              <a:rPr lang="fa-IR" sz="3200" b="1" dirty="0" smtClean="0">
                <a:cs typeface="B Nazanin" panose="00000400000000000000" pitchFamily="2" charset="-78"/>
              </a:rPr>
              <a:t>آسانی</a:t>
            </a:r>
            <a:endParaRPr lang="fa-IR" sz="3200" b="1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 آسانی امر مدیریت برای یک مدیر یک ضرورت است . هرچه زمینه و ابزار کار برای مدیر آماده تر باشد مدیر با تمرکز فکر  وقدرت روحی و دقت بیشتری قادر به انجام وظیفه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نخستین شرط آسان شدن مدیریت تصمیم وتلاش مدیر است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عوامل آسان شدن مدیریت: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1- </a:t>
            </a:r>
            <a:r>
              <a:rPr lang="fa-IR" sz="3200" dirty="0">
                <a:cs typeface="B Nazanin" panose="00000400000000000000" pitchFamily="2" charset="-78"/>
              </a:rPr>
              <a:t>بکار گیری همه توان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2- </a:t>
            </a:r>
            <a:r>
              <a:rPr lang="fa-IR" sz="3200" dirty="0">
                <a:cs typeface="B Nazanin" panose="00000400000000000000" pitchFamily="2" charset="-78"/>
              </a:rPr>
              <a:t>تقوا و توکل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3- </a:t>
            </a:r>
            <a:r>
              <a:rPr lang="fa-IR" sz="3200" dirty="0">
                <a:cs typeface="B Nazanin" panose="00000400000000000000" pitchFamily="2" charset="-78"/>
              </a:rPr>
              <a:t>انجام تکلیف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4- </a:t>
            </a:r>
            <a:r>
              <a:rPr lang="fa-IR" sz="3200" dirty="0">
                <a:cs typeface="B Nazanin" panose="00000400000000000000" pitchFamily="2" charset="-78"/>
              </a:rPr>
              <a:t>دعا </a:t>
            </a:r>
          </a:p>
          <a:p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56263" cy="1054250"/>
          </a:xfrm>
        </p:spPr>
        <p:txBody>
          <a:bodyPr/>
          <a:lstStyle/>
          <a:p>
            <a:r>
              <a:rPr lang="fa-IR" sz="4800" dirty="0">
                <a:cs typeface="B Nazanin" panose="00000400000000000000" pitchFamily="2" charset="-78"/>
              </a:rPr>
              <a:t>آسان شدن </a:t>
            </a:r>
            <a:r>
              <a:rPr lang="fa-IR" sz="4800" dirty="0" smtClean="0">
                <a:cs typeface="B Nazanin" panose="00000400000000000000" pitchFamily="2" charset="-78"/>
              </a:rPr>
              <a:t>مدیریت   وَيَسِّرْ </a:t>
            </a:r>
            <a:r>
              <a:rPr lang="fa-IR" sz="4800" dirty="0">
                <a:cs typeface="B Nazanin" panose="00000400000000000000" pitchFamily="2" charset="-78"/>
              </a:rPr>
              <a:t>لِي </a:t>
            </a:r>
            <a:r>
              <a:rPr lang="fa-IR" sz="4800" dirty="0" smtClean="0">
                <a:cs typeface="B Nazanin" panose="00000400000000000000" pitchFamily="2" charset="-78"/>
              </a:rPr>
              <a:t>أَمْرِي</a:t>
            </a:r>
            <a:endParaRPr lang="fa-IR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6435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rmAutofit/>
          </a:bodyPr>
          <a:lstStyle/>
          <a:p>
            <a:pPr algn="just"/>
            <a:r>
              <a:rPr lang="fa-IR" sz="3200" dirty="0">
                <a:cs typeface="B Nazanin" panose="00000400000000000000" pitchFamily="2" charset="-78"/>
              </a:rPr>
              <a:t>سخن وسیلع ای است که مدیر را با افراد مرتبط می کند اهداف مدیریت را منتقل می کند و راه های رسیدن به آن را مشخص می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نفوذ کلامی ، توانایی در گفتار و رسایی سخن از عوامل مهم ایجاد جاذبه برای یک مدیر است.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علی(ع) می فرماید : امام نیازمند به ذهنی فعال و زبانی پر توان در سخنوری و دلی پر جرأت و گستاخ در اقامه عدل است.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شرایط سخن رسا و نافذ </a:t>
            </a:r>
            <a:r>
              <a:rPr lang="fa-IR" sz="3200" dirty="0">
                <a:cs typeface="B Nazanin" panose="00000400000000000000" pitchFamily="2" charset="-78"/>
              </a:rPr>
              <a:t>: 1- روان بودن کلمات 2- رعایت حسن ترتیب در جمله بندی  3- قابل فهم برای عموم مردم 4- جامع بودن سخن  5- رعایت اندازه </a:t>
            </a:r>
            <a:r>
              <a:rPr lang="fa-IR" sz="3200" dirty="0" smtClean="0">
                <a:cs typeface="B Nazanin" panose="00000400000000000000" pitchFamily="2" charset="-78"/>
              </a:rPr>
              <a:t>لازم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رسایی </a:t>
            </a:r>
            <a:r>
              <a:rPr lang="fa-IR" dirty="0" smtClean="0">
                <a:cs typeface="B Nazanin" panose="00000400000000000000" pitchFamily="2" charset="-78"/>
              </a:rPr>
              <a:t>سخن  وَاحْلُلْ </a:t>
            </a:r>
            <a:r>
              <a:rPr lang="fa-IR" dirty="0">
                <a:cs typeface="B Nazanin" panose="00000400000000000000" pitchFamily="2" charset="-78"/>
              </a:rPr>
              <a:t>عُقْدَةً مِنْ </a:t>
            </a:r>
            <a:r>
              <a:rPr lang="fa-IR" dirty="0" smtClean="0">
                <a:cs typeface="B Nazanin" panose="00000400000000000000" pitchFamily="2" charset="-78"/>
              </a:rPr>
              <a:t>لِسَانِي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0252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112568"/>
          </a:xfrm>
        </p:spPr>
        <p:txBody>
          <a:bodyPr>
            <a:normAutofit/>
          </a:bodyPr>
          <a:lstStyle/>
          <a:p>
            <a:r>
              <a:rPr lang="fa-IR" sz="3200" dirty="0">
                <a:cs typeface="B Nazanin" panose="00000400000000000000" pitchFamily="2" charset="-78"/>
              </a:rPr>
              <a:t>یکی از عوامل موفقیت مدیر داشتن همکاران </a:t>
            </a:r>
            <a:r>
              <a:rPr lang="fa-IR" sz="3200" dirty="0" smtClean="0">
                <a:cs typeface="B Nazanin" panose="00000400000000000000" pitchFamily="2" charset="-78"/>
              </a:rPr>
              <a:t>ومعاون توانا </a:t>
            </a:r>
            <a:r>
              <a:rPr lang="fa-IR" sz="3200" dirty="0">
                <a:cs typeface="B Nazanin" panose="00000400000000000000" pitchFamily="2" charset="-78"/>
              </a:rPr>
              <a:t>و شایسته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انتخاب </a:t>
            </a:r>
            <a:r>
              <a:rPr lang="fa-IR" sz="3200" dirty="0" smtClean="0">
                <a:cs typeface="B Nazanin" panose="00000400000000000000" pitchFamily="2" charset="-78"/>
              </a:rPr>
              <a:t>معاون </a:t>
            </a:r>
            <a:r>
              <a:rPr lang="fa-IR" sz="3200" dirty="0">
                <a:cs typeface="B Nazanin" panose="00000400000000000000" pitchFamily="2" charset="-78"/>
              </a:rPr>
              <a:t>باید از بین شایسته ترین افراد صورت گیرد.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پیامبر (ص) می فرماید : کسی از شما که سرپرستی کاری را عهده دار شود اگر خداوند خیر او را بخواهد معاون شایسته ای برای اوقرار می دهد تا اگر[مسئولیتی را] فراموش کند آن را یاد آور شود و اگر یاد داشته باشد[در انجام مسئولیت] به او کمک کند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08912" cy="1054250"/>
          </a:xfrm>
        </p:spPr>
        <p:txBody>
          <a:bodyPr/>
          <a:lstStyle/>
          <a:p>
            <a:r>
              <a:rPr lang="fa-IR" sz="4800" dirty="0">
                <a:cs typeface="B Nazanin" panose="00000400000000000000" pitchFamily="2" charset="-78"/>
              </a:rPr>
              <a:t>معاون </a:t>
            </a:r>
            <a:r>
              <a:rPr lang="fa-IR" sz="4800" dirty="0" smtClean="0">
                <a:cs typeface="B Nazanin" panose="00000400000000000000" pitchFamily="2" charset="-78"/>
              </a:rPr>
              <a:t>شایسته    وَاجْعَلْ </a:t>
            </a:r>
            <a:r>
              <a:rPr lang="fa-IR" sz="4800" dirty="0">
                <a:cs typeface="B Nazanin" panose="00000400000000000000" pitchFamily="2" charset="-78"/>
              </a:rPr>
              <a:t>لِي وَزِيرًا مِنْ </a:t>
            </a:r>
            <a:r>
              <a:rPr lang="fa-IR" sz="4800" dirty="0" smtClean="0">
                <a:cs typeface="B Nazanin" panose="00000400000000000000" pitchFamily="2" charset="-78"/>
              </a:rPr>
              <a:t>أَهْلِي</a:t>
            </a:r>
            <a:endParaRPr lang="fa-IR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3254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با تشکر از توجه شما</a:t>
            </a:r>
            <a:endParaRPr lang="fa-IR" b="1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20410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9247" y="2060848"/>
            <a:ext cx="7745505" cy="4392487"/>
          </a:xfrm>
        </p:spPr>
        <p:txBody>
          <a:bodyPr>
            <a:normAutofit/>
          </a:bodyPr>
          <a:lstStyle/>
          <a:p>
            <a:r>
              <a:rPr lang="fa-IR" sz="3600" b="1" dirty="0">
                <a:cs typeface="B Nazanin" panose="00000400000000000000" pitchFamily="2" charset="-78"/>
              </a:rPr>
              <a:t>مدیریت چیست؟ </a:t>
            </a:r>
            <a:endParaRPr lang="fa-IR" sz="3600" b="1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4000" b="1" dirty="0">
              <a:cs typeface="B Nazanin" panose="00000400000000000000" pitchFamily="2" charset="-78"/>
            </a:endParaRPr>
          </a:p>
          <a:p>
            <a:r>
              <a:rPr lang="fa-IR" sz="3200" b="1" dirty="0">
                <a:cs typeface="B Nazanin" panose="00000400000000000000" pitchFamily="2" charset="-78"/>
              </a:rPr>
              <a:t>در لغت: </a:t>
            </a:r>
            <a:r>
              <a:rPr lang="fa-IR" sz="3200" dirty="0">
                <a:cs typeface="B Nazanin" panose="00000400000000000000" pitchFamily="2" charset="-78"/>
              </a:rPr>
              <a:t>به معنی کارگردان، گرداننده، دور دهنده وکسی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که </a:t>
            </a:r>
            <a:r>
              <a:rPr lang="fa-IR" sz="3200" dirty="0">
                <a:cs typeface="B Nazanin" panose="00000400000000000000" pitchFamily="2" charset="-78"/>
              </a:rPr>
              <a:t>کاری را اداره می کند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b="1" dirty="0">
                <a:cs typeface="B Nazanin" panose="00000400000000000000" pitchFamily="2" charset="-78"/>
              </a:rPr>
              <a:t>در اصطلاح: </a:t>
            </a:r>
            <a:r>
              <a:rPr lang="fa-IR" sz="3200" dirty="0">
                <a:cs typeface="B Nazanin" panose="00000400000000000000" pitchFamily="2" charset="-78"/>
              </a:rPr>
              <a:t>انجام کارها به وسیله و از طریق دیگران </a:t>
            </a:r>
          </a:p>
          <a:p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مقدمه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755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248347"/>
            <a:ext cx="8136903" cy="4132981"/>
          </a:xfrm>
        </p:spPr>
        <p:txBody>
          <a:bodyPr>
            <a:normAutofit/>
          </a:bodyPr>
          <a:lstStyle/>
          <a:p>
            <a:pPr algn="just"/>
            <a:r>
              <a:rPr lang="fa-IR" sz="3600" dirty="0">
                <a:cs typeface="B Nazanin" panose="00000400000000000000" pitchFamily="2" charset="-78"/>
              </a:rPr>
              <a:t>اخلاق مدیریت: </a:t>
            </a:r>
            <a:r>
              <a:rPr lang="fa-IR" sz="3200" dirty="0">
                <a:cs typeface="B Nazanin" panose="00000400000000000000" pitchFamily="2" charset="-78"/>
              </a:rPr>
              <a:t>ویژگی هایی که انجام کار از طریق دیگران را میسّر می سازد </a:t>
            </a:r>
            <a:r>
              <a:rPr lang="fa-IR" sz="3200" dirty="0" smtClean="0">
                <a:cs typeface="B Nazanin" panose="00000400000000000000" pitchFamily="2" charset="-78"/>
              </a:rPr>
              <a:t>و با </a:t>
            </a:r>
            <a:r>
              <a:rPr lang="fa-IR" sz="3200" dirty="0">
                <a:cs typeface="B Nazanin" panose="00000400000000000000" pitchFamily="2" charset="-78"/>
              </a:rPr>
              <a:t>این ویژگی ها است که انسان می تواند مدیریت را به کار بندد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just"/>
            <a:r>
              <a:rPr lang="fa-IR" sz="3600" dirty="0" smtClean="0">
                <a:cs typeface="B Nazanin" panose="00000400000000000000" pitchFamily="2" charset="-78"/>
              </a:rPr>
              <a:t>سازمان: </a:t>
            </a:r>
            <a:r>
              <a:rPr lang="fa-IR" sz="3200" dirty="0" smtClean="0">
                <a:cs typeface="B Nazanin" panose="00000400000000000000" pitchFamily="2" charset="-78"/>
              </a:rPr>
              <a:t>عبارت است از گروهی که </a:t>
            </a:r>
            <a:r>
              <a:rPr lang="fa-IR" sz="3200" dirty="0" smtClean="0">
                <a:cs typeface="B Nazanin" panose="00000400000000000000" pitchFamily="2" charset="-78"/>
              </a:rPr>
              <a:t>برای </a:t>
            </a:r>
            <a:r>
              <a:rPr lang="fa-IR" sz="3200" dirty="0" smtClean="0">
                <a:cs typeface="B Nazanin" panose="00000400000000000000" pitchFamily="2" charset="-78"/>
              </a:rPr>
              <a:t>وصول به هدفی مشترک با یکدیگر همکاری می کنند.</a:t>
            </a:r>
            <a:endParaRPr lang="fa-IR" dirty="0" smtClean="0">
              <a:cs typeface="B Nazanin" panose="00000400000000000000" pitchFamily="2" charset="-78"/>
            </a:endParaRP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مدیریت </a:t>
            </a:r>
            <a:r>
              <a:rPr lang="fa-IR" sz="3200" dirty="0" smtClean="0">
                <a:cs typeface="B Nazanin" panose="00000400000000000000" pitchFamily="2" charset="-78"/>
              </a:rPr>
              <a:t>و سازمان </a:t>
            </a:r>
            <a:r>
              <a:rPr lang="fa-IR" sz="3200" dirty="0" smtClean="0">
                <a:cs typeface="B Nazanin" panose="00000400000000000000" pitchFamily="2" charset="-78"/>
              </a:rPr>
              <a:t>لازم وملزوم یکدیگرند یعنی تحقق مدیریت بدون سازمان  و سازمان بدون مدیریت ممکن نیست.</a:t>
            </a:r>
          </a:p>
          <a:p>
            <a:pPr marL="0" indent="0" algn="just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مقدمه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947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640960" cy="5955188"/>
          </a:xfrm>
        </p:spPr>
        <p:txBody>
          <a:bodyPr/>
          <a:lstStyle/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شیوه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های مدیریت ریشه در انگیزه ها و مبانی فکری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 عقیدتی 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خصلت های روحی مدیر وافراد تحت رهبری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او دارد.</a:t>
            </a:r>
            <a:b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مدیریت </a:t>
            </a: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اسلامی چیست؟ </a:t>
            </a: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شیوه ی 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>خاصی از رهبری که مبتنی بر مبانی فکری وعقیدتی اسلام است. ابتدا باید اسلام را معنا کنیم و پس از آن مبانی اسلام را درباره مدیریت و رهبری تعیین کنیم</a:t>
            </a: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اسلام: 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>در یک جمله کوتاه عبارت است از تسلیم در برابر حق. </a:t>
            </a:r>
            <a:b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4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الاسلام </a:t>
            </a:r>
            <a:r>
              <a:rPr lang="fa-IR" sz="4000" b="1" dirty="0">
                <a:solidFill>
                  <a:schemeClr val="tx1"/>
                </a:solidFill>
                <a:cs typeface="B Nazanin" panose="00000400000000000000" pitchFamily="2" charset="-78"/>
              </a:rPr>
              <a:t>هو </a:t>
            </a:r>
            <a:r>
              <a:rPr lang="fa-IR" sz="4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التّسلیم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060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416823" cy="2571039"/>
          </a:xfrm>
        </p:spPr>
        <p:txBody>
          <a:bodyPr/>
          <a:lstStyle/>
          <a:p>
            <a:pPr algn="r"/>
            <a:r>
              <a:rPr lang="fa-IR" sz="3200" dirty="0" smtClean="0">
                <a:effectLst/>
                <a:cs typeface="B Nazanin" panose="00000400000000000000" pitchFamily="2" charset="-78"/>
              </a:rPr>
              <a:t>مسلمان کسی است که در عقیده ، اخلاق وعمل تسلیم حق باشد.</a:t>
            </a:r>
            <a:br>
              <a:rPr lang="fa-IR" sz="3200" dirty="0" smtClean="0">
                <a:effectLst/>
                <a:cs typeface="B Nazanin" panose="00000400000000000000" pitchFamily="2" charset="-78"/>
              </a:rPr>
            </a:br>
            <a:r>
              <a:rPr lang="fa-IR" sz="3200" dirty="0" smtClean="0">
                <a:effectLst/>
                <a:cs typeface="B Nazanin" panose="00000400000000000000" pitchFamily="2" charset="-78"/>
              </a:rPr>
              <a:t>اساسی ترین مبانی اسلام در رابطه با رهبری که سایر اصول مدیریت به آن باز می گردد </a:t>
            </a:r>
            <a:r>
              <a:rPr lang="fa-IR" sz="3200" b="1" dirty="0" smtClean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مبنای حق و عدل </a:t>
            </a:r>
            <a:r>
              <a:rPr lang="fa-IR" sz="3200" dirty="0" smtClean="0">
                <a:effectLst/>
                <a:cs typeface="B Nazanin" panose="00000400000000000000" pitchFamily="2" charset="-78"/>
              </a:rPr>
              <a:t>است.</a:t>
            </a:r>
            <a:endParaRPr lang="fa-IR" sz="3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3600" dirty="0" smtClean="0">
                <a:effectLst/>
                <a:cs typeface="B Nazanin" panose="00000400000000000000" pitchFamily="2" charset="-78"/>
              </a:rPr>
              <a:t>در مدیریت اسلامی </a:t>
            </a:r>
            <a:r>
              <a:rPr lang="fa-IR" sz="3600" dirty="0">
                <a:effectLst/>
                <a:cs typeface="B Nazanin" panose="00000400000000000000" pitchFamily="2" charset="-78"/>
              </a:rPr>
              <a:t>جهت دهنده به انگیزه های </a:t>
            </a:r>
            <a:r>
              <a:rPr lang="fa-IR" sz="3600" dirty="0" smtClean="0">
                <a:effectLst/>
                <a:cs typeface="B Nazanin" panose="00000400000000000000" pitchFamily="2" charset="-78"/>
              </a:rPr>
              <a:t>فردی </a:t>
            </a:r>
            <a:r>
              <a:rPr lang="fa-IR" sz="3600" dirty="0">
                <a:effectLst/>
                <a:cs typeface="B Nazanin" panose="00000400000000000000" pitchFamily="2" charset="-78"/>
              </a:rPr>
              <a:t>و گروهی ارزش های انسانی است</a:t>
            </a:r>
            <a:r>
              <a:rPr lang="fa-IR" sz="3600" dirty="0" smtClean="0">
                <a:effectLst/>
                <a:cs typeface="B Nazanin" panose="00000400000000000000" pitchFamily="2" charset="-78"/>
              </a:rPr>
              <a:t>.</a:t>
            </a:r>
            <a:endParaRPr lang="fa-IR" sz="36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842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70156"/>
            <a:ext cx="8784976" cy="5955188"/>
          </a:xfrm>
        </p:spPr>
        <p:txBody>
          <a:bodyPr/>
          <a:lstStyle/>
          <a:p>
            <a:pPr algn="r"/>
            <a:r>
              <a:rPr lang="fa-IR" sz="3600" dirty="0">
                <a:cs typeface="B Nazanin" panose="00000400000000000000" pitchFamily="2" charset="-78"/>
              </a:rPr>
              <a:t>مدیریت انبیاء الهی نیز بر مبنای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حق</a:t>
            </a:r>
            <a:r>
              <a:rPr lang="fa-IR" sz="3600" dirty="0">
                <a:cs typeface="B Nazanin" panose="00000400000000000000" pitchFamily="2" charset="-78"/>
              </a:rPr>
              <a:t> بوده است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/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>علت </a:t>
            </a:r>
            <a:r>
              <a:rPr lang="fa-IR" sz="3600" dirty="0">
                <a:cs typeface="B Nazanin" panose="00000400000000000000" pitchFamily="2" charset="-78"/>
              </a:rPr>
              <a:t>اصلی عدم موفقیت در تشکیل حکومت ویا تداوم آن توسط انبیاء شیوه ی مدیریتی آنها بوده که حکومت را برای حق می خواستند نه حق را برای حکومت.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/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اصول </a:t>
            </a: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مدیریت اسلامی : </a:t>
            </a:r>
            <a:r>
              <a:rPr lang="fa-IR" sz="3600" dirty="0">
                <a:cs typeface="B Nazanin" panose="00000400000000000000" pitchFamily="2" charset="-78"/>
              </a:rPr>
              <a:t>به نظر می رسد اصول مدیریت به شیوه اسلامی در آیات 25تا 34 سوره طه آمده </a:t>
            </a:r>
            <a:r>
              <a:rPr lang="fa-IR" sz="3600" dirty="0" smtClean="0">
                <a:cs typeface="B Nazanin" panose="00000400000000000000" pitchFamily="2" charset="-78"/>
              </a:rPr>
              <a:t>است.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4762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64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54005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fa-IR" sz="4000" dirty="0">
                <a:cs typeface="B Nazanin" panose="00000400000000000000" pitchFamily="2" charset="-78"/>
              </a:rPr>
              <a:t>گفت : اى پروردگارم! سينه‏ام را [براى تحمل اين وظيفه سنگين] گشاده گردان ،«25» و كارم را برايم آسان ساز ،«26» و گِرِهى را [كه مانع روان سخن گفتن من است] از زبانم بگشاى ،«27» [تا] سخنم را بفهمند ،«28» و از خانواده‏ام دستيارى برايم قرار ده ،«29» هارون ، برادرم را«30» پشتم را به او محكم كن ،«31» واو را در كارم شريك گردان ،«32» تا تو را [در ميان مشركان از داشتن شريك] به شدت تنزيه كنيم ،«33» وبسيار به يادت باشيم.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80120"/>
          </a:xfrm>
        </p:spPr>
        <p:txBody>
          <a:bodyPr/>
          <a:lstStyle/>
          <a:p>
            <a:r>
              <a:rPr lang="fa-IR" sz="6000" dirty="0" smtClean="0">
                <a:cs typeface="B Nazanin" panose="00000400000000000000" pitchFamily="2" charset="-78"/>
              </a:rPr>
              <a:t>سوره طه</a:t>
            </a:r>
            <a:endParaRPr lang="fa-IR" sz="6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84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246</TotalTime>
  <Words>1302</Words>
  <Application>Microsoft Office PowerPoint</Application>
  <PresentationFormat>On-screen Show (4:3)</PresentationFormat>
  <Paragraphs>92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Hardcover</vt:lpstr>
      <vt:lpstr>بسم الله الرّحمن الرّحیم</vt:lpstr>
      <vt:lpstr>نام کتاب : اخلاق مدیریت مولف : محمد ری شهری</vt:lpstr>
      <vt:lpstr>مقدمه</vt:lpstr>
      <vt:lpstr>مقدمه</vt:lpstr>
      <vt:lpstr>شیوه های مدیریت ریشه در انگیزه ها و مبانی فکری و  عقیدتی  و خصلت های روحی مدیر وافراد تحت رهبری او دارد.  مدیریت اسلامی چیست؟ شیوه ی خاصی از رهبری که مبتنی بر مبانی فکری وعقیدتی اسلام است. ابتدا باید اسلام را معنا کنیم و پس از آن مبانی اسلام را درباره مدیریت و رهبری تعیین کنیم. اسلام: در یک جمله کوتاه عبارت است از تسلیم در برابر حق.   الاسلام هو التّسلیم </vt:lpstr>
      <vt:lpstr>مسلمان کسی است که در عقیده ، اخلاق وعمل تسلیم حق باشد. اساسی ترین مبانی اسلام در رابطه با رهبری که سایر اصول مدیریت به آن باز می گردد مبنای حق و عدل است.</vt:lpstr>
      <vt:lpstr>مدیریت انبیاء الهی نیز بر مبنای حق بوده است.  علت اصلی عدم موفقیت در تشکیل حکومت ویا تداوم آن توسط انبیاء شیوه ی مدیریتی آنها بوده که حکومت را برای حق می خواستند نه حق را برای حکومت.  اصول مدیریت اسلامی : به نظر می رسد اصول مدیریت به شیوه اسلامی در آیات 25تا 34 سوره طه آمده است.</vt:lpstr>
      <vt:lpstr>PowerPoint Presentation</vt:lpstr>
      <vt:lpstr>سوره طه</vt:lpstr>
      <vt:lpstr>از این آیات 4 ویژگی را برای مدیریت اسلامی می توان دریافت کرد :</vt:lpstr>
      <vt:lpstr>شرح صدر       رَبِّ اشْرَحْ لِي صَدْرِي</vt:lpstr>
      <vt:lpstr> شرح صدر در قرآن</vt:lpstr>
      <vt:lpstr>ارتباط شرح صدر و مدیریت:  کسی می تواند گروه و یا سازمانی را اداره کند که ظرفیت فکری و روحی وشرح صدر لازم را برای مدیریت داشته باشد.</vt:lpstr>
      <vt:lpstr>آثار شرح صدر</vt:lpstr>
      <vt:lpstr>آثار شرح صدر</vt:lpstr>
      <vt:lpstr>آثار شرح صدر</vt:lpstr>
      <vt:lpstr>آثار شرح صدر</vt:lpstr>
      <vt:lpstr>آثار شرح صدر</vt:lpstr>
      <vt:lpstr>آثار شرح صدر</vt:lpstr>
      <vt:lpstr>آسان شدن مدیریت   وَيَسِّرْ لِي أَمْرِي</vt:lpstr>
      <vt:lpstr>رسایی سخن  وَاحْلُلْ عُقْدَةً مِنْ لِسَانِي</vt:lpstr>
      <vt:lpstr>معاون شایسته    وَاجْعَلْ لِي وَزِيرًا مِنْ أَهْلِي</vt:lpstr>
      <vt:lpstr>با تشکر از توجه شما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الرّحمن الرّحیم</dc:title>
  <dc:creator>acer</dc:creator>
  <cp:lastModifiedBy>User</cp:lastModifiedBy>
  <cp:revision>37</cp:revision>
  <dcterms:created xsi:type="dcterms:W3CDTF">2013-10-24T17:18:09Z</dcterms:created>
  <dcterms:modified xsi:type="dcterms:W3CDTF">2013-10-29T11:20:01Z</dcterms:modified>
</cp:coreProperties>
</file>