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9" r:id="rId24"/>
    <p:sldId id="277" r:id="rId25"/>
    <p:sldId id="280" r:id="rId26"/>
    <p:sldId id="281" r:id="rId27"/>
    <p:sldId id="282"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1" r:id="rId45"/>
    <p:sldId id="302" r:id="rId46"/>
    <p:sldId id="300" r:id="rId47"/>
    <p:sldId id="303" r:id="rId48"/>
    <p:sldId id="304" r:id="rId49"/>
    <p:sldId id="305" r:id="rId50"/>
    <p:sldId id="306" r:id="rId51"/>
    <p:sldId id="307" r:id="rId52"/>
    <p:sldId id="308" r:id="rId53"/>
    <p:sldId id="309" r:id="rId54"/>
    <p:sldId id="311"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3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12/24/2013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12/24/2013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229600" cy="5135562"/>
          </a:xfrm>
        </p:spPr>
        <p:txBody>
          <a:bodyPr/>
          <a:lstStyle/>
          <a:p>
            <a:endParaRPr lang="en-US" dirty="0"/>
          </a:p>
        </p:txBody>
      </p:sp>
      <p:pic>
        <p:nvPicPr>
          <p:cNvPr id="7" name="Picture 6" descr="29) In the name of GOD  (www_IslamicWallpaper_ir).gif"/>
          <p:cNvPicPr>
            <a:picLocks noChangeAspect="1"/>
          </p:cNvPicPr>
          <p:nvPr/>
        </p:nvPicPr>
        <p:blipFill>
          <a:blip r:embed="rId2" cstate="print"/>
          <a:stretch>
            <a:fillRect/>
          </a:stretch>
        </p:blipFill>
        <p:spPr>
          <a:xfrm>
            <a:off x="0" y="304800"/>
            <a:ext cx="9144000" cy="68580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دوم : فرماندهی ( حکمرانی )</a:t>
            </a:r>
            <a:endParaRPr lang="en-US" dirty="0"/>
          </a:p>
        </p:txBody>
      </p:sp>
      <p:sp>
        <p:nvSpPr>
          <p:cNvPr id="3" name="Content Placeholder 2"/>
          <p:cNvSpPr>
            <a:spLocks noGrp="1"/>
          </p:cNvSpPr>
          <p:nvPr>
            <p:ph idx="1"/>
          </p:nvPr>
        </p:nvSpPr>
        <p:spPr>
          <a:xfrm>
            <a:off x="228600" y="1600200"/>
            <a:ext cx="8229600" cy="4525963"/>
          </a:xfrm>
        </p:spPr>
        <p:txBody>
          <a:bodyPr/>
          <a:lstStyle/>
          <a:p>
            <a:pPr algn="r">
              <a:buNone/>
            </a:pPr>
            <a:r>
              <a:rPr lang="fa-IR" dirty="0" smtClean="0">
                <a:cs typeface="B Nazanin" pitchFamily="2" charset="-78"/>
              </a:rPr>
              <a:t/>
            </a:r>
            <a:br>
              <a:rPr lang="fa-IR" dirty="0" smtClean="0">
                <a:cs typeface="B Nazanin" pitchFamily="2" charset="-78"/>
              </a:rPr>
            </a:br>
            <a:r>
              <a:rPr lang="fa-IR" dirty="0" smtClean="0">
                <a:cs typeface="B Nazanin" pitchFamily="2" charset="-78"/>
              </a:rPr>
              <a:t>« اِمرأة » از کلمۀ امر گرفته شده و جمع آم اوامر است از آنجاییکه مدیریت مجموعه اوامر و نواهی به مردم است در حقیقت نوعی حکمرانی است.</a:t>
            </a:r>
            <a:endParaRPr lang="en-US" dirty="0">
              <a:cs typeface="B Nazanin" pitchFamily="2" charset="-7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دوم : فرماندهی ( حکمرانی )</a:t>
            </a:r>
            <a:endParaRPr lang="en-US" dirty="0"/>
          </a:p>
        </p:txBody>
      </p:sp>
      <p:sp>
        <p:nvSpPr>
          <p:cNvPr id="3" name="Content Placeholder 2"/>
          <p:cNvSpPr>
            <a:spLocks noGrp="1"/>
          </p:cNvSpPr>
          <p:nvPr>
            <p:ph idx="1"/>
          </p:nvPr>
        </p:nvSpPr>
        <p:spPr/>
        <p:txBody>
          <a:bodyPr>
            <a:normAutofit/>
          </a:bodyPr>
          <a:lstStyle/>
          <a:p>
            <a:pPr algn="r">
              <a:buNone/>
            </a:pPr>
            <a:r>
              <a:rPr lang="fa-IR" dirty="0" smtClean="0">
                <a:cs typeface="B Nazanin" pitchFamily="2" charset="-78"/>
              </a:rPr>
              <a:t>این واژه در سخنان حضرت علی (ع) فراوان آمده است :</a:t>
            </a:r>
            <a:br>
              <a:rPr lang="fa-IR" dirty="0" smtClean="0">
                <a:cs typeface="B Nazanin" pitchFamily="2" charset="-78"/>
              </a:rPr>
            </a:br>
            <a:r>
              <a:rPr lang="fa-IR" dirty="0" smtClean="0">
                <a:cs typeface="B Nazanin" pitchFamily="2" charset="-78"/>
              </a:rPr>
              <a:t>1-    َالإنصافُ مِنَ النَّفسِ کَالعَدلِ فِی الإِمرَةِ  : رعایت انصاف نسبت به خود، همچون عدالت ورزی در حکومت است.</a:t>
            </a:r>
            <a:br>
              <a:rPr lang="fa-IR" dirty="0" smtClean="0">
                <a:cs typeface="B Nazanin" pitchFamily="2" charset="-78"/>
              </a:rPr>
            </a:br>
            <a:r>
              <a:rPr lang="fa-IR" dirty="0" smtClean="0">
                <a:cs typeface="B Nazanin" pitchFamily="2" charset="-78"/>
              </a:rPr>
              <a:t>2-    الکَریمُ یَعفُو مَعَ القُدرةِ وَ یَعدِلُ فِی الإمرَةِ : شخص کریم در عین قدرت می بخشد و در حکومت، عدالت می ورزد.</a:t>
            </a:r>
            <a:br>
              <a:rPr lang="fa-IR" dirty="0" smtClean="0">
                <a:cs typeface="B Nazanin" pitchFamily="2" charset="-78"/>
              </a:rPr>
            </a:br>
            <a:r>
              <a:rPr lang="fa-IR" dirty="0" smtClean="0">
                <a:cs typeface="B Nazanin" pitchFamily="2" charset="-78"/>
              </a:rPr>
              <a:t>3-    جَمالُ السِّیاسةِ العَدلُ فِی الإمرَةِ وَ العَفوُ مَعَ القُدرَةِ   : زیبایی سیاست، عدالت ورزی در حکومت و بخشش در عین قدرت است.</a:t>
            </a:r>
            <a:endParaRPr lang="en-US" dirty="0">
              <a:cs typeface="B Nazanin" pitchFamily="2" charset="-7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دوم : فرماندهی ( حکمرانی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4-    اَلعَدلُ نظامُ الإمرَةِ  : عدالت نظام بخش حکومت است.</a:t>
            </a:r>
            <a:br>
              <a:rPr lang="fa-IR" dirty="0" smtClean="0">
                <a:cs typeface="B Nazanin" pitchFamily="2" charset="-78"/>
              </a:rPr>
            </a:br>
            <a:r>
              <a:rPr lang="fa-IR" dirty="0" smtClean="0">
                <a:cs typeface="B Nazanin" pitchFamily="2" charset="-78"/>
              </a:rPr>
              <a:t>5-    حُسنُ السّیرةِ جَمالُ القُدرةِ وَ حِصنُ الإمرَةِ : سیرۀ نیکو، زیبایی قدرت و دژ حکومت است.</a:t>
            </a:r>
            <a:br>
              <a:rPr lang="fa-IR" dirty="0" smtClean="0">
                <a:cs typeface="B Nazanin" pitchFamily="2" charset="-78"/>
              </a:rPr>
            </a:br>
            <a:r>
              <a:rPr lang="fa-IR" dirty="0" smtClean="0">
                <a:cs typeface="B Nazanin" pitchFamily="2" charset="-78"/>
              </a:rPr>
              <a:t>6-    قُدرَتُکَ علی نَفسِکَ اَفضَلُ القُدرَةِ و اِمرَتُکَ عَلَیها خَیرُ اَلإمرَةِ  : قدرت تو بر نفست، برترین قدرت و فرمانروایی تو بر آن بهترین فرمانروایی است.</a:t>
            </a:r>
            <a:endParaRPr lang="en-US" dirty="0">
              <a:cs typeface="B Nazanin" pitchFamily="2" charset="-7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دوم : فرماندهی ( حکمرانی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حکومت، موقعیتی است که حاکم از طریق آن فرمانها را صادر می کند و عدالت، پایه و اساس است وقتی حوزۀ آن تعامل با مردم باشد و هرگاه حوزۀ آن نَفس باشد، رعایت انصاف، معادل عدالت است.</a:t>
            </a:r>
            <a:br>
              <a:rPr lang="fa-IR" dirty="0" smtClean="0">
                <a:cs typeface="B Nazanin" pitchFamily="2" charset="-78"/>
              </a:rPr>
            </a:br>
            <a:r>
              <a:rPr lang="fa-IR" dirty="0" smtClean="0">
                <a:cs typeface="B Nazanin" pitchFamily="2" charset="-78"/>
              </a:rPr>
              <a:t>اگر صاحب حکومت، انسان کریمی باشد و در عین قدرت ببخشد و در حک.مت عدالت ورزد، و این شیوه را در حوزۀ حکومت به کاربندد، زیباترین شیوه های سیاست را به کار بسته است.</a:t>
            </a:r>
            <a:endParaRPr lang="en-US" dirty="0">
              <a:cs typeface="B Nazanin" pitchFamily="2" charset="-7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دوم : فرماندهی ( حکمرانی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حکومت، در کیفیت صدور فرمانها و در شیوۀ تعامل میان آمِر و مأمور نظام خاصّی دارد که همگی واژگانی از نظام حکومت می باشد. إمارت و آمر به رفتار و صفاتی ذاتی وابسته است که بیشتر از جنبۀ خارجی و ظاهری آن می باشد که با سیرۀ آدمی مربوط است و در سیوۀ تعامل وی با مردم ظاهر می شود</a:t>
            </a:r>
            <a:endParaRPr lang="en-US" dirty="0">
              <a:cs typeface="B Nazanin" pitchFamily="2" charset="-7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دوم : فرماندهی ( حکمرانی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در نتیجه، بازتابی از زیبایی قدرت و دژ حکومت است، چون حکومت کردن در نخستین خاستگاهش همان لجام زدن به نفس در هنگام سرکشی است و نخستین حوزۀ فرمانروایی آن نقش بشری می باشد. هر کس در این میدان پیروز شود در آن میدان بزرگتر پیروز خواهد شد. و هر کس قادر بر اعمال قدرت بر مملکت بود. خلاصه این که حکومت گونه ای از مدیریت است که سلطۀ هماره با قدرت در آن به هم آمیخته است.</a:t>
            </a:r>
            <a:endParaRPr lang="en-US" dirty="0">
              <a:cs typeface="B Nazanin" pitchFamily="2" charset="-7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سوم : قدرت </a:t>
            </a:r>
            <a:endParaRPr lang="en-US" dirty="0">
              <a:cs typeface="B Nazanin" pitchFamily="2" charset="-78"/>
            </a:endParaRPr>
          </a:p>
        </p:txBody>
      </p:sp>
      <p:sp>
        <p:nvSpPr>
          <p:cNvPr id="3" name="Content Placeholder 2"/>
          <p:cNvSpPr>
            <a:spLocks noGrp="1"/>
          </p:cNvSpPr>
          <p:nvPr>
            <p:ph idx="1"/>
          </p:nvPr>
        </p:nvSpPr>
        <p:spPr/>
        <p:txBody>
          <a:bodyPr/>
          <a:lstStyle/>
          <a:p>
            <a:pPr algn="r">
              <a:buNone/>
            </a:pPr>
            <a:r>
              <a:rPr lang="fa-IR" dirty="0" smtClean="0">
                <a:cs typeface="B Nazanin" pitchFamily="2" charset="-78"/>
              </a:rPr>
              <a:t>امام علی (ع)  قدرت را نشان صاحب قدرت بودن در هر شکل آن به کار برده است. چه قدرت سیاسی، اجتماعی و یا اقتصادی. پس قدرت به معنای سیطره و چیرگی، همان إعمال قدرت بر نیروهای تحت فرمان صاحب قدرت می باشد. بنابراین مدیریت بایسته، گونه ای از گونه های قدرت است، چون نمایانگر شکلی از اشکال إعمال قدرت بر نیروهای تحت فرمان می باشد. چه نیروهای معنوی باشند و چه مادّی</a:t>
            </a:r>
            <a:endParaRPr lang="en-US" dirty="0">
              <a:cs typeface="B Nazanin" pitchFamily="2" charset="-7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سوم : قدرت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این معنا زمانی به بهترین وجه روشن می گردد که به کاربردهای آن در سخنان علی (ع) مراجعه نماییم. حضرت می فرمایند : </a:t>
            </a:r>
            <a:br>
              <a:rPr lang="fa-IR" dirty="0" smtClean="0">
                <a:cs typeface="B Nazanin" pitchFamily="2" charset="-78"/>
              </a:rPr>
            </a:br>
            <a:r>
              <a:rPr lang="fa-IR" dirty="0" smtClean="0">
                <a:cs typeface="B Nazanin" pitchFamily="2" charset="-78"/>
              </a:rPr>
              <a:t>1-اَفضَلُ الحِلمِ کَظمُ الغَیظِ وَ مِلکُ النَّفسِ مَعَ القُدَرَةِ  : بهترین شکیبایی فرو خوردن خشم و مالک نفس بودن در عین قدرت می باشد.</a:t>
            </a:r>
            <a:br>
              <a:rPr lang="fa-IR" dirty="0" smtClean="0">
                <a:cs typeface="B Nazanin" pitchFamily="2" charset="-78"/>
              </a:rPr>
            </a:br>
            <a:r>
              <a:rPr lang="fa-IR" dirty="0" smtClean="0">
                <a:cs typeface="B Nazanin" pitchFamily="2" charset="-78"/>
              </a:rPr>
              <a:t>2-    آفَةُ القُدرةِ مَنعُ الإحسان : آفت قدرت، بازداشتن از احسان است.</a:t>
            </a:r>
            <a:endParaRPr lang="en-US" dirty="0">
              <a:cs typeface="B Nazanin" pitchFamily="2" charset="-7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سوم : قدرت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3-    زَکاةُ القُدرَةِ الإنصافُ  : زکات قدرت، رعایت انصاف است.</a:t>
            </a:r>
            <a:br>
              <a:rPr lang="fa-IR" dirty="0" smtClean="0">
                <a:cs typeface="B Nazanin" pitchFamily="2" charset="-78"/>
              </a:rPr>
            </a:br>
            <a:r>
              <a:rPr lang="fa-IR" dirty="0" smtClean="0">
                <a:cs typeface="B Nazanin" pitchFamily="2" charset="-78"/>
              </a:rPr>
              <a:t>4-    حُسنُ السیرَةِ جَمالُ القُدرةِ  : سیرت نیکو، زیبایی قدرت است.</a:t>
            </a:r>
            <a:br>
              <a:rPr lang="fa-IR" dirty="0" smtClean="0">
                <a:cs typeface="B Nazanin" pitchFamily="2" charset="-78"/>
              </a:rPr>
            </a:br>
            <a:r>
              <a:rPr lang="fa-IR" dirty="0" smtClean="0">
                <a:cs typeface="B Nazanin" pitchFamily="2" charset="-78"/>
              </a:rPr>
              <a:t>5-    حُسنُ الشُّهرَةِ حِصنُ القُدرَة  : خوش نامی ، دژ قدرت است.</a:t>
            </a:r>
            <a:br>
              <a:rPr lang="fa-IR" dirty="0" smtClean="0">
                <a:cs typeface="B Nazanin" pitchFamily="2" charset="-78"/>
              </a:rPr>
            </a:br>
            <a:r>
              <a:rPr lang="fa-IR" dirty="0" smtClean="0">
                <a:cs typeface="B Nazanin" pitchFamily="2" charset="-78"/>
              </a:rPr>
              <a:t>6-    دَعِ الجوابَ عَن قُدرَةٍ وَ ان کان لَکَ   : پاسخگویی از سر قدرت را رها کن؛ هرچند به نفع تو باشد.</a:t>
            </a:r>
            <a:endParaRPr lang="en-US" dirty="0">
              <a:cs typeface="B Nazanin" pitchFamily="2" charset="-7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سوم : قدرت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7-    عِندَ کَمالِ القُدرَةِ تُظهِرُ فَضیلَةُ العَفوِ   : هنگام رسیدن به کمال قدرت، فضیلت بخشش نمایان می شود.</a:t>
            </a:r>
            <a:br>
              <a:rPr lang="fa-IR" dirty="0" smtClean="0">
                <a:cs typeface="B Nazanin" pitchFamily="2" charset="-78"/>
              </a:rPr>
            </a:br>
            <a:r>
              <a:rPr lang="fa-IR" dirty="0" smtClean="0">
                <a:cs typeface="B Nazanin" pitchFamily="2" charset="-78"/>
              </a:rPr>
              <a:t>8-    اَفضَلُ النّاسِ مَن کَظَمَ غَیظُهُ وَ حَلُمَ قُدرَةٍ  : بهترین مردم کسی است که خشم خود را فرونشاند و از سر قدرت شکیبایی ورزد.</a:t>
            </a:r>
            <a:endParaRPr lang="en-US" dirty="0">
              <a:cs typeface="B Nazanin" pitchFamily="2" charset="-7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685800" y="2130425"/>
            <a:ext cx="7772400" cy="1755775"/>
          </a:xfrm>
        </p:spPr>
        <p:txBody>
          <a:bodyPr/>
          <a:lstStyle/>
          <a:p>
            <a:r>
              <a:rPr lang="fa-IR" b="1" dirty="0" smtClean="0"/>
              <a:t>مدیریت و نظام اداری از دیدگاه امام علی</a:t>
            </a:r>
            <a:endParaRPr lang="en-US" dirty="0"/>
          </a:p>
        </p:txBody>
      </p:sp>
      <p:sp>
        <p:nvSpPr>
          <p:cNvPr id="4" name="Subtitle 3"/>
          <p:cNvSpPr>
            <a:spLocks noGrp="1"/>
          </p:cNvSpPr>
          <p:nvPr>
            <p:ph type="subTitle" idx="1"/>
          </p:nvPr>
        </p:nvSpPr>
        <p:spPr/>
        <p:txBody>
          <a:bodyPr/>
          <a:lstStyle/>
          <a:p>
            <a:r>
              <a:rPr lang="fa-IR" dirty="0" smtClean="0"/>
              <a:t>گرد آوردنده : حمید عسگری داریان</a:t>
            </a:r>
          </a:p>
          <a:p>
            <a:r>
              <a:rPr lang="fa-IR" dirty="0" smtClean="0"/>
              <a:t>استاد درس: دکتر علی احمدی</a:t>
            </a:r>
            <a:endParaRPr lang="en-US" dirty="0"/>
          </a:p>
        </p:txBody>
      </p:sp>
      <p:sp>
        <p:nvSpPr>
          <p:cNvPr id="5" name="Rectangle 4"/>
          <p:cNvSpPr/>
          <p:nvPr/>
        </p:nvSpPr>
        <p:spPr>
          <a:xfrm>
            <a:off x="6096000" y="3429000"/>
            <a:ext cx="2111475" cy="369332"/>
          </a:xfrm>
          <a:prstGeom prst="rect">
            <a:avLst/>
          </a:prstGeom>
        </p:spPr>
        <p:txBody>
          <a:bodyPr wrap="none">
            <a:spAutoFit/>
          </a:bodyPr>
          <a:lstStyle/>
          <a:p>
            <a:r>
              <a:rPr lang="fa-IR" dirty="0" smtClean="0"/>
              <a:t>دکتر محسن باقرالموسوی </a:t>
            </a:r>
            <a:endParaRPr lang="en-US" dirty="0"/>
          </a:p>
        </p:txBody>
      </p:sp>
      <p:sp>
        <p:nvSpPr>
          <p:cNvPr id="6" name="Rectangle 5"/>
          <p:cNvSpPr/>
          <p:nvPr/>
        </p:nvSpPr>
        <p:spPr>
          <a:xfrm>
            <a:off x="1066800" y="3429000"/>
            <a:ext cx="2329484" cy="369332"/>
          </a:xfrm>
          <a:prstGeom prst="rect">
            <a:avLst/>
          </a:prstGeom>
        </p:spPr>
        <p:txBody>
          <a:bodyPr wrap="none">
            <a:spAutoFit/>
          </a:bodyPr>
          <a:lstStyle/>
          <a:p>
            <a:r>
              <a:rPr lang="fa-IR" dirty="0" smtClean="0"/>
              <a:t>ترجمه دکتر سید حسین سیدی</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سوم : قدرت </a:t>
            </a:r>
            <a:endParaRPr lang="en-US" dirty="0"/>
          </a:p>
        </p:txBody>
      </p:sp>
      <p:sp>
        <p:nvSpPr>
          <p:cNvPr id="3" name="Content Placeholder 2"/>
          <p:cNvSpPr>
            <a:spLocks noGrp="1"/>
          </p:cNvSpPr>
          <p:nvPr>
            <p:ph idx="1"/>
          </p:nvPr>
        </p:nvSpPr>
        <p:spPr/>
        <p:txBody>
          <a:bodyPr>
            <a:normAutofit/>
          </a:bodyPr>
          <a:lstStyle/>
          <a:p>
            <a:pPr algn="r">
              <a:buNone/>
            </a:pPr>
            <a:r>
              <a:rPr lang="fa-IR" dirty="0" smtClean="0">
                <a:cs typeface="B Nazanin" pitchFamily="2" charset="-78"/>
              </a:rPr>
              <a:t>وقتی آدمی به مدارج قدرت دست می یابد وظیفۀ اوست که به یک عنصر مثبت متحول گردد تا نیکوکاران را گرامی بدارد و از لغزش بدان بگذرد، خشمش را فرو خورد و سرکشی نفس را مهار نماید و برای مردم تواضع و فروتنی کند و از حق خود به نفع آن که از او ضعیف تر است، درگذرد.</a:t>
            </a:r>
            <a:br>
              <a:rPr lang="fa-IR" dirty="0" smtClean="0">
                <a:cs typeface="B Nazanin" pitchFamily="2" charset="-78"/>
              </a:rPr>
            </a:br>
            <a:r>
              <a:rPr lang="fa-IR" dirty="0" smtClean="0">
                <a:cs typeface="B Nazanin" pitchFamily="2" charset="-78"/>
              </a:rPr>
              <a:t>قدرت از هر نوع که باشد، چه قدرت اقتصادی و چه سیاسی، علتی برای تکبر و تفاخر و بزرگ نمایی نزد مردم نمی باشد بلکه رفتار او باید متواضعانه بوده از حق خود در برابر ضعیف تر کوتاه آید.</a:t>
            </a:r>
            <a:endParaRPr lang="en-US" dirty="0">
              <a:cs typeface="B Nazanin" pitchFamily="2" charset="-7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سوم : قدرت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با مدارا و گذشت قدرت حقیقی به وجود می آید و سیادت بر دیگران حاصل و موجب شهرت در میان مردم خواهد شد و این امر تنها با عدالت ورزی، نخست در حق خود یعنی انصاف میسر استکه بدون انصاف قدرت به نیروی مخربی تبدیل می شود. بنابراین انصاف همان بهایی است که یک مدیر باید بپردازد تا قدرت در جایگاه طبیعی خود قرار گیرد.</a:t>
            </a:r>
            <a:endParaRPr lang="en-US" dirty="0">
              <a:cs typeface="B Nazanin" pitchFamily="2" charset="-7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سوم : قدرت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مظاهر قدرت، نیروی خودپسندانه و طغیان و سرکشی نیست بلکه با گذشت، نیکوکاری، شکیبایی، فروخوردن خشم و گذشتن از حق به نفع دیگران می باشد. اینها همان ویژگیهای مدیریت بایسته است و قدرت ثمره این نوع مدیریت می باشد چه در حوزۀ حکومت باشد و چه در حوزۀ رهبری اجتماعی و یا هدایت و سازماندهی مؤسسه ها و ادارات  و امثال آن؛ به عیارتی قدرت، یکی از مظاهر مدیریت است.</a:t>
            </a:r>
            <a:endParaRPr lang="en-US" dirty="0">
              <a:cs typeface="B Nazanin" pitchFamily="2" charset="-7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چهارم : سروری و سرور</a:t>
            </a:r>
            <a:endParaRPr lang="en-US" dirty="0">
              <a:cs typeface="B Nazanin" pitchFamily="2" charset="-78"/>
            </a:endParaRPr>
          </a:p>
        </p:txBody>
      </p:sp>
      <p:sp>
        <p:nvSpPr>
          <p:cNvPr id="3" name="Content Placeholder 2"/>
          <p:cNvSpPr>
            <a:spLocks noGrp="1"/>
          </p:cNvSpPr>
          <p:nvPr>
            <p:ph idx="1"/>
          </p:nvPr>
        </p:nvSpPr>
        <p:spPr/>
        <p:txBody>
          <a:bodyPr/>
          <a:lstStyle/>
          <a:p>
            <a:pPr algn="r">
              <a:buNone/>
            </a:pPr>
            <a:r>
              <a:rPr lang="fa-IR" dirty="0" smtClean="0">
                <a:cs typeface="B Nazanin" pitchFamily="2" charset="-78"/>
              </a:rPr>
              <a:t>از کاربردترین سیادت ( سروری ) در سخن علی (ع) ، نشان دادن مفهوم ریاست و مدیریت است. سرور یا سید همان مدیر بایسته ای است که به شیوۀ منطقی بر زیردستان حکم فرمایی می کند، مدیری که برآنها تحمیل نشده است و به اجبار بر آنها فرمان نمی راند.</a:t>
            </a:r>
            <a:endParaRPr lang="en-US" dirty="0">
              <a:cs typeface="B Nazanin" pitchFamily="2" charset="-7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چهارم : سروری و سرور</a:t>
            </a:r>
            <a:endParaRPr lang="en-US" dirty="0">
              <a:cs typeface="B Nazanin" pitchFamily="2" charset="-78"/>
            </a:endParaRPr>
          </a:p>
        </p:txBody>
      </p:sp>
      <p:sp>
        <p:nvSpPr>
          <p:cNvPr id="3" name="Content Placeholder 2"/>
          <p:cNvSpPr>
            <a:spLocks noGrp="1"/>
          </p:cNvSpPr>
          <p:nvPr>
            <p:ph idx="1"/>
          </p:nvPr>
        </p:nvSpPr>
        <p:spPr/>
        <p:txBody>
          <a:bodyPr/>
          <a:lstStyle/>
          <a:p>
            <a:pPr algn="r">
              <a:buNone/>
            </a:pPr>
            <a:r>
              <a:rPr lang="fa-IR" dirty="0" smtClean="0">
                <a:cs typeface="B Nazanin" pitchFamily="2" charset="-78"/>
              </a:rPr>
              <a:t>به سخنان حضرت در این زمینه توجه کنیم که فرمودند :</a:t>
            </a:r>
            <a:br>
              <a:rPr lang="fa-IR" dirty="0" smtClean="0">
                <a:cs typeface="B Nazanin" pitchFamily="2" charset="-78"/>
              </a:rPr>
            </a:br>
            <a:r>
              <a:rPr lang="fa-IR" dirty="0" smtClean="0">
                <a:cs typeface="B Nazanin" pitchFamily="2" charset="-78"/>
              </a:rPr>
              <a:t>السَیِّدُ لایُصانعُ مَن تَحَمَّلَ المؤونةَ وَ جاءَ بِالمؤونةِ   : آقا و سرور کسی است که زحمت دیگران را بر دوش می کشد و یاری می رساند.</a:t>
            </a:r>
            <a:br>
              <a:rPr lang="fa-IR" dirty="0" smtClean="0">
                <a:cs typeface="B Nazanin" pitchFamily="2" charset="-78"/>
              </a:rPr>
            </a:br>
            <a:r>
              <a:rPr lang="fa-IR" dirty="0" smtClean="0">
                <a:cs typeface="B Nazanin" pitchFamily="2" charset="-78"/>
              </a:rPr>
              <a:t>السیِّدُ لایُصانعُ و لایُخادعُ و لاتَغُرّّهُ المَطامِعُ   : آقا و سرور کسی است که مکر و حیله نمی کند و حرص و طمع وی را نمی فریبد.</a:t>
            </a:r>
            <a:endParaRPr lang="en-US" dirty="0">
              <a:cs typeface="B Nazanin" pitchFamily="2" charset="-7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چهارم : سروری و سرور</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لاسیادةَ لِمَن لاسَخاءَ لَهُ  : کسی که بخشندگی ندارد، سیادت ندارد.</a:t>
            </a:r>
            <a:br>
              <a:rPr lang="fa-IR" dirty="0" smtClean="0">
                <a:cs typeface="B Nazanin" pitchFamily="2" charset="-78"/>
              </a:rPr>
            </a:br>
            <a:r>
              <a:rPr lang="fa-IR" dirty="0" smtClean="0">
                <a:cs typeface="B Nazanin" pitchFamily="2" charset="-78"/>
              </a:rPr>
              <a:t>بِالجُودِ تَسُودُ الرِّجالُ   : با بخشش است که انسانها به یبادت می رسند.</a:t>
            </a:r>
            <a:endParaRPr lang="en-US" dirty="0">
              <a:cs typeface="B Nazanin" pitchFamily="2" charset="-7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چهارم : سروری و سرور</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پس سید و سرور  ( مدیر آرمانی ) کسی است که زحمت زیردستان خود را بردوش کشیده، پیوسته به یاریشان می شتابد، بخشنده و سخی است و با این دو صفت پیش از این که مدیریت آنها را به دست گیرد، قلب آنها را مالک می شود.</a:t>
            </a:r>
            <a:br>
              <a:rPr lang="fa-IR" dirty="0" smtClean="0">
                <a:cs typeface="B Nazanin" pitchFamily="2" charset="-78"/>
              </a:rPr>
            </a:br>
            <a:r>
              <a:rPr lang="fa-IR" dirty="0" smtClean="0">
                <a:cs typeface="B Nazanin" pitchFamily="2" charset="-78"/>
              </a:rPr>
              <a:t>سید و سرور کسی است که با قدرتمندان سازش نمی کند، و در خود احساس قدرت می کند چون مالک قلب مردم است و نیازی به سازشکاری و پنهانکاری در زندگی ندارد</a:t>
            </a:r>
            <a:endParaRPr lang="en-US" dirty="0">
              <a:cs typeface="B Nazanin" pitchFamily="2" charset="-7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چهارم : سروری و سرور</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 این همان مدیریت مطلوب ( آرمانی ) است که می تواند راهش را در امواج زندگی بازنماید بی آنکه شرایط و عوامل فریبنده ای او را منحرف سازد پس سید و سرور کسی است که متّصف به این صفات پسندیده است و شایستگی سیادت را دارد و بدون این صفات نمی تواند حتی یک گام در تحقق اهداف که برای خود و زیردستانش ترسیم نموده به جلو بردارد. </a:t>
            </a:r>
            <a:endParaRPr lang="en-US" dirty="0">
              <a:cs typeface="B Nazanin" pitchFamily="2" charset="-78"/>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پنجم : سیاست</a:t>
            </a:r>
            <a:endParaRPr lang="en-US" dirty="0">
              <a:cs typeface="B Nazanin" pitchFamily="2" charset="-78"/>
            </a:endParaRPr>
          </a:p>
        </p:txBody>
      </p:sp>
      <p:sp>
        <p:nvSpPr>
          <p:cNvPr id="3" name="Content Placeholder 2"/>
          <p:cNvSpPr>
            <a:spLocks noGrp="1"/>
          </p:cNvSpPr>
          <p:nvPr>
            <p:ph idx="1"/>
          </p:nvPr>
        </p:nvSpPr>
        <p:spPr/>
        <p:txBody>
          <a:bodyPr/>
          <a:lstStyle/>
          <a:p>
            <a:pPr algn="r">
              <a:buNone/>
            </a:pPr>
            <a:r>
              <a:rPr lang="fa-IR" dirty="0" smtClean="0">
                <a:cs typeface="B Nazanin" pitchFamily="2" charset="-78"/>
              </a:rPr>
              <a:t>سیاست به معنای فن رهبری مردم مفهومی است که بر آن اتفاق نظر است و لفظ آن بر گرفته از « ساسَ یَسُوسُ » و گفته می شود « سائِسُ الخَیل » یعنی کسی که به پرورش اسب مشغول است و اسب را به میل خود رام و مطیع  می نماید. ابن طقطقی در معنای سیاست می گوید : سرمایۀ پادشاه است و حفظ جان و مال مردم، دفع شرور و قلع و قمع فاسدان و منع ستمگری منجر به فتنه و آشوب به آن متکی است. </a:t>
            </a:r>
            <a:endParaRPr lang="en-US" dirty="0">
              <a:cs typeface="B Nazanin" pitchFamily="2" charset="-7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پنجم : سیاست</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بنابراین تعریف، سیاست معنایی مطابق با معنای مدیریت دارد؛ چون مدیریت نیز فن رهبری مردم است. سیاست و مدیریت هر دو در این حوزه دو چهرۀ یک عمل محسوب می شوند. فراگیرتر از مدیریت می باشد. اما به معنای محدودتر هم آمده است که همان مدیریت گروهی معین از مردم برای هدفی مشخص می باشد.</a:t>
            </a:r>
            <a:endParaRPr lang="en-US" dirty="0">
              <a:cs typeface="B Nazanin" pitchFamily="2" charset="-7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t>مفهوم مدیریت در سخنان علی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مفهوم مدیریت در سخنان علی </a:t>
            </a:r>
            <a:br>
              <a:rPr lang="fa-IR" dirty="0" smtClean="0">
                <a:cs typeface="B Nazanin" pitchFamily="2" charset="-78"/>
              </a:rPr>
            </a:br>
            <a:r>
              <a:rPr lang="fa-IR" dirty="0" smtClean="0">
                <a:cs typeface="B Nazanin" pitchFamily="2" charset="-78"/>
              </a:rPr>
              <a:t>علی رغم این که اندیشه ها، آموزه ها و شیوه های مدیریتی در سخنان حضرت علی (ع) وجود دارد، این واژه با همین ساختار در سخنان ایشان نیامده است؛ و چه بسا این واژه در قالب نزدیک به معنای رایج آن استعمال می شده است؛ از سویی در گذشته به معنای متفاوتی هم به کار رفته است یعنی حادثۀ ناگوار و احاطه و فراگیری بدی. </a:t>
            </a:r>
            <a:endParaRPr lang="en-US" dirty="0">
              <a:cs typeface="B Nazanin" pitchFamily="2" charset="-7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پنجم : سیاست</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به سخنان ایشان در معنای دوم می پردازیم.</a:t>
            </a:r>
            <a:br>
              <a:rPr lang="fa-IR" dirty="0" smtClean="0">
                <a:cs typeface="B Nazanin" pitchFamily="2" charset="-78"/>
              </a:rPr>
            </a:br>
            <a:r>
              <a:rPr lang="fa-IR" dirty="0" smtClean="0">
                <a:cs typeface="B Nazanin" pitchFamily="2" charset="-78"/>
              </a:rPr>
              <a:t>رَأسُ السِّیاسةِ إستِعمالُ الرِّفقِ  : اصل سیاست، مدارا ورزیدن است.</a:t>
            </a:r>
            <a:br>
              <a:rPr lang="fa-IR" dirty="0" smtClean="0">
                <a:cs typeface="B Nazanin" pitchFamily="2" charset="-78"/>
              </a:rPr>
            </a:br>
            <a:r>
              <a:rPr lang="fa-IR" dirty="0" smtClean="0">
                <a:cs typeface="B Nazanin" pitchFamily="2" charset="-78"/>
              </a:rPr>
              <a:t>فَضیلَةُ الرِّیاسةِ حُسنُ السِیاسةِ  : فضیلت ریاست، به نیکی سیاست کردن است.</a:t>
            </a:r>
            <a:br>
              <a:rPr lang="fa-IR" dirty="0" smtClean="0">
                <a:cs typeface="B Nazanin" pitchFamily="2" charset="-78"/>
              </a:rPr>
            </a:br>
            <a:r>
              <a:rPr lang="fa-IR" dirty="0" smtClean="0">
                <a:cs typeface="B Nazanin" pitchFamily="2" charset="-78"/>
              </a:rPr>
              <a:t>مِلاکُ السِّیاسةِ العَدلُ  : ملاک سیاست، عدالت ورزی است.</a:t>
            </a:r>
            <a:endParaRPr lang="en-US" dirty="0">
              <a:cs typeface="B Nazanin" pitchFamily="2" charset="-7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پنجم : سیاست</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مَن حَسُنَت سیاسَتُهُ دامَت رِئاسَتُهُ  : هر که سیاستش نیکو باشد، ریاستش تداوم می یابد.</a:t>
            </a:r>
            <a:br>
              <a:rPr lang="fa-IR" dirty="0" smtClean="0">
                <a:cs typeface="B Nazanin" pitchFamily="2" charset="-78"/>
              </a:rPr>
            </a:br>
            <a:r>
              <a:rPr lang="fa-IR" dirty="0" smtClean="0">
                <a:cs typeface="B Nazanin" pitchFamily="2" charset="-78"/>
              </a:rPr>
              <a:t>الإحتمالُ زَینُ السِّیاسَةِ  : خویشتنداری، زینت سیاست است.</a:t>
            </a:r>
            <a:br>
              <a:rPr lang="fa-IR" dirty="0" smtClean="0">
                <a:cs typeface="B Nazanin" pitchFamily="2" charset="-78"/>
              </a:rPr>
            </a:br>
            <a:r>
              <a:rPr lang="fa-IR" dirty="0" smtClean="0">
                <a:cs typeface="B Nazanin" pitchFamily="2" charset="-78"/>
              </a:rPr>
              <a:t>مَن ساسَ نَفسَهُ اَدرَکَ السِّیاسةَ  : هر کس نفس خود را رام کند، سیاست را درک کرده است.</a:t>
            </a:r>
            <a:endParaRPr lang="en-US" dirty="0">
              <a:cs typeface="B Nazanin" pitchFamily="2" charset="-78"/>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پنجم : سیاست</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سیاست در این متون به معنای فن مبتنی بر علم و تجربه است که طبیعت آن به خاطر تفاوت حوزه های اجرایی آن متفاوت است. پس سیاست وقتی ابزار حکومت یا ابزار مدیریت مؤسسه یا یک شرکت تجاری گردد، متفاوت نیست بلکه همه این سازمانهای اداری بر افراد و گروههایی تکیه دارند که آنها به مدیریت نیاز دارند. مدیریت به فنی نیازمند است که آن فن،همان سیاست می باشد.</a:t>
            </a:r>
            <a:endParaRPr lang="en-US" dirty="0">
              <a:cs typeface="B Nazanin" pitchFamily="2" charset="-78"/>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پنجم : سیاست</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اصول و مبانی این فن</a:t>
            </a:r>
            <a:br>
              <a:rPr lang="fa-IR" dirty="0" smtClean="0">
                <a:cs typeface="B Nazanin" pitchFamily="2" charset="-78"/>
              </a:rPr>
            </a:br>
            <a:r>
              <a:rPr lang="fa-IR" dirty="0" smtClean="0">
                <a:cs typeface="B Nazanin" pitchFamily="2" charset="-78"/>
              </a:rPr>
              <a:t>در سخنان حضرت علی (ع) عناصر این فن را چنین می یابیم : مدارا، تحمل، فضیلت، عدالت، کنترل نفس. همه این امور فضایل نفسانی و ارزشهای اخلاقی هستند که تربیت نیکو و توجه معنوی موجب آنها می شود؛ اصل سیاست مداراست نه به کاربستن قدرت. اگر سیاست با فضیلت درآیمزد، ثمرۀ آن سیاست نیکوست.</a:t>
            </a:r>
            <a:endParaRPr lang="en-US" dirty="0">
              <a:cs typeface="B Nazanin" pitchFamily="2" charset="-78"/>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پنجم : سیاست</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ملاک و ریشۀ سیاست هم به کاربستن عدالت است. بدون عدالت، سیاست معنی خود را از دست داده و از فن مدیریت مردم به فن پراکندگی و دوری از سیاستمداران بدل می گردد. بر سیاستمداران فرض است که دشواریهای آن را تحمل نمایند و به میزان مسؤولیت خود رد سختی و رنج باشند و حتی اذیت و آزار و سخنان درشت و سرزنشها و تهمتها را تحمل نمایند. اینها طبیعت کار در این حوزه است.</a:t>
            </a:r>
            <a:endParaRPr lang="en-US" dirty="0">
              <a:cs typeface="B Nazanin" pitchFamily="2" charset="-78"/>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پنجم : سیاست</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چنین سیاستی تنا زمانی به دست می آید که ناشی از اعماق وجود نیکوکاران و از خاستگاههای خیر و نیکی در درون آدمی و صفات نیکو و فضایل و کرامتهای آنها باشد. یعنی بعد از صرف وقت بسیار در آمادگی نفس و پرورش آن در کسب اخلاق و فضایل و آماده سازی آن برای پرداختن به نقش بزرگ در زندگی عملی .</a:t>
            </a:r>
            <a:endParaRPr lang="en-US" dirty="0">
              <a:cs typeface="B Nazanin" pitchFamily="2" charset="-78"/>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پنجم : سیاست</a:t>
            </a:r>
            <a:endParaRPr lang="en-US" dirty="0"/>
          </a:p>
        </p:txBody>
      </p:sp>
      <p:sp>
        <p:nvSpPr>
          <p:cNvPr id="3" name="Content Placeholder 2"/>
          <p:cNvSpPr>
            <a:spLocks noGrp="1"/>
          </p:cNvSpPr>
          <p:nvPr>
            <p:ph idx="1"/>
          </p:nvPr>
        </p:nvSpPr>
        <p:spPr/>
        <p:txBody>
          <a:bodyPr>
            <a:normAutofit/>
          </a:bodyPr>
          <a:lstStyle/>
          <a:p>
            <a:pPr algn="r">
              <a:buNone/>
            </a:pPr>
            <a:r>
              <a:rPr lang="fa-IR" dirty="0" smtClean="0">
                <a:cs typeface="B Nazanin" pitchFamily="2" charset="-78"/>
              </a:rPr>
              <a:t>نابراین کسی که نمی تواند نفس خود را رام کند نمی تواند بر مردم سیاست نماید، و کسی که نمی تواند هیجان، شورش و سرکشی نفس را مانع گردد نمی تواند به جامعه بشری بپردازد و آن کسی که نفس خود را رام کرده باشد، سیاستمدار با تجربه ای خوتهد بود.</a:t>
            </a:r>
            <a:br>
              <a:rPr lang="fa-IR" dirty="0" smtClean="0">
                <a:cs typeface="B Nazanin" pitchFamily="2" charset="-78"/>
              </a:rPr>
            </a:br>
            <a:r>
              <a:rPr lang="fa-IR" dirty="0" smtClean="0">
                <a:cs typeface="B Nazanin" pitchFamily="2" charset="-78"/>
              </a:rPr>
              <a:t>سیاست با این ویژگیها و با این ابعاد، ضامن بقای آن است و راه استواری و اعتدال و ادامۀ کار در درون مجموعه های بشری است.</a:t>
            </a:r>
            <a:br>
              <a:rPr lang="fa-IR" dirty="0" smtClean="0">
                <a:cs typeface="B Nazanin" pitchFamily="2" charset="-78"/>
              </a:rPr>
            </a:br>
            <a:endParaRPr lang="en-US" dirty="0">
              <a:cs typeface="B Nazanin" pitchFamily="2" charset="-78"/>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t>مطلب ششم : رهبر ( راعی )</a:t>
            </a:r>
            <a:endParaRPr lang="en-US" dirty="0"/>
          </a:p>
        </p:txBody>
      </p:sp>
      <p:sp>
        <p:nvSpPr>
          <p:cNvPr id="3" name="Content Placeholder 2"/>
          <p:cNvSpPr>
            <a:spLocks noGrp="1"/>
          </p:cNvSpPr>
          <p:nvPr>
            <p:ph idx="1"/>
          </p:nvPr>
        </p:nvSpPr>
        <p:spPr/>
        <p:txBody>
          <a:bodyPr>
            <a:normAutofit/>
          </a:bodyPr>
          <a:lstStyle/>
          <a:p>
            <a:pPr algn="r">
              <a:buNone/>
            </a:pPr>
            <a:r>
              <a:rPr lang="fa-IR" dirty="0" smtClean="0">
                <a:cs typeface="B Nazanin" pitchFamily="2" charset="-78"/>
              </a:rPr>
              <a:t>راعی از رعایت است و به معنای حفظ و سیاست می باشد. خداوند می فرماید: فَما رَعَوهاحَقَّ رِعایَتِها  ( آن را سزاوار حقش رعایت نکردند ) و هر که مراقب خود و دیگری باشد به او راعی اطلاق می شود.  </a:t>
            </a:r>
            <a:br>
              <a:rPr lang="fa-IR" dirty="0" smtClean="0">
                <a:cs typeface="B Nazanin" pitchFamily="2" charset="-78"/>
              </a:rPr>
            </a:br>
            <a:r>
              <a:rPr lang="fa-IR" dirty="0" smtClean="0">
                <a:cs typeface="B Nazanin" pitchFamily="2" charset="-78"/>
              </a:rPr>
              <a:t>بنابراین مفهوم رعایت با مفهوم سیاست اختلاف زیادی دارد. اختلاف آنها در این است که این لفظ شدید حفظ و مدارا و تحمل را نشان می دهد و لفظ راعی و رعیت به شیوۀ اسلامی مبتنی بر گرایش انسانی نزدیکتر است که حاکم و رئیس را به کار بستن مدارا و مهربانی با زیردستان بیشتر ملزم می کند</a:t>
            </a:r>
            <a:endParaRPr lang="en-US" dirty="0">
              <a:cs typeface="B Nazanin" pitchFamily="2" charset="-78"/>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ششم : رهبر ( راعی )</a:t>
            </a:r>
            <a:endParaRPr lang="en-US" dirty="0">
              <a:cs typeface="B Nazanin" pitchFamily="2" charset="-78"/>
            </a:endParaRPr>
          </a:p>
        </p:txBody>
      </p:sp>
      <p:sp>
        <p:nvSpPr>
          <p:cNvPr id="3" name="Content Placeholder 2"/>
          <p:cNvSpPr>
            <a:spLocks noGrp="1"/>
          </p:cNvSpPr>
          <p:nvPr>
            <p:ph idx="1"/>
          </p:nvPr>
        </p:nvSpPr>
        <p:spPr/>
        <p:txBody>
          <a:bodyPr/>
          <a:lstStyle/>
          <a:p>
            <a:pPr algn="r">
              <a:buNone/>
            </a:pPr>
            <a:r>
              <a:rPr lang="fa-IR" dirty="0" smtClean="0">
                <a:cs typeface="B Nazanin" pitchFamily="2" charset="-78"/>
              </a:rPr>
              <a:t>علی (ع) این واژه را در سخنانش زیاد به کار گرفته است :</a:t>
            </a:r>
            <a:br>
              <a:rPr lang="fa-IR" dirty="0" smtClean="0">
                <a:cs typeface="B Nazanin" pitchFamily="2" charset="-78"/>
              </a:rPr>
            </a:br>
            <a:r>
              <a:rPr lang="fa-IR" dirty="0" smtClean="0">
                <a:cs typeface="B Nazanin" pitchFamily="2" charset="-78"/>
              </a:rPr>
              <a:t>فَاستَجیبُوا الداعي وَاتَّبعُوا الرّاعيَ  : دعوت کننده را اجابت کنید و از رهبر اطاعت نمایید.</a:t>
            </a:r>
            <a:br>
              <a:rPr lang="fa-IR" dirty="0" smtClean="0">
                <a:cs typeface="B Nazanin" pitchFamily="2" charset="-78"/>
              </a:rPr>
            </a:br>
            <a:r>
              <a:rPr lang="fa-IR" dirty="0" smtClean="0">
                <a:cs typeface="B Nazanin" pitchFamily="2" charset="-78"/>
              </a:rPr>
              <a:t>مِن حَقِّ الرّاعي أَن یَختارَ لِرَعیَّتهِ مَا یختارَ لِرَعیتِهِ مَا یَختارُهُ لِنفسِهِ  : از حقوق رهبر آن است که آنچه را که برای خود می پسندد، برای مردم خود نیز بپسندد.</a:t>
            </a:r>
            <a:br>
              <a:rPr lang="fa-IR" dirty="0" smtClean="0">
                <a:cs typeface="B Nazanin" pitchFamily="2" charset="-78"/>
              </a:rPr>
            </a:br>
            <a:r>
              <a:rPr lang="fa-IR" dirty="0" smtClean="0">
                <a:cs typeface="B Nazanin" pitchFamily="2" charset="-78"/>
              </a:rPr>
              <a:t>اَلعادلُ راعٍ یَنتَظِرُ اَحَدالجزائَینِ  : عادل، رهبری است که در انتظار یکی از دو پاداش است.</a:t>
            </a:r>
            <a:endParaRPr lang="en-US" dirty="0">
              <a:cs typeface="B Nazanin" pitchFamily="2" charset="-78"/>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ششم : رهبر ( راعی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پس رهبر کسی است که بین خود و دیگران به مساوات عمل می کند و آنچه را که برای خود دوست داشته، برای دیگری نیز دوسته داشته، آنچه را برای خود نمی پسندد، برای دیگری نمی پسندد.</a:t>
            </a:r>
            <a:br>
              <a:rPr lang="fa-IR" dirty="0" smtClean="0">
                <a:cs typeface="B Nazanin" pitchFamily="2" charset="-78"/>
              </a:rPr>
            </a:br>
            <a:r>
              <a:rPr lang="fa-IR" dirty="0" smtClean="0">
                <a:cs typeface="B Nazanin" pitchFamily="2" charset="-78"/>
              </a:rPr>
              <a:t>راعی و عدالت دو چهره از یک امر واحد هستند، و آنچنان با عدالت آمیخته است که تمایز بین آنها مشکل است. عادل همان راعی است و بدون عدالت نمی تواند حقوق دیگران را رعایت کند.</a:t>
            </a:r>
            <a:endParaRPr lang="en-US" dirty="0">
              <a:cs typeface="B Nazanin" pitchFamily="2" charset="-7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مفهوم مدیریت در سخنان علی </a:t>
            </a:r>
            <a:endParaRPr lang="en-US" dirty="0">
              <a:cs typeface="B Nazanin" pitchFamily="2" charset="-78"/>
            </a:endParaRPr>
          </a:p>
        </p:txBody>
      </p:sp>
      <p:sp>
        <p:nvSpPr>
          <p:cNvPr id="3" name="Content Placeholder 2"/>
          <p:cNvSpPr>
            <a:spLocks noGrp="1"/>
          </p:cNvSpPr>
          <p:nvPr>
            <p:ph idx="1"/>
          </p:nvPr>
        </p:nvSpPr>
        <p:spPr/>
        <p:txBody>
          <a:bodyPr/>
          <a:lstStyle/>
          <a:p>
            <a:pPr algn="r">
              <a:buNone/>
            </a:pPr>
            <a:r>
              <a:rPr lang="fa-IR" dirty="0" smtClean="0">
                <a:cs typeface="B Nazanin" pitchFamily="2" charset="-78"/>
              </a:rPr>
              <a:t>واژۀ « دائره » به معنای جدید در وازگانی آمده است که بر برخی معانی آن دلالت دارد و برخی مقدمات و ویژگیهای آن را نشان می دهد که اشتراک معنایی با دیگر مفاهیم مدیریتی دارد. این واژگان عبارتند از :</a:t>
            </a:r>
            <a:br>
              <a:rPr lang="fa-IR" dirty="0" smtClean="0">
                <a:cs typeface="B Nazanin" pitchFamily="2" charset="-78"/>
              </a:rPr>
            </a:br>
            <a:r>
              <a:rPr lang="fa-IR" dirty="0" smtClean="0">
                <a:cs typeface="B Nazanin" pitchFamily="2" charset="-78"/>
              </a:rPr>
              <a:t>1-    تدبیر    2- فرماندهی    3- قدرت    4- سیادت     5- سیاست    6- راعی ( رهبر ).</a:t>
            </a:r>
            <a:endParaRPr lang="en-US" dirty="0">
              <a:cs typeface="B Nazanin" pitchFamily="2" charset="-7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ششم : رهبر ( راعی )</a:t>
            </a:r>
            <a:endParaRPr lang="en-US" dirty="0"/>
          </a:p>
        </p:txBody>
      </p:sp>
      <p:sp>
        <p:nvSpPr>
          <p:cNvPr id="3" name="Content Placeholder 2"/>
          <p:cNvSpPr>
            <a:spLocks noGrp="1"/>
          </p:cNvSpPr>
          <p:nvPr>
            <p:ph idx="1"/>
          </p:nvPr>
        </p:nvSpPr>
        <p:spPr/>
        <p:txBody>
          <a:bodyPr>
            <a:normAutofit/>
          </a:bodyPr>
          <a:lstStyle/>
          <a:p>
            <a:pPr algn="r">
              <a:buNone/>
            </a:pPr>
            <a:r>
              <a:rPr lang="fa-IR" dirty="0" smtClean="0">
                <a:cs typeface="B Nazanin" pitchFamily="2" charset="-78"/>
              </a:rPr>
              <a:t>هر کس که دارای این ویژگیها باشد شایستۀ آن است که مردم از او پیروی نمایند، چون آنها در حقیقت از فضایل او پیروی خواهند نمود و چنین کسی مردم را به دنیای آکنده از ارزشها و آرمانها می برد و از چنین حاکمی عدالت پیشه به فضیلت می رسند.</a:t>
            </a:r>
            <a:br>
              <a:rPr lang="fa-IR" dirty="0" smtClean="0">
                <a:cs typeface="B Nazanin" pitchFamily="2" charset="-78"/>
              </a:rPr>
            </a:br>
            <a:r>
              <a:rPr lang="fa-IR" dirty="0" smtClean="0">
                <a:cs typeface="B Nazanin" pitchFamily="2" charset="-78"/>
              </a:rPr>
              <a:t>همۀ واژگانی که ذکر کردیم به صفاتی اشاره دارند که در آنها اشاره ای به سازمانهای اداری یا اجتماعی نشده است و این تأکیدی بر این مطلب است که حضرت علی (ع) بر جنبۀ اخلاقی و ارزشی در سازمانهای اداری اصرار می ورزد.</a:t>
            </a:r>
            <a:endParaRPr lang="en-US" dirty="0">
              <a:cs typeface="B Nazanin" pitchFamily="2" charset="-78"/>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cs typeface="B Nazanin" pitchFamily="2" charset="-78"/>
            </a:endParaRPr>
          </a:p>
        </p:txBody>
      </p:sp>
      <p:sp>
        <p:nvSpPr>
          <p:cNvPr id="3" name="Content Placeholder 2"/>
          <p:cNvSpPr>
            <a:spLocks noGrp="1"/>
          </p:cNvSpPr>
          <p:nvPr>
            <p:ph idx="1"/>
          </p:nvPr>
        </p:nvSpPr>
        <p:spPr/>
        <p:txBody>
          <a:bodyPr/>
          <a:lstStyle/>
          <a:p>
            <a:pPr algn="r">
              <a:buNone/>
            </a:pPr>
            <a:r>
              <a:rPr lang="fa-IR" dirty="0" smtClean="0">
                <a:cs typeface="B Nazanin" pitchFamily="2" charset="-78"/>
              </a:rPr>
              <a:t>ویژگیهای مدیر در سخنان امام علی (ع) به فراوانی دیده می شود. ایشان این سخنان را ضمن توصیف تقواپیشگان و صالحان و وصیتهایی که به فرزندان خود داشته اند و یا نامه هایی که به والیان خود به ویژه مالک اشتر والی مصر نوشته اند، آورده اند. اگر بخواهیم همه آنچه را امام علی (ع) در این حوزه بیان کرده اند، ذکر نماییم طولانی خواهد شد اما تلاش می کنیم تا صفاتی را برگیریم که اصول مدیریت نوین به شمار می آید.</a:t>
            </a:r>
            <a:endParaRPr lang="en-US" dirty="0">
              <a:cs typeface="B Nazanin" pitchFamily="2" charset="-78"/>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دربارۀ وضع و شکل ظاهری مدیر، حضرت می فرماید : وقار، زیبایی آدمی است.  آنگاه به وجود زیبایی ظاهری و باطنی اشاره می نماید که همان گونه که آدمی باید به زیبایی ظاهری آراسته باشد، باید از زیبایی باطنی هم برخوردار باشد، زیبایی ظاهری، زیبایی صورت است و زیبایی باطنی، زیبایی باطن و سرشت . </a:t>
            </a:r>
            <a:endParaRPr lang="en-US" dirty="0">
              <a:cs typeface="B Nazanin" pitchFamily="2" charset="-78"/>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مدارا و سعۀ صدر، صفاتی تأثیرگذار در مدیریت افراد و اطاعت آنها از مدیر است. حضرت می فرماید : کسی که چوبش نرم باشد، شاخه هایش فراوان می گردد.  ابزار ریاست سعه صدر است. </a:t>
            </a:r>
            <a:endParaRPr lang="en-US" dirty="0">
              <a:cs typeface="B Nazanin" pitchFamily="2" charset="-78"/>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خویشتنداری و بازداشتن از خشم ؛ چون خشم همه آنچه را که مدیر ایجاد نموده ویران می نماید. حضرت می فرماید : خشم گونه ای از جنون است. صبر و شکیبایی و کنترل نفس برعکس خشم است. حضرت در این باره می فرماید : بردباری و شکیبایی با هم هستند و بلندهمتی موجب آنهاست.</a:t>
            </a:r>
            <a:endParaRPr lang="en-US" dirty="0">
              <a:cs typeface="B Nazanin" pitchFamily="2" charset="-78"/>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از جمله جلوه های کنترل نفس ، خوشرویی است. آن حضرت می فرماید: مؤمن، ظاهرش شاد و قلبش غمگین است دارای سعه صدر است، نفس خود را خوار نموده و از بلندپروازی و شهرت بیزار، غمش طولانی، همت بلند، بسیار ساکت، به وقتش مشغول، سپاسگزار، شکیبا و غرق در اندیشه ، کم بخل، خوش اخلاق، نرمخوست، نفسش از سنگ سخت تر و از برده رام تر. </a:t>
            </a:r>
            <a:endParaRPr lang="en-US" dirty="0">
              <a:cs typeface="B Nazanin" pitchFamily="2" charset="-78"/>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مدارا کردن با مردم، این صفتی است که تنها در رهبرانی که به مردم از سر دوستی و محبت نظر می افکنند، یافت می شود. حضرت می فرماید: دوستی با مردم اصل خرد است.  از آنجایی که حکمت نتیجه عقل روشنگر است پس در حقیقت حکمت، مداراکردن با مردم است.</a:t>
            </a:r>
            <a:endParaRPr lang="en-US" dirty="0">
              <a:cs typeface="B Nazanin" pitchFamily="2" charset="-78"/>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بخشش بدکاران، که از برترین صفات است. حضرت می فرماید : شایسته ترین مردم به بخشش، تواناترین آنها در عذاب کردن هستند. </a:t>
            </a:r>
            <a:endParaRPr lang="en-US" dirty="0">
              <a:cs typeface="B Nazanin" pitchFamily="2" charset="-78"/>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درنگ و تأمل در صدور فرمانها ؛ مدیر از درنگ و تأمل بی نیاز نخواهد بود چون تصمیمی که در شرایط آرام صادر می شود به واقعیت نزدیک تر است. حضرت می فرماید : از نشانه های حماقت، شتاب قبل از به وجود آمدن  شرایط و درنگ بعد از فرصت و زمان مناسب است. </a:t>
            </a:r>
            <a:endParaRPr lang="en-US" dirty="0">
              <a:cs typeface="B Nazanin" pitchFamily="2" charset="-78"/>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p>
        </p:txBody>
      </p:sp>
      <p:sp>
        <p:nvSpPr>
          <p:cNvPr id="3" name="Content Placeholder 2"/>
          <p:cNvSpPr>
            <a:spLocks noGrp="1"/>
          </p:cNvSpPr>
          <p:nvPr>
            <p:ph idx="1"/>
          </p:nvPr>
        </p:nvSpPr>
        <p:spPr/>
        <p:txBody>
          <a:bodyPr>
            <a:normAutofit/>
          </a:bodyPr>
          <a:lstStyle/>
          <a:p>
            <a:pPr algn="r">
              <a:buNone/>
            </a:pPr>
            <a:r>
              <a:rPr lang="fa-IR" dirty="0" smtClean="0">
                <a:cs typeface="B Nazanin" pitchFamily="2" charset="-78"/>
              </a:rPr>
              <a:t>از تمام توان خود مایه گذاشتن، به کارگیری تمام توانی که انسان دارد، موجب می شود شایستۀ  مدیریت باشد.</a:t>
            </a:r>
            <a:br>
              <a:rPr lang="fa-IR" dirty="0" smtClean="0">
                <a:cs typeface="B Nazanin" pitchFamily="2" charset="-78"/>
              </a:rPr>
            </a:br>
            <a:r>
              <a:rPr lang="fa-IR" dirty="0" smtClean="0">
                <a:cs typeface="B Nazanin" pitchFamily="2" charset="-78"/>
              </a:rPr>
              <a:t>حضرت می فرماید : هر کس نهایت توانش را به کار گیرد، به کنه اراده اش رسیده است.  پس طبق این سخن، اراده ناشی از به کار بستن توانمندیها و تلاشهای آدمی است، به گونه ای که تمام توانمندیهای انسان را در راه خیر به کار می گیرد و مجالی برای به کارگیری در شر نیست؛ چون آنها از کارهای اندک راضی نمی شوند و کار زیاد خود را زیاد به شمار نمی آورند  آنان زندگیشان را به اهداف مقدسی اختصاص داده اند.</a:t>
            </a:r>
            <a:endParaRPr lang="en-US" dirty="0">
              <a:cs typeface="B Nazanin" pitchFamily="2" charset="-7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اول : تدبیر </a:t>
            </a:r>
            <a:endParaRPr lang="en-US" dirty="0">
              <a:cs typeface="B Nazanin" pitchFamily="2" charset="-78"/>
            </a:endParaRPr>
          </a:p>
        </p:txBody>
      </p:sp>
      <p:sp>
        <p:nvSpPr>
          <p:cNvPr id="3" name="Content Placeholder 2"/>
          <p:cNvSpPr>
            <a:spLocks noGrp="1"/>
          </p:cNvSpPr>
          <p:nvPr>
            <p:ph idx="1"/>
          </p:nvPr>
        </p:nvSpPr>
        <p:spPr/>
        <p:txBody>
          <a:bodyPr>
            <a:normAutofit lnSpcReduction="10000"/>
          </a:bodyPr>
          <a:lstStyle/>
          <a:p>
            <a:pPr algn="r">
              <a:buNone/>
            </a:pPr>
            <a:r>
              <a:rPr lang="fa-IR" dirty="0" smtClean="0">
                <a:cs typeface="B Nazanin" pitchFamily="2" charset="-78"/>
              </a:rPr>
              <a:t>مطلب اول : </a:t>
            </a:r>
            <a:r>
              <a:rPr lang="fa-IR" dirty="0" smtClean="0">
                <a:solidFill>
                  <a:srgbClr val="FF0000"/>
                </a:solidFill>
                <a:cs typeface="B Nazanin" pitchFamily="2" charset="-78"/>
              </a:rPr>
              <a:t>تدبیر</a:t>
            </a:r>
            <a:r>
              <a:rPr lang="fa-IR" dirty="0" smtClean="0">
                <a:cs typeface="B Nazanin" pitchFamily="2" charset="-78"/>
              </a:rPr>
              <a:t> </a:t>
            </a:r>
          </a:p>
          <a:p>
            <a:pPr algn="r">
              <a:buNone/>
            </a:pPr>
            <a:r>
              <a:rPr lang="fa-IR" dirty="0" smtClean="0">
                <a:cs typeface="B Nazanin" pitchFamily="2" charset="-78"/>
              </a:rPr>
              <a:t>تدبیر به معنای اندیشیدن به فرجام امور،  نگریستن به عواقب مثبت یا منفی کارها، که به این معنا یکی از مفاهیم بنیادین مدیریت است، زیرا مدیریت در معنای فراگیرش طرح و برنامه ریزی برای کاری را گویند و برآورد نتایج آن کار قبل از دست زدن به آن می باشد. </a:t>
            </a:r>
            <a:br>
              <a:rPr lang="fa-IR" dirty="0" smtClean="0">
                <a:cs typeface="B Nazanin" pitchFamily="2" charset="-78"/>
              </a:rPr>
            </a:br>
            <a:r>
              <a:rPr lang="fa-IR" dirty="0" smtClean="0">
                <a:cs typeface="B Nazanin" pitchFamily="2" charset="-78"/>
              </a:rPr>
              <a:t>تدبیر از ویژگیهای اساسی مدیر است و مدیر موفق کسی است که به تدبیر شهرت دارد و کسی است که امور را در جای خود می نهد</a:t>
            </a:r>
            <a:endParaRPr lang="en-US" dirty="0">
              <a:cs typeface="B Nazanin" pitchFamily="2" charset="-78"/>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انجام امور در فرصت مناسب خود؛ حضرت در این باره می فرماید : دوراندیش ترین مردم کسانی هستند که به وعده شان عمل کنند و کار امروز را به فردا نیفکنند. </a:t>
            </a:r>
            <a:endParaRPr lang="en-US" dirty="0">
              <a:cs typeface="B Nazanin" pitchFamily="2" charset="-78"/>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پیشرفت دائمی؛ چون آنها از کارهای اندکشان راضی نمی شوند.  حضرت درباره صفات شخص زیرک که مدیر و مدبر است می فرماید : زیرک کسی است که امروزش بهتر از دیروز او است.  و اگر تصمیم پیشرفت در زندگی نداشته باشد، به خود خیانت کرده است. پس خائن کسی است که امروزش از دیروزش بدتر باشد،  زیرا در امانتی که به او سپرده شده خیانت کرده است. </a:t>
            </a:r>
            <a:endParaRPr lang="en-US" dirty="0">
              <a:cs typeface="B Nazanin" pitchFamily="2" charset="-78"/>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ویژگیهای مدیر از نظر امام علی (ع)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حضرت دیدگاهشان را با توجه به صفاتی که یک مدیر مسؤول باید دارا باشد، تکمیل نموده، می فرماید: ارزش آدمی به قدر همت اوست.  ایشان با این سخن راه را برای همه می گشایند تا پلکان کمال را به تدریج تا زمانی که امور به دستشان می باشد طی نمایند؛ آنها با توانمندیهای خود با شرط اظهار آن از افراد با همت محسوب خواهند شد و بر اجرای نقشی که به آنها مربوط است، تواناتر خواهند بود.</a:t>
            </a:r>
            <a:endParaRPr lang="en-US" dirty="0">
              <a:cs typeface="B Nazanin" pitchFamily="2" charset="-78"/>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t>وظایف مدیر از نظر امام علی (ع)</a:t>
            </a:r>
            <a:endParaRPr lang="en-US" dirty="0"/>
          </a:p>
        </p:txBody>
      </p:sp>
      <p:sp>
        <p:nvSpPr>
          <p:cNvPr id="3" name="Content Placeholder 2"/>
          <p:cNvSpPr>
            <a:spLocks noGrp="1"/>
          </p:cNvSpPr>
          <p:nvPr>
            <p:ph idx="1"/>
          </p:nvPr>
        </p:nvSpPr>
        <p:spPr/>
        <p:txBody>
          <a:bodyPr>
            <a:normAutofit/>
          </a:bodyPr>
          <a:lstStyle/>
          <a:p>
            <a:pPr algn="r">
              <a:buNone/>
            </a:pPr>
            <a:r>
              <a:rPr lang="fa-IR" dirty="0" smtClean="0">
                <a:cs typeface="B Nazanin" pitchFamily="2" charset="-78"/>
              </a:rPr>
              <a:t>گرایش عام در سخن امام علی (ع)، همان وظایف اصلی مدیر است و بخشی از بار مدیریت بر دوش خود مدیر و بخشی از آن بر از یک سو حضرت به اندیشه ورزی فرامی خواند و از سوی دیگر به مشورت و بهره گیری از آرای دیگران، و با تکیه به این دو رکن، مدیر می تواند به برنامه ریزی بپردازد و برای این که بتواند به شکلی مطلوب پیگیر مدیریت باشد، لازم است به بازرسی دست یازد زیرا با بازرسی است که بخشی دیگر از وظایف مدیر یعنی کنترل تحقق می یابد؛ اما هدایت و سازماندهی از مسلمات کار مدیر است.افراد وابسته به آن سازمان است.</a:t>
            </a:r>
            <a:endParaRPr lang="en-US" dirty="0">
              <a:cs typeface="B Nazanin" pitchFamily="2" charset="-7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t>پایان</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اول : تدبیر </a:t>
            </a:r>
            <a:endParaRPr lang="en-US" dirty="0"/>
          </a:p>
        </p:txBody>
      </p:sp>
      <p:sp>
        <p:nvSpPr>
          <p:cNvPr id="3" name="Content Placeholder 2"/>
          <p:cNvSpPr>
            <a:spLocks noGrp="1"/>
          </p:cNvSpPr>
          <p:nvPr>
            <p:ph idx="1"/>
          </p:nvPr>
        </p:nvSpPr>
        <p:spPr>
          <a:xfrm>
            <a:off x="304800" y="1600200"/>
            <a:ext cx="8229600" cy="4525963"/>
          </a:xfrm>
        </p:spPr>
        <p:txBody>
          <a:bodyPr>
            <a:noAutofit/>
          </a:bodyPr>
          <a:lstStyle/>
          <a:p>
            <a:pPr algn="r">
              <a:buNone/>
            </a:pPr>
            <a:r>
              <a:rPr lang="fa-IR" dirty="0" smtClean="0">
                <a:cs typeface="B Nazanin" pitchFamily="2" charset="-78"/>
              </a:rPr>
              <a:t>بعد از بیان رابطۀ تدبیر با مدیریت به ذکر متونی می پردازیم که در آن این واژه آمده است :</a:t>
            </a:r>
            <a:br>
              <a:rPr lang="fa-IR" dirty="0" smtClean="0">
                <a:cs typeface="B Nazanin" pitchFamily="2" charset="-78"/>
              </a:rPr>
            </a:br>
            <a:r>
              <a:rPr lang="fa-IR" dirty="0" smtClean="0">
                <a:cs typeface="B Nazanin" pitchFamily="2" charset="-78"/>
              </a:rPr>
              <a:t>1-    حُسنُ التَّدبیرِ یُنمِی قلیلَ المالِ وَ سوءُ التَّدبیر یُفنی کَثیرَهُ  : نیک تدبیری ثروت اندک را افزون می کند و سوء تدبیر ثروت فراوان را از بین می برد.</a:t>
            </a:r>
            <a:br>
              <a:rPr lang="fa-IR" dirty="0" smtClean="0">
                <a:cs typeface="B Nazanin" pitchFamily="2" charset="-78"/>
              </a:rPr>
            </a:br>
            <a:r>
              <a:rPr lang="fa-IR" dirty="0" smtClean="0">
                <a:cs typeface="B Nazanin" pitchFamily="2" charset="-78"/>
              </a:rPr>
              <a:t>2-    لافَقرَ مَعَ حُسنِ التَّدبیرِ  :با نیک تدبیری هیچ فقری وجود ندارد.</a:t>
            </a:r>
            <a:br>
              <a:rPr lang="fa-IR" dirty="0" smtClean="0">
                <a:cs typeface="B Nazanin" pitchFamily="2" charset="-78"/>
              </a:rPr>
            </a:br>
            <a:r>
              <a:rPr lang="fa-IR" dirty="0" smtClean="0">
                <a:cs typeface="B Nazanin" pitchFamily="2" charset="-78"/>
              </a:rPr>
              <a:t>3-    حُسنُ التَّدبیرِ و تَجَنُّبُ التَّبذیرِ من حُسن السّیاسَةِ    : نیک تدبیری و پرهیز از تبذیر از نشانه های سیاست نیکوست.</a:t>
            </a:r>
            <a:br>
              <a:rPr lang="fa-IR" dirty="0" smtClean="0">
                <a:cs typeface="B Nazanin" pitchFamily="2" charset="-78"/>
              </a:rPr>
            </a:br>
            <a:r>
              <a:rPr lang="fa-IR" dirty="0" smtClean="0">
                <a:cs typeface="B Nazanin" pitchFamily="2" charset="-78"/>
              </a:rPr>
              <a:t>.</a:t>
            </a:r>
            <a:endParaRPr lang="en-US" dirty="0">
              <a:cs typeface="B Nazanin" pitchFamily="2" charset="-7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اول : تدبیر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5-    لَیسَ لِلَّجوجِ تدبیرٌ  : شخص لجوج بی تدبیر است.</a:t>
            </a:r>
            <a:br>
              <a:rPr lang="fa-IR" dirty="0" smtClean="0">
                <a:cs typeface="B Nazanin" pitchFamily="2" charset="-78"/>
              </a:rPr>
            </a:br>
            <a:r>
              <a:rPr lang="fa-IR" dirty="0" smtClean="0">
                <a:cs typeface="B Nazanin" pitchFamily="2" charset="-78"/>
              </a:rPr>
              <a:t>6-    سَبَبُ التَّدمیرِ سوءُ التَّدبیرِ  : علت نابودی بدتدبیری است.</a:t>
            </a:r>
            <a:endParaRPr lang="en-US" dirty="0">
              <a:cs typeface="B Nazanin" pitchFamily="2" charset="-7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اول : تدبیر </a:t>
            </a:r>
            <a:endParaRPr lang="en-US" dirty="0"/>
          </a:p>
        </p:txBody>
      </p:sp>
      <p:sp>
        <p:nvSpPr>
          <p:cNvPr id="3" name="Content Placeholder 2"/>
          <p:cNvSpPr>
            <a:spLocks noGrp="1"/>
          </p:cNvSpPr>
          <p:nvPr>
            <p:ph idx="1"/>
          </p:nvPr>
        </p:nvSpPr>
        <p:spPr/>
        <p:txBody>
          <a:bodyPr/>
          <a:lstStyle/>
          <a:p>
            <a:pPr algn="r">
              <a:buNone/>
            </a:pPr>
            <a:r>
              <a:rPr lang="fa-IR" dirty="0" smtClean="0">
                <a:cs typeface="B Nazanin" pitchFamily="2" charset="-78"/>
              </a:rPr>
              <a:t>از این عبارتها مشخص می شود که تدبیر عنصری دخیل در اداره زندگی است که افراد خانواده را از بدیها و بلاهای فقر حفظ می کند، همچنین عناصر مهم در ادارۀ دولت و حکومت بر مردم است، چون از نشانه های سیاست آرمانی و از مبانی اساسی توسعۀ اقتصادی است، ثروت اندک را افزون می کند و رشد ثروت، عصب توسعۀ اقتصادی است. تدبیر پیش از آن که نظاهر بیرونی داشته باشد، صفتی ذاتی است. انسان لجوج و عجول چپ و راستش را نمی شناسد و از قوۀ تدبیر بی بهره است.</a:t>
            </a:r>
            <a:endParaRPr lang="en-US" dirty="0">
              <a:cs typeface="B Nazanin" pitchFamily="2" charset="-7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3"/>
          </a:fillRef>
          <a:effectRef idx="1">
            <a:schemeClr val="accent3"/>
          </a:effectRef>
          <a:fontRef idx="minor">
            <a:schemeClr val="lt1"/>
          </a:fontRef>
        </p:style>
        <p:txBody>
          <a:bodyPr/>
          <a:lstStyle/>
          <a:p>
            <a:r>
              <a:rPr lang="fa-IR" dirty="0" smtClean="0">
                <a:cs typeface="B Nazanin" pitchFamily="2" charset="-78"/>
              </a:rPr>
              <a:t>مطلب اول : تدبیر </a:t>
            </a:r>
            <a:endParaRPr lang="en-US" dirty="0"/>
          </a:p>
        </p:txBody>
      </p:sp>
      <p:sp>
        <p:nvSpPr>
          <p:cNvPr id="3" name="Content Placeholder 2"/>
          <p:cNvSpPr>
            <a:spLocks noGrp="1"/>
          </p:cNvSpPr>
          <p:nvPr>
            <p:ph idx="1"/>
          </p:nvPr>
        </p:nvSpPr>
        <p:spPr/>
        <p:txBody>
          <a:bodyPr>
            <a:normAutofit lnSpcReduction="10000"/>
          </a:bodyPr>
          <a:lstStyle/>
          <a:p>
            <a:pPr algn="r">
              <a:buNone/>
            </a:pPr>
            <a:r>
              <a:rPr lang="fa-IR" dirty="0" smtClean="0">
                <a:cs typeface="B Nazanin" pitchFamily="2" charset="-78"/>
              </a:rPr>
              <a:t>نتایج تدبیر بر شکوفایی عملی که بر آن مبتنی است منعکس می شود. اما اگر مدیر به تدبیر نیازمند شد، سرانجام کارش به ویرانی خواهد انجامید؛ ویرانی در سطح جامعه پیش می آید، اگر مدیریت در سطح جامعه باشد و ویرانی اقتصاد، اگر مدیریت در حوزۀ اقتصاد باشد.</a:t>
            </a:r>
            <a:br>
              <a:rPr lang="fa-IR" dirty="0" smtClean="0">
                <a:cs typeface="B Nazanin" pitchFamily="2" charset="-78"/>
              </a:rPr>
            </a:br>
            <a:r>
              <a:rPr lang="fa-IR" dirty="0" smtClean="0">
                <a:cs typeface="B Nazanin" pitchFamily="2" charset="-78"/>
              </a:rPr>
              <a:t>بنابراین مدیر خردمند کسی است که تدبیر را در مدیریت از لوازم اولیه مدیریت خود می داند. </a:t>
            </a:r>
            <a:br>
              <a:rPr lang="fa-IR" dirty="0" smtClean="0">
                <a:cs typeface="B Nazanin" pitchFamily="2" charset="-78"/>
              </a:rPr>
            </a:br>
            <a:r>
              <a:rPr lang="fa-IR" dirty="0" smtClean="0">
                <a:cs typeface="B Nazanin" pitchFamily="2" charset="-78"/>
              </a:rPr>
              <a:t>حضرت (ع) می فرماید : حسن تدبیر ، اولین نشانۀ عاقل بودن است.  </a:t>
            </a:r>
            <a:br>
              <a:rPr lang="fa-IR" dirty="0" smtClean="0">
                <a:cs typeface="B Nazanin" pitchFamily="2" charset="-78"/>
              </a:rPr>
            </a:br>
            <a:endParaRPr lang="en-US" dirty="0">
              <a:cs typeface="B Nazanin" pitchFamily="2" charset="-7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240</TotalTime>
  <Words>2192</Words>
  <Application>Microsoft Office PowerPoint</Application>
  <PresentationFormat>On-screen Show (4:3)</PresentationFormat>
  <Paragraphs>109</Paragraphs>
  <Slides>54</Slides>
  <Notes>0</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Office Theme</vt:lpstr>
      <vt:lpstr>Slide 1</vt:lpstr>
      <vt:lpstr>مدیریت و نظام اداری از دیدگاه امام علی</vt:lpstr>
      <vt:lpstr>مفهوم مدیریت در سخنان علی </vt:lpstr>
      <vt:lpstr>مفهوم مدیریت در سخنان علی </vt:lpstr>
      <vt:lpstr>مطلب اول : تدبیر </vt:lpstr>
      <vt:lpstr>مطلب اول : تدبیر </vt:lpstr>
      <vt:lpstr>مطلب اول : تدبیر </vt:lpstr>
      <vt:lpstr>مطلب اول : تدبیر </vt:lpstr>
      <vt:lpstr>مطلب اول : تدبیر </vt:lpstr>
      <vt:lpstr>مطلب دوم : فرماندهی ( حکمرانی )</vt:lpstr>
      <vt:lpstr>مطلب دوم : فرماندهی ( حکمرانی )</vt:lpstr>
      <vt:lpstr>مطلب دوم : فرماندهی ( حکمرانی )</vt:lpstr>
      <vt:lpstr>مطلب دوم : فرماندهی ( حکمرانی )</vt:lpstr>
      <vt:lpstr>مطلب دوم : فرماندهی ( حکمرانی )</vt:lpstr>
      <vt:lpstr>مطلب دوم : فرماندهی ( حکمرانی )</vt:lpstr>
      <vt:lpstr>مطلب سوم : قدرت </vt:lpstr>
      <vt:lpstr>مطلب سوم : قدرت </vt:lpstr>
      <vt:lpstr>مطلب سوم : قدرت </vt:lpstr>
      <vt:lpstr>مطلب سوم : قدرت </vt:lpstr>
      <vt:lpstr>مطلب سوم : قدرت </vt:lpstr>
      <vt:lpstr>مطلب سوم : قدرت </vt:lpstr>
      <vt:lpstr>مطلب سوم : قدرت </vt:lpstr>
      <vt:lpstr>مطلب چهارم : سروری و سرور</vt:lpstr>
      <vt:lpstr>مطلب چهارم : سروری و سرور</vt:lpstr>
      <vt:lpstr>مطلب چهارم : سروری و سرور</vt:lpstr>
      <vt:lpstr>مطلب چهارم : سروری و سرور</vt:lpstr>
      <vt:lpstr>مطلب چهارم : سروری و سرور</vt:lpstr>
      <vt:lpstr>مطلب پنجم : سیاست</vt:lpstr>
      <vt:lpstr>مطلب پنجم : سیاست</vt:lpstr>
      <vt:lpstr>مطلب پنجم : سیاست</vt:lpstr>
      <vt:lpstr>مطلب پنجم : سیاست</vt:lpstr>
      <vt:lpstr>مطلب پنجم : سیاست</vt:lpstr>
      <vt:lpstr>مطلب پنجم : سیاست</vt:lpstr>
      <vt:lpstr>مطلب پنجم : سیاست</vt:lpstr>
      <vt:lpstr>مطلب پنجم : سیاست</vt:lpstr>
      <vt:lpstr>مطلب پنجم : سیاست</vt:lpstr>
      <vt:lpstr>مطلب ششم : رهبر ( راعی )</vt:lpstr>
      <vt:lpstr>مطلب ششم : رهبر ( راعی )</vt:lpstr>
      <vt:lpstr>مطلب ششم : رهبر ( راعی )</vt:lpstr>
      <vt:lpstr>مطلب ششم : رهبر ( راعی )</vt:lpstr>
      <vt:lpstr>ویژگیهای مدیر از نظر امام علی (ع) </vt:lpstr>
      <vt:lpstr>ویژگیهای مدیر از نظر امام علی (ع) </vt:lpstr>
      <vt:lpstr>ویژگیهای مدیر از نظر امام علی (ع) </vt:lpstr>
      <vt:lpstr>ویژگیهای مدیر از نظر امام علی (ع) </vt:lpstr>
      <vt:lpstr>ویژگیهای مدیر از نظر امام علی (ع) </vt:lpstr>
      <vt:lpstr>ویژگیهای مدیر از نظر امام علی (ع) </vt:lpstr>
      <vt:lpstr>ویژگیهای مدیر از نظر امام علی (ع) </vt:lpstr>
      <vt:lpstr>ویژگیهای مدیر از نظر امام علی (ع) </vt:lpstr>
      <vt:lpstr>ویژگیهای مدیر از نظر امام علی (ع) </vt:lpstr>
      <vt:lpstr>ویژگیهای مدیر از نظر امام علی (ع) </vt:lpstr>
      <vt:lpstr>ویژگیهای مدیر از نظر امام علی (ع) </vt:lpstr>
      <vt:lpstr>ویژگیهای مدیر از نظر امام علی (ع) </vt:lpstr>
      <vt:lpstr>وظایف مدیر از نظر امام علی (ع)</vt:lpstr>
      <vt:lpstr>پایان</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auob and tahere</dc:creator>
  <cp:lastModifiedBy>PARAND</cp:lastModifiedBy>
  <cp:revision>23</cp:revision>
  <dcterms:created xsi:type="dcterms:W3CDTF">2006-08-16T00:00:00Z</dcterms:created>
  <dcterms:modified xsi:type="dcterms:W3CDTF">2013-12-24T18:19:16Z</dcterms:modified>
</cp:coreProperties>
</file>