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256" r:id="rId2"/>
    <p:sldId id="258" r:id="rId3"/>
    <p:sldId id="259" r:id="rId4"/>
    <p:sldId id="267" r:id="rId5"/>
    <p:sldId id="268" r:id="rId6"/>
    <p:sldId id="260" r:id="rId7"/>
    <p:sldId id="266" r:id="rId8"/>
    <p:sldId id="263" r:id="rId9"/>
    <p:sldId id="264" r:id="rId10"/>
    <p:sldId id="265" r:id="rId11"/>
    <p:sldId id="269" r:id="rId12"/>
    <p:sldId id="261" r:id="rId13"/>
    <p:sldId id="262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843FE-312F-4BB5-9BA1-1D7961A49B7E}" type="datetimeFigureOut">
              <a:rPr lang="en-US" smtClean="0"/>
              <a:t>1/4/2014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87611-34CA-4999-A89E-A57D33D4C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326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87611-34CA-4999-A89E-A57D33D4CEB2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5F5F8F3-F91A-4922-837A-225BEC83DB74}" type="datetimeFigureOut">
              <a:rPr lang="en-US" smtClean="0"/>
              <a:pPr/>
              <a:t>1/4/2014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CBA7C94-3CB8-4DF2-9F0D-796D4614ED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مديريت در اسلام</a:t>
            </a:r>
            <a:br>
              <a:rPr lang="fa-IR" dirty="0" smtClean="0"/>
            </a:br>
            <a:r>
              <a:rPr lang="fa-IR" dirty="0" smtClean="0"/>
              <a:t>(مباني – اصول)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 smtClean="0"/>
              <a:t>تاليف دكتر مصطفي عسگريان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Nazanin" pitchFamily="2" charset="-78"/>
              </a:rPr>
              <a:t>3-4)اصول مديريت اسلامي.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دین مبین اسلام که اصول آن بنیان اعتقادی هر مسلمانی را مستحکم میکند، میتواند الهام بخش اصول مدیریت در اسلام باشد.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اصول مدیریت در اسلام را باید در کتاب قانون یعنی قرآن جستجو کنیم.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با تکیه بر اصول دین، دل هر عضو سازمان یک محبوب پیدا میکند و آن خدای تبارک و تعالی است،که انسان خداجو میشود و از خود محوری بیرون می آید و حبیب محور میشود و فکر و ذکرش برای کمال به کار می افتد. چون به زیربنای مستحکمی چون شناخت متکی است. شناختی که به قدر آگاهی جایگاه کاری برایش تعیین میکند، نه به حکم رابطه و منافع شخصی.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>
                <a:cs typeface="B Nazanin" pitchFamily="2" charset="-78"/>
              </a:rPr>
              <a:t>3-5)مشخصات مدير اسلامي.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rtlCol="1">
            <a:normAutofit/>
          </a:bodyPr>
          <a:lstStyle/>
          <a:p>
            <a:pPr algn="r" rtl="1"/>
            <a:r>
              <a:rPr lang="fa-IR" dirty="0" smtClean="0"/>
              <a:t>شناخت خویشتن.</a:t>
            </a:r>
          </a:p>
          <a:p>
            <a:pPr algn="r" rtl="1"/>
            <a:r>
              <a:rPr lang="fa-IR" dirty="0" smtClean="0"/>
              <a:t>شناخت داشتن برای اجرای امور.</a:t>
            </a:r>
          </a:p>
          <a:p>
            <a:pPr algn="r" rtl="1"/>
            <a:r>
              <a:rPr lang="fa-IR" dirty="0" smtClean="0"/>
              <a:t>صبر داشتن.</a:t>
            </a:r>
          </a:p>
          <a:p>
            <a:pPr algn="r" rtl="1"/>
            <a:r>
              <a:rPr lang="fa-IR" dirty="0" smtClean="0"/>
              <a:t>توجه به اولویت.</a:t>
            </a:r>
          </a:p>
          <a:p>
            <a:pPr algn="r" rtl="1"/>
            <a:r>
              <a:rPr lang="fa-IR" dirty="0" smtClean="0"/>
              <a:t>رعایت نظم و ترتیب.</a:t>
            </a:r>
          </a:p>
          <a:p>
            <a:pPr algn="r" rtl="1"/>
            <a:r>
              <a:rPr lang="fa-IR" dirty="0" smtClean="0"/>
              <a:t>برنامه داشتن.</a:t>
            </a:r>
          </a:p>
          <a:p>
            <a:pPr algn="r" rtl="1"/>
            <a:r>
              <a:rPr lang="fa-IR" dirty="0" smtClean="0"/>
              <a:t>وارسته بودن.</a:t>
            </a:r>
          </a:p>
          <a:p>
            <a:pPr algn="r" rtl="1"/>
            <a:r>
              <a:rPr lang="fa-IR" dirty="0" smtClean="0"/>
              <a:t>توسعه گرا بودن.</a:t>
            </a:r>
          </a:p>
          <a:p>
            <a:pPr algn="r" rtl="1"/>
            <a:r>
              <a:rPr lang="fa-IR" dirty="0" smtClean="0"/>
              <a:t>عاقبت اندیش بودن.</a:t>
            </a:r>
          </a:p>
          <a:p>
            <a:pPr algn="r" rtl="1"/>
            <a:r>
              <a:rPr lang="fa-IR" dirty="0" smtClean="0"/>
              <a:t>مامن ساختن محیط سازمان.</a:t>
            </a:r>
          </a:p>
          <a:p>
            <a:pPr algn="r" rtl="1"/>
            <a:r>
              <a:rPr lang="fa-IR" dirty="0" smtClean="0"/>
              <a:t>رسیدگی به امور با آگاهی.</a:t>
            </a:r>
          </a:p>
          <a:p>
            <a:pPr algn="r" rtl="1"/>
            <a:r>
              <a:rPr lang="fa-IR" dirty="0" smtClean="0"/>
              <a:t>توزیع اخبار.</a:t>
            </a:r>
          </a:p>
          <a:p>
            <a:pPr algn="r" rtl="1"/>
            <a:r>
              <a:rPr lang="fa-IR" dirty="0" smtClean="0"/>
              <a:t>آموزش اعضای سازمان.</a:t>
            </a:r>
          </a:p>
          <a:p>
            <a:pPr algn="r" rtl="1"/>
            <a:r>
              <a:rPr lang="fa-IR" dirty="0" smtClean="0"/>
              <a:t>بخشنده و با گذشت بودن.</a:t>
            </a:r>
          </a:p>
          <a:p>
            <a:pPr algn="r" rtl="1"/>
            <a:r>
              <a:rPr lang="fa-IR" dirty="0" smtClean="0"/>
              <a:t>استفاده از ایام فراغت.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3800" dirty="0" smtClean="0">
                <a:cs typeface="B Nazanin" pitchFamily="2" charset="-78"/>
              </a:rPr>
              <a:t>بحث چهارم : مديريت در فرمان علي (ع) به مالك اشتر</a:t>
            </a:r>
            <a:endParaRPr lang="en-US" sz="38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rtlCol="1">
            <a:normAutofit fontScale="92500" lnSpcReduction="10000"/>
          </a:bodyPr>
          <a:lstStyle/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4-1)اندريافت مديريت در فرمان: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غايت فرمان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هدف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سازمان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برنامه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نيروي انساني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سبك مديريت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روش تصميم گيري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سازماندهي</a:t>
            </a: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تفويض اختيار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ارزشيابي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كنترل و نظارت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قضاوت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دبيرخانه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تامين اجتماعي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بازنشستگي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بار عام</a:t>
            </a:r>
          </a:p>
          <a:p>
            <a:pPr algn="r" rtl="1">
              <a:buNone/>
            </a:pPr>
            <a:endParaRPr lang="fa-IR" dirty="0" smtClean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Nazanin" pitchFamily="2" charset="-78"/>
              </a:rPr>
              <a:t>بحث پنجم : روابط انساني در مديريت اسلامي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5-1)مفهوم روابط انساني در مديريت</a:t>
            </a: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روابط انسانی در سازمان، عکس العمل و واکنش های انسانی است.</a:t>
            </a:r>
          </a:p>
          <a:p>
            <a:pPr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5-2)مفهوم اسلامي روابط اسلامي در مديريت</a:t>
            </a:r>
          </a:p>
          <a:p>
            <a:pPr algn="r" rtl="1">
              <a:buNone/>
            </a:pP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مقدمه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99247" y="2060848"/>
            <a:ext cx="7745505" cy="4392487"/>
          </a:xfrm>
        </p:spPr>
        <p:txBody>
          <a:bodyPr>
            <a:normAutofit/>
          </a:bodyPr>
          <a:lstStyle/>
          <a:p>
            <a:r>
              <a:rPr lang="fa-IR" sz="3600" b="1" dirty="0">
                <a:cs typeface="B Nazanin" panose="00000400000000000000" pitchFamily="2" charset="-78"/>
              </a:rPr>
              <a:t>مدیریت چیست؟ </a:t>
            </a:r>
            <a:endParaRPr lang="fa-IR" sz="3600" b="1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4000" b="1" dirty="0">
              <a:cs typeface="B Nazanin" panose="00000400000000000000" pitchFamily="2" charset="-78"/>
            </a:endParaRPr>
          </a:p>
          <a:p>
            <a:r>
              <a:rPr lang="fa-IR" sz="3200" b="1" dirty="0">
                <a:cs typeface="B Nazanin" panose="00000400000000000000" pitchFamily="2" charset="-78"/>
              </a:rPr>
              <a:t>در لغت: </a:t>
            </a:r>
            <a:r>
              <a:rPr lang="fa-IR" sz="3200" dirty="0">
                <a:cs typeface="B Nazanin" panose="00000400000000000000" pitchFamily="2" charset="-78"/>
              </a:rPr>
              <a:t>به معنی کارگردان، گرداننده، دور دهنده وکسی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که </a:t>
            </a:r>
            <a:r>
              <a:rPr lang="fa-IR" sz="3200" dirty="0">
                <a:cs typeface="B Nazanin" panose="00000400000000000000" pitchFamily="2" charset="-78"/>
              </a:rPr>
              <a:t>کاری را اداره می کند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</a:p>
          <a:p>
            <a:pPr marL="0" indent="0">
              <a:buNone/>
            </a:pPr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b="1" dirty="0">
                <a:cs typeface="B Nazanin" panose="00000400000000000000" pitchFamily="2" charset="-78"/>
              </a:rPr>
              <a:t>در اصطلاح: </a:t>
            </a:r>
            <a:r>
              <a:rPr lang="fa-IR" sz="3200" dirty="0">
                <a:cs typeface="B Nazanin" panose="00000400000000000000" pitchFamily="2" charset="-78"/>
              </a:rPr>
              <a:t>انجام کارها به وسیله و از طریق دیگران </a:t>
            </a:r>
          </a:p>
          <a:p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570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مقدمه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2248347"/>
            <a:ext cx="8136903" cy="4132981"/>
          </a:xfrm>
        </p:spPr>
        <p:txBody>
          <a:bodyPr>
            <a:normAutofit lnSpcReduction="10000"/>
          </a:bodyPr>
          <a:lstStyle/>
          <a:p>
            <a:pPr algn="just"/>
            <a:r>
              <a:rPr lang="fa-IR" sz="3600" dirty="0">
                <a:cs typeface="B Nazanin" panose="00000400000000000000" pitchFamily="2" charset="-78"/>
              </a:rPr>
              <a:t>اخلاق مدیریت: </a:t>
            </a:r>
            <a:r>
              <a:rPr lang="fa-IR" sz="3200" dirty="0">
                <a:cs typeface="B Nazanin" panose="00000400000000000000" pitchFamily="2" charset="-78"/>
              </a:rPr>
              <a:t>ویژگی هایی که انجام کار از طریق دیگران را میسّر می سازد </a:t>
            </a:r>
            <a:r>
              <a:rPr lang="fa-IR" sz="3200" dirty="0" smtClean="0">
                <a:cs typeface="B Nazanin" panose="00000400000000000000" pitchFamily="2" charset="-78"/>
              </a:rPr>
              <a:t>و با </a:t>
            </a:r>
            <a:r>
              <a:rPr lang="fa-IR" sz="3200" dirty="0">
                <a:cs typeface="B Nazanin" panose="00000400000000000000" pitchFamily="2" charset="-78"/>
              </a:rPr>
              <a:t>این ویژگی ها است که انسان می تواند مدیریت را به کار بندد</a:t>
            </a:r>
            <a:r>
              <a:rPr lang="fa-IR" dirty="0">
                <a:cs typeface="B Nazanin" panose="00000400000000000000" pitchFamily="2" charset="-78"/>
              </a:rPr>
              <a:t>.</a:t>
            </a:r>
          </a:p>
          <a:p>
            <a:pPr algn="just"/>
            <a:r>
              <a:rPr lang="fa-IR" sz="3600" dirty="0" smtClean="0">
                <a:cs typeface="B Nazanin" panose="00000400000000000000" pitchFamily="2" charset="-78"/>
              </a:rPr>
              <a:t>سازمان: </a:t>
            </a:r>
            <a:r>
              <a:rPr lang="fa-IR" sz="3200" dirty="0" smtClean="0">
                <a:cs typeface="B Nazanin" panose="00000400000000000000" pitchFamily="2" charset="-78"/>
              </a:rPr>
              <a:t>عبارت است از گروهی که برای وصول به هدفی مشترک با یکدیگر همکاری می کنند.</a:t>
            </a:r>
            <a:endParaRPr lang="fa-IR" dirty="0" smtClean="0">
              <a:cs typeface="B Nazanin" panose="00000400000000000000" pitchFamily="2" charset="-78"/>
            </a:endParaRPr>
          </a:p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مدیریت و سازمان لازم وملزوم یکدیگرند یعنی تحقق مدیریت بدون سازمان  و سازمان بدون مدیریت ممکن نیست.</a:t>
            </a:r>
          </a:p>
          <a:p>
            <a:pPr marL="0" indent="0" algn="just"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78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640960" cy="5955188"/>
          </a:xfrm>
        </p:spPr>
        <p:txBody>
          <a:bodyPr>
            <a:normAutofit fontScale="90000"/>
          </a:bodyPr>
          <a:lstStyle/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شیوه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های مدیریت ریشه در انگیزه ها و مبانی فکری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و  عقیدتی 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و خصلت های روحی مدیر وافراد تحت رهبری </a:t>
            </a:r>
            <a: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او دارد.</a:t>
            </a:r>
            <a:br>
              <a:rPr lang="fa-IR" sz="36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36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مدیریت </a:t>
            </a:r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اسلامی چیست؟ </a:t>
            </a:r>
            <a:r>
              <a:rPr lang="fa-IR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شیوه ی </a:t>
            </a:r>
            <a: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  <a:t>خاصی از رهبری که مبتنی بر مبانی فکری وعقیدتی اسلام است. ابتدا باید اسلام را معنا کنیم و پس از آن مبانی اسلام را درباره مدیریت و رهبری تعیین کنیم</a:t>
            </a:r>
            <a:r>
              <a:rPr lang="fa-IR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  <a:t>.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اسلام: </a:t>
            </a:r>
            <a: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  <a:t>در یک جمله کوتاه عبارت است از تسلیم در برابر حق. </a:t>
            </a:r>
            <a:b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3200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4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الاسلام </a:t>
            </a:r>
            <a:r>
              <a:rPr lang="fa-IR" sz="4000" b="1" dirty="0">
                <a:solidFill>
                  <a:schemeClr val="tx1"/>
                </a:solidFill>
                <a:cs typeface="B Nazanin" panose="00000400000000000000" pitchFamily="2" charset="-78"/>
              </a:rPr>
              <a:t>هو </a:t>
            </a:r>
            <a:r>
              <a:rPr lang="fa-IR" sz="4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التّسلیم</a:t>
            </a:r>
            <a: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3200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63858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416823" cy="2571039"/>
          </a:xfrm>
        </p:spPr>
        <p:txBody>
          <a:bodyPr/>
          <a:lstStyle/>
          <a:p>
            <a:pPr algn="r"/>
            <a:r>
              <a:rPr lang="fa-IR" sz="3200" dirty="0" smtClean="0">
                <a:effectLst/>
                <a:cs typeface="B Nazanin" panose="00000400000000000000" pitchFamily="2" charset="-78"/>
              </a:rPr>
              <a:t>مسلمان کسی است که در عقیده ، اخلاق وعمل تسلیم حق باشد.</a:t>
            </a:r>
            <a:br>
              <a:rPr lang="fa-IR" sz="3200" dirty="0" smtClean="0">
                <a:effectLst/>
                <a:cs typeface="B Nazanin" panose="00000400000000000000" pitchFamily="2" charset="-78"/>
              </a:rPr>
            </a:br>
            <a:r>
              <a:rPr lang="fa-IR" sz="3200" dirty="0" smtClean="0">
                <a:effectLst/>
                <a:cs typeface="B Nazanin" panose="00000400000000000000" pitchFamily="2" charset="-78"/>
              </a:rPr>
              <a:t>اساسی ترین مبانی اسلام در رابطه با رهبری که سایر اصول مدیریت به آن باز می گردد </a:t>
            </a:r>
            <a:r>
              <a:rPr lang="fa-IR" sz="3200" b="1" dirty="0" smtClean="0">
                <a:solidFill>
                  <a:schemeClr val="bg1"/>
                </a:solidFill>
                <a:effectLst/>
                <a:cs typeface="B Nazanin" panose="00000400000000000000" pitchFamily="2" charset="-78"/>
              </a:rPr>
              <a:t>مبنای حق و عدل </a:t>
            </a:r>
            <a:r>
              <a:rPr lang="fa-IR" sz="3200" dirty="0" smtClean="0">
                <a:effectLst/>
                <a:cs typeface="B Nazanin" panose="00000400000000000000" pitchFamily="2" charset="-78"/>
              </a:rPr>
              <a:t>است.</a:t>
            </a:r>
            <a:endParaRPr lang="fa-IR" sz="32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3600" dirty="0" smtClean="0">
                <a:effectLst/>
                <a:cs typeface="B Nazanin" panose="00000400000000000000" pitchFamily="2" charset="-78"/>
              </a:rPr>
              <a:t>در مدیریت اسلامی </a:t>
            </a:r>
            <a:r>
              <a:rPr lang="fa-IR" sz="3600" dirty="0">
                <a:effectLst/>
                <a:cs typeface="B Nazanin" panose="00000400000000000000" pitchFamily="2" charset="-78"/>
              </a:rPr>
              <a:t>جهت دهنده به انگیزه های </a:t>
            </a:r>
            <a:r>
              <a:rPr lang="fa-IR" sz="3600" dirty="0" smtClean="0">
                <a:effectLst/>
                <a:cs typeface="B Nazanin" panose="00000400000000000000" pitchFamily="2" charset="-78"/>
              </a:rPr>
              <a:t>فردی </a:t>
            </a:r>
            <a:r>
              <a:rPr lang="fa-IR" sz="3600" dirty="0">
                <a:effectLst/>
                <a:cs typeface="B Nazanin" panose="00000400000000000000" pitchFamily="2" charset="-78"/>
              </a:rPr>
              <a:t>و گروهی ارزش های انسانی است</a:t>
            </a:r>
            <a:r>
              <a:rPr lang="fa-IR" sz="3600" dirty="0" smtClean="0">
                <a:effectLst/>
                <a:cs typeface="B Nazanin" panose="00000400000000000000" pitchFamily="2" charset="-78"/>
              </a:rPr>
              <a:t>.</a:t>
            </a:r>
            <a:endParaRPr lang="fa-IR" sz="3600" dirty="0">
              <a:effectLst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90385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70156"/>
            <a:ext cx="8784976" cy="5955188"/>
          </a:xfrm>
        </p:spPr>
        <p:txBody>
          <a:bodyPr/>
          <a:lstStyle/>
          <a:p>
            <a:pPr algn="r"/>
            <a:r>
              <a:rPr lang="fa-IR" sz="3600" dirty="0">
                <a:cs typeface="B Nazanin" panose="00000400000000000000" pitchFamily="2" charset="-78"/>
              </a:rPr>
              <a:t>مدیریت انبیاء الهی نیز بر مبنای 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حق</a:t>
            </a:r>
            <a:r>
              <a:rPr lang="fa-IR" sz="3600" dirty="0">
                <a:cs typeface="B Nazanin" panose="00000400000000000000" pitchFamily="2" charset="-78"/>
              </a:rPr>
              <a:t> بوده است</a:t>
            </a:r>
            <a:r>
              <a:rPr lang="fa-IR" sz="3600" dirty="0" smtClean="0">
                <a:cs typeface="B Nazanin" panose="00000400000000000000" pitchFamily="2" charset="-78"/>
              </a:rPr>
              <a:t>.</a:t>
            </a:r>
            <a:br>
              <a:rPr lang="fa-IR" sz="3600" dirty="0" smtClean="0">
                <a:cs typeface="B Nazanin" panose="00000400000000000000" pitchFamily="2" charset="-78"/>
              </a:rPr>
            </a:br>
            <a:r>
              <a:rPr lang="fa-IR" sz="3600" dirty="0" smtClean="0">
                <a:cs typeface="B Nazanin" panose="00000400000000000000" pitchFamily="2" charset="-78"/>
              </a:rPr>
              <a:t/>
            </a:r>
            <a:br>
              <a:rPr lang="fa-IR" sz="3600" dirty="0" smtClean="0">
                <a:cs typeface="B Nazanin" panose="00000400000000000000" pitchFamily="2" charset="-78"/>
              </a:rPr>
            </a:br>
            <a:r>
              <a:rPr lang="fa-IR" sz="3600" dirty="0" smtClean="0">
                <a:cs typeface="B Nazanin" panose="00000400000000000000" pitchFamily="2" charset="-78"/>
              </a:rPr>
              <a:t>علت </a:t>
            </a:r>
            <a:r>
              <a:rPr lang="fa-IR" sz="3600" dirty="0">
                <a:cs typeface="B Nazanin" panose="00000400000000000000" pitchFamily="2" charset="-78"/>
              </a:rPr>
              <a:t>اصلی عدم موفقیت در تشکیل حکومت ویا تداوم آن توسط انبیاء شیوه ی مدیریتی آنها بوده که حکومت را برای حق می خواستند نه حق را برای حکومت.</a:t>
            </a:r>
            <a:br>
              <a:rPr lang="fa-IR" sz="3600" dirty="0">
                <a:cs typeface="B Nazanin" panose="00000400000000000000" pitchFamily="2" charset="-78"/>
              </a:rPr>
            </a:br>
            <a:r>
              <a:rPr lang="fa-IR" sz="3600" dirty="0" smtClean="0">
                <a:cs typeface="B Nazanin" panose="00000400000000000000" pitchFamily="2" charset="-78"/>
              </a:rPr>
              <a:t/>
            </a:r>
            <a:br>
              <a:rPr lang="fa-IR" sz="3600" dirty="0" smtClean="0">
                <a:cs typeface="B Nazanin" panose="00000400000000000000" pitchFamily="2" charset="-78"/>
              </a:rPr>
            </a:br>
            <a:r>
              <a:rPr lang="fa-IR" sz="36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اصول </a:t>
            </a:r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مدیریت اسلامی : </a:t>
            </a:r>
            <a:r>
              <a:rPr lang="fa-IR" sz="3600" dirty="0">
                <a:cs typeface="B Nazanin" panose="00000400000000000000" pitchFamily="2" charset="-78"/>
              </a:rPr>
              <a:t>به نظر می رسد اصول مدیریت به شیوه اسلامی در آیات 25تا 34 سوره طه آمده </a:t>
            </a:r>
            <a:r>
              <a:rPr lang="fa-IR" sz="3600" dirty="0" smtClean="0">
                <a:cs typeface="B Nazanin" panose="00000400000000000000" pitchFamily="2" charset="-78"/>
              </a:rPr>
              <a:t>است.</a:t>
            </a:r>
            <a:endParaRPr lang="fa-IR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168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235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بحث اول : انسان از ديدگاه قرآن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1-1)مفهوم انسان قرآني: </a:t>
            </a: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انسان در مكتب غني اسلام، جايگاه عميق و خاصي دارد. عمق مفهوم انسان قرآني به قدري ژرف و لايتناهي است كه قلم عاجز از تعريف آن است.</a:t>
            </a: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در مدح قرآني، انسان از زمين و آسمان بزرگتر و از فرشتگان بالاتر است، چرا كه آفريده شده، در بهترين موقعيت است.(تين 4)</a:t>
            </a:r>
            <a:endParaRPr lang="en-US" sz="2400" dirty="0" smtClean="0">
              <a:cs typeface="B Nazanin" pitchFamily="2" charset="-78"/>
            </a:endParaRPr>
          </a:p>
          <a:p>
            <a:pPr algn="ctr" rtl="1">
              <a:buNone/>
            </a:pPr>
            <a:r>
              <a:rPr lang="fa-IR" sz="2400" dirty="0" smtClean="0">
                <a:cs typeface="B Nazanin" pitchFamily="2" charset="-78"/>
              </a:rPr>
              <a:t>«لَقَدْ خَلَقْنَا الْإِنسَانَ فِي أَحْسَنِ تَقْوِيمٍ»</a:t>
            </a:r>
          </a:p>
          <a:p>
            <a:pPr algn="r" rtl="1">
              <a:buNone/>
            </a:pPr>
            <a:endParaRPr lang="fa-IR" sz="2400" dirty="0" smtClean="0">
              <a:cs typeface="B Nazanin" pitchFamily="2" charset="-78"/>
            </a:endParaRPr>
          </a:p>
          <a:p>
            <a:pPr algn="r" rtl="1">
              <a:buNone/>
            </a:pPr>
            <a:r>
              <a:rPr lang="fa-IR" sz="2400" dirty="0" smtClean="0">
                <a:cs typeface="B Nazanin" pitchFamily="2" charset="-78"/>
              </a:rPr>
              <a:t>انسان قرآني موجودي است كه فطرتي خداجو دارد و با ياد خدا دل او آرام ميشود. (رعد 28)</a:t>
            </a:r>
          </a:p>
          <a:p>
            <a:pPr algn="ctr" rtl="1">
              <a:buNone/>
            </a:pPr>
            <a:r>
              <a:rPr lang="fa-IR" sz="2400" dirty="0" smtClean="0">
                <a:cs typeface="B Nazanin" pitchFamily="2" charset="-78"/>
              </a:rPr>
              <a:t>«الَّذِينَ آمَنُواْ وَتَطْمَئِنُّ قُلُوبُهُم بِذِكْرِ اللّهِ أَلاَ بِذِكْرِ اللّهِ تَطْمَئِنُّ الْقُلُوبُ»</a:t>
            </a:r>
            <a:endParaRPr lang="en-US" sz="2400" dirty="0" smtClean="0">
              <a:cs typeface="B Nazanin" pitchFamily="2" charset="-78"/>
            </a:endParaRPr>
          </a:p>
          <a:p>
            <a:pPr algn="ctr" rtl="1">
              <a:buNone/>
            </a:pPr>
            <a:endParaRPr lang="en-US" sz="2400" dirty="0" smtClean="0">
              <a:cs typeface="B Nazanin" pitchFamily="2" charset="-78"/>
            </a:endParaRPr>
          </a:p>
          <a:p>
            <a:pPr algn="ctr" rtl="1">
              <a:buNone/>
            </a:pPr>
            <a:endParaRPr lang="en-US" sz="2400" dirty="0" smtClean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56263" cy="1080120"/>
          </a:xfrm>
        </p:spPr>
        <p:txBody>
          <a:bodyPr/>
          <a:lstStyle/>
          <a:p>
            <a:r>
              <a:rPr lang="fa-IR" sz="6000" dirty="0" smtClean="0">
                <a:cs typeface="B Nazanin" panose="00000400000000000000" pitchFamily="2" charset="-78"/>
              </a:rPr>
              <a:t>سوره طه</a:t>
            </a:r>
            <a:endParaRPr lang="fa-IR" sz="6000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1268760"/>
            <a:ext cx="8784976" cy="540059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fa-IR" sz="4000" dirty="0">
                <a:cs typeface="B Nazanin" panose="00000400000000000000" pitchFamily="2" charset="-78"/>
              </a:rPr>
              <a:t>گفت : اى پروردگارم! سينه‏ام را [براى تحمل اين وظيفه سنگين] گشاده گردان ،«25» و كارم را برايم آسان ساز ،«26» و گِرِهى را [كه مانع روان سخن گفتن من است] از زبانم بگشاى ،«27» [تا] سخنم را بفهمند ،«28» و از خانواده‏ام دستيارى برايم قرار ده ،«29» هارون ، برادرم را«30» پشتم را به او محكم كن ،«31» واو را در كارم شريك گردان ،«32» تا تو را [در ميان مشركان از داشتن شريك] به شدت تنزيه كنيم ،«33» وبسيار به يادت باشيم.</a:t>
            </a:r>
          </a:p>
        </p:txBody>
      </p:sp>
    </p:spTree>
    <p:extLst>
      <p:ext uri="{BB962C8B-B14F-4D97-AF65-F5344CB8AC3E}">
        <p14:creationId xmlns:p14="http://schemas.microsoft.com/office/powerpoint/2010/main" val="230969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5616" y="836712"/>
            <a:ext cx="6777318" cy="1731982"/>
          </a:xfrm>
        </p:spPr>
        <p:txBody>
          <a:bodyPr/>
          <a:lstStyle/>
          <a:p>
            <a:pPr algn="just"/>
            <a:r>
              <a:rPr lang="fa-IR" sz="4400" dirty="0">
                <a:effectLst/>
                <a:cs typeface="B Nazanin" panose="00000400000000000000" pitchFamily="2" charset="-78"/>
              </a:rPr>
              <a:t>از این آیات 4 ویژگی را برای مدیریت اسلامی می توان دریافت کرد </a:t>
            </a:r>
            <a:r>
              <a:rPr lang="fa-IR" sz="4400" dirty="0" smtClean="0">
                <a:effectLst/>
                <a:cs typeface="B Nazanin" panose="00000400000000000000" pitchFamily="2" charset="-78"/>
              </a:rPr>
              <a:t>:</a:t>
            </a:r>
            <a:endParaRPr lang="fa-IR" sz="4400" dirty="0">
              <a:effectLst/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2469450"/>
          </a:xfrm>
        </p:spPr>
        <p:txBody>
          <a:bodyPr>
            <a:normAutofit/>
          </a:bodyPr>
          <a:lstStyle/>
          <a:p>
            <a:pPr algn="just"/>
            <a:r>
              <a:rPr lang="fa-IR" sz="4000" b="1" dirty="0">
                <a:effectLst/>
                <a:cs typeface="B Nazanin" panose="00000400000000000000" pitchFamily="2" charset="-78"/>
              </a:rPr>
              <a:t>1_ شرح </a:t>
            </a:r>
            <a:r>
              <a:rPr lang="fa-IR" sz="4000" b="1" dirty="0" smtClean="0">
                <a:effectLst/>
                <a:cs typeface="B Nazanin" panose="00000400000000000000" pitchFamily="2" charset="-78"/>
              </a:rPr>
              <a:t>صدر2</a:t>
            </a:r>
            <a:r>
              <a:rPr lang="fa-IR" sz="4000" b="1" dirty="0">
                <a:effectLst/>
                <a:cs typeface="B Nazanin" panose="00000400000000000000" pitchFamily="2" charset="-78"/>
              </a:rPr>
              <a:t>_ آسان شدن </a:t>
            </a:r>
            <a:r>
              <a:rPr lang="fa-IR" sz="4000" b="1" dirty="0" smtClean="0">
                <a:effectLst/>
                <a:cs typeface="B Nazanin" panose="00000400000000000000" pitchFamily="2" charset="-78"/>
              </a:rPr>
              <a:t>کار</a:t>
            </a:r>
          </a:p>
          <a:p>
            <a:pPr algn="just"/>
            <a:r>
              <a:rPr lang="fa-IR" sz="4000" b="1" dirty="0" smtClean="0">
                <a:effectLst/>
                <a:cs typeface="B Nazanin" panose="00000400000000000000" pitchFamily="2" charset="-78"/>
              </a:rPr>
              <a:t>3</a:t>
            </a:r>
            <a:r>
              <a:rPr lang="fa-IR" sz="4000" b="1" dirty="0">
                <a:effectLst/>
                <a:cs typeface="B Nazanin" panose="00000400000000000000" pitchFamily="2" charset="-78"/>
              </a:rPr>
              <a:t>_ رسایی سخن </a:t>
            </a:r>
            <a:r>
              <a:rPr lang="fa-IR" sz="4000" b="1" dirty="0" smtClean="0">
                <a:effectLst/>
                <a:cs typeface="B Nazanin" panose="00000400000000000000" pitchFamily="2" charset="-78"/>
              </a:rPr>
              <a:t>4</a:t>
            </a:r>
            <a:r>
              <a:rPr lang="fa-IR" sz="4000" b="1" dirty="0">
                <a:effectLst/>
                <a:cs typeface="B Nazanin" panose="00000400000000000000" pitchFamily="2" charset="-78"/>
              </a:rPr>
              <a:t>_ معاون شایسته</a:t>
            </a:r>
          </a:p>
        </p:txBody>
      </p:sp>
    </p:spTree>
    <p:extLst>
      <p:ext uri="{BB962C8B-B14F-4D97-AF65-F5344CB8AC3E}">
        <p14:creationId xmlns:p14="http://schemas.microsoft.com/office/powerpoint/2010/main" val="1207274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-459432"/>
            <a:ext cx="7754713" cy="1656184"/>
          </a:xfrm>
        </p:spPr>
        <p:txBody>
          <a:bodyPr/>
          <a:lstStyle/>
          <a:p>
            <a:pPr algn="r"/>
            <a:r>
              <a:rPr lang="fa-IR" dirty="0">
                <a:cs typeface="B Nazanin" panose="00000400000000000000" pitchFamily="2" charset="-78"/>
              </a:rPr>
              <a:t>شرح صدر </a:t>
            </a:r>
            <a:r>
              <a:rPr lang="fa-IR" dirty="0" smtClean="0">
                <a:cs typeface="B Nazanin" panose="00000400000000000000" pitchFamily="2" charset="-78"/>
              </a:rPr>
              <a:t>      رَبِّ </a:t>
            </a:r>
            <a:r>
              <a:rPr lang="fa-IR" dirty="0">
                <a:cs typeface="B Nazanin" panose="00000400000000000000" pitchFamily="2" charset="-78"/>
              </a:rPr>
              <a:t>اشْرَحْ لِي </a:t>
            </a:r>
            <a:r>
              <a:rPr lang="fa-IR" dirty="0" smtClean="0">
                <a:cs typeface="B Nazanin" panose="00000400000000000000" pitchFamily="2" charset="-78"/>
              </a:rPr>
              <a:t>صَدْرِي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1412776"/>
            <a:ext cx="8424936" cy="4968552"/>
          </a:xfrm>
        </p:spPr>
        <p:txBody>
          <a:bodyPr>
            <a:noAutofit/>
          </a:bodyPr>
          <a:lstStyle/>
          <a:p>
            <a:pPr algn="r"/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شرح: </a:t>
            </a:r>
            <a:r>
              <a:rPr lang="fa-IR" sz="3200" dirty="0">
                <a:cs typeface="B Nazanin" panose="00000400000000000000" pitchFamily="2" charset="-78"/>
              </a:rPr>
              <a:t>در لغت  به معنای بسط و گسترش و بازکردن چیزی. وقتی شخصی مسأله علمی ، </a:t>
            </a:r>
            <a:r>
              <a:rPr lang="fa-IR" sz="3200" dirty="0" smtClean="0">
                <a:cs typeface="B Nazanin" panose="00000400000000000000" pitchFamily="2" charset="-78"/>
              </a:rPr>
              <a:t>پیچیده </a:t>
            </a:r>
            <a:r>
              <a:rPr lang="fa-IR" sz="3200" dirty="0">
                <a:cs typeface="B Nazanin" panose="00000400000000000000" pitchFamily="2" charset="-78"/>
              </a:rPr>
              <a:t>و مبهمی را برای دیگرن باز </a:t>
            </a:r>
            <a:r>
              <a:rPr lang="fa-IR" sz="3200" dirty="0" smtClean="0">
                <a:cs typeface="B Nazanin" panose="00000400000000000000" pitchFamily="2" charset="-78"/>
              </a:rPr>
              <a:t>می کند </a:t>
            </a:r>
            <a:r>
              <a:rPr lang="fa-IR" sz="3200" dirty="0">
                <a:cs typeface="B Nazanin" panose="00000400000000000000" pitchFamily="2" charset="-78"/>
              </a:rPr>
              <a:t>وتفهیم می کند.</a:t>
            </a:r>
          </a:p>
          <a:p>
            <a:pPr algn="r"/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صدر :</a:t>
            </a:r>
          </a:p>
          <a:p>
            <a:pPr algn="r"/>
            <a:r>
              <a:rPr lang="fa-IR" sz="3200" dirty="0">
                <a:cs typeface="B Nazanin" panose="00000400000000000000" pitchFamily="2" charset="-78"/>
              </a:rPr>
              <a:t> 1 - معنی حقیقی : قفسه سینه </a:t>
            </a:r>
          </a:p>
          <a:p>
            <a:pPr algn="r"/>
            <a:r>
              <a:rPr lang="fa-IR" sz="3200" dirty="0">
                <a:cs typeface="B Nazanin" panose="00000400000000000000" pitchFamily="2" charset="-78"/>
              </a:rPr>
              <a:t> 2 - معنی </a:t>
            </a:r>
            <a:r>
              <a:rPr lang="fa-IR" sz="3200" dirty="0" smtClean="0">
                <a:cs typeface="B Nazanin" panose="00000400000000000000" pitchFamily="2" charset="-78"/>
              </a:rPr>
              <a:t>مجازی: </a:t>
            </a:r>
            <a:r>
              <a:rPr lang="fa-IR" sz="3200" dirty="0">
                <a:cs typeface="B Nazanin" panose="00000400000000000000" pitchFamily="2" charset="-78"/>
              </a:rPr>
              <a:t>جایگاه ادراکات و شناخت انسان و یا محلی که مرکز ادراکات  عقلی و قلبی انسان در آنجا قرار دارد.</a:t>
            </a:r>
          </a:p>
          <a:p>
            <a:pPr algn="r"/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پس منظور از شرح صدر باز کردن و گسترش جایگاه ادراکات و شناخت های انسان.</a:t>
            </a:r>
          </a:p>
          <a:p>
            <a:pPr algn="r"/>
            <a:endParaRPr lang="fa-IR" sz="3200" dirty="0">
              <a:cs typeface="B Nazanin" panose="00000400000000000000" pitchFamily="2" charset="-78"/>
            </a:endParaRPr>
          </a:p>
          <a:p>
            <a:pPr algn="r"/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56199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8490" y="260648"/>
            <a:ext cx="7756263" cy="1152128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 شرح صدر در </a:t>
            </a:r>
            <a:r>
              <a:rPr lang="fa-IR" dirty="0" smtClean="0">
                <a:cs typeface="B Nazanin" panose="00000400000000000000" pitchFamily="2" charset="-78"/>
              </a:rPr>
              <a:t>قرآن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349005"/>
          </a:xfrm>
        </p:spPr>
        <p:txBody>
          <a:bodyPr>
            <a:noAutofit/>
          </a:bodyPr>
          <a:lstStyle/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3نوع </a:t>
            </a:r>
            <a:r>
              <a:rPr lang="fa-IR" sz="3200" dirty="0">
                <a:cs typeface="B Nazanin" panose="00000400000000000000" pitchFamily="2" charset="-78"/>
              </a:rPr>
              <a:t>شرح صدر داریم :</a:t>
            </a:r>
          </a:p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شرح </a:t>
            </a:r>
            <a:r>
              <a:rPr lang="fa-IR" sz="3200" dirty="0">
                <a:cs typeface="B Nazanin" panose="00000400000000000000" pitchFamily="2" charset="-78"/>
              </a:rPr>
              <a:t>صدر مطلق (2 مورد</a:t>
            </a:r>
            <a:r>
              <a:rPr lang="fa-IR" sz="3200" dirty="0" smtClean="0">
                <a:cs typeface="B Nazanin" panose="00000400000000000000" pitchFamily="2" charset="-78"/>
              </a:rPr>
              <a:t>): </a:t>
            </a:r>
            <a:r>
              <a:rPr lang="fa-IR" sz="3200" dirty="0">
                <a:cs typeface="B Nazanin" panose="00000400000000000000" pitchFamily="2" charset="-78"/>
              </a:rPr>
              <a:t>یعنی ظرفیت فکری و روحی و آمادگی قلب برای پذیرش علم ، قدرت و همه ادراکات واحساسات </a:t>
            </a:r>
          </a:p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شرح </a:t>
            </a:r>
            <a:r>
              <a:rPr lang="fa-IR" sz="3200" dirty="0">
                <a:cs typeface="B Nazanin" panose="00000400000000000000" pitchFamily="2" charset="-78"/>
              </a:rPr>
              <a:t>صدر اسلامی (2مورد</a:t>
            </a:r>
            <a:r>
              <a:rPr lang="fa-IR" sz="3200" dirty="0" smtClean="0">
                <a:cs typeface="B Nazanin" panose="00000400000000000000" pitchFamily="2" charset="-78"/>
              </a:rPr>
              <a:t>): </a:t>
            </a:r>
            <a:r>
              <a:rPr lang="fa-IR" sz="3200" dirty="0">
                <a:cs typeface="B Nazanin" panose="00000400000000000000" pitchFamily="2" charset="-78"/>
              </a:rPr>
              <a:t>یعنی آمادگی </a:t>
            </a:r>
            <a:r>
              <a:rPr lang="fa-IR" sz="3200" dirty="0" smtClean="0">
                <a:cs typeface="B Nazanin" panose="00000400000000000000" pitchFamily="2" charset="-78"/>
              </a:rPr>
              <a:t>قلبی </a:t>
            </a:r>
            <a:r>
              <a:rPr lang="fa-IR" sz="3200" dirty="0">
                <a:cs typeface="B Nazanin" panose="00000400000000000000" pitchFamily="2" charset="-78"/>
              </a:rPr>
              <a:t>برای پذیرش حق  </a:t>
            </a:r>
          </a:p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شرح </a:t>
            </a:r>
            <a:r>
              <a:rPr lang="fa-IR" sz="3200" dirty="0">
                <a:cs typeface="B Nazanin" panose="00000400000000000000" pitchFamily="2" charset="-78"/>
              </a:rPr>
              <a:t>صدر کفری (1مورد</a:t>
            </a:r>
            <a:r>
              <a:rPr lang="fa-IR" sz="3200" dirty="0" smtClean="0">
                <a:cs typeface="B Nazanin" panose="00000400000000000000" pitchFamily="2" charset="-78"/>
              </a:rPr>
              <a:t>): </a:t>
            </a:r>
            <a:r>
              <a:rPr lang="fa-IR" sz="3200" dirty="0">
                <a:cs typeface="B Nazanin" panose="00000400000000000000" pitchFamily="2" charset="-78"/>
              </a:rPr>
              <a:t>آماگی قلبی برای نپذیرفتن حق</a:t>
            </a:r>
          </a:p>
          <a:p>
            <a:pPr algn="just"/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95272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5019084"/>
          </a:xfrm>
        </p:spPr>
        <p:txBody>
          <a:bodyPr/>
          <a:lstStyle/>
          <a:p>
            <a:pPr algn="r"/>
            <a:r>
              <a:rPr lang="fa-IR" sz="4400" b="1" dirty="0">
                <a:cs typeface="B Nazanin" panose="00000400000000000000" pitchFamily="2" charset="-78"/>
              </a:rPr>
              <a:t>ارتباط شرح صدر و مدیریت</a:t>
            </a:r>
            <a:r>
              <a:rPr lang="fa-IR" sz="4400" b="1" dirty="0" smtClean="0">
                <a:cs typeface="B Nazanin" panose="00000400000000000000" pitchFamily="2" charset="-78"/>
              </a:rPr>
              <a:t>:</a:t>
            </a:r>
            <a:r>
              <a:rPr lang="fa-IR" sz="4400" dirty="0" smtClean="0">
                <a:cs typeface="B Nazanin" panose="00000400000000000000" pitchFamily="2" charset="-78"/>
              </a:rPr>
              <a:t/>
            </a:r>
            <a:br>
              <a:rPr lang="fa-IR" sz="4400" dirty="0" smtClean="0">
                <a:cs typeface="B Nazanin" panose="00000400000000000000" pitchFamily="2" charset="-78"/>
              </a:rPr>
            </a:br>
            <a:r>
              <a:rPr lang="fa-IR" sz="4400" dirty="0" smtClean="0">
                <a:cs typeface="B Nazanin" panose="00000400000000000000" pitchFamily="2" charset="-78"/>
              </a:rPr>
              <a:t> </a:t>
            </a:r>
            <a:r>
              <a:rPr lang="fa-IR" sz="4400" dirty="0">
                <a:cs typeface="B Nazanin" panose="00000400000000000000" pitchFamily="2" charset="-78"/>
              </a:rPr>
              <a:t>کسی می تواند گروه و یا سازمانی را اداره کند که ظرفیت فکری و روحی وشرح صدر لازم را برای مدیریت داشته باشد.</a:t>
            </a:r>
          </a:p>
        </p:txBody>
      </p:sp>
    </p:spTree>
    <p:extLst>
      <p:ext uri="{BB962C8B-B14F-4D97-AF65-F5344CB8AC3E}">
        <p14:creationId xmlns:p14="http://schemas.microsoft.com/office/powerpoint/2010/main" val="643528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0"/>
            <a:ext cx="7756263" cy="1054250"/>
          </a:xfrm>
        </p:spPr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آثار شرح صدر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256584"/>
          </a:xfrm>
        </p:spPr>
        <p:txBody>
          <a:bodyPr>
            <a:normAutofit lnSpcReduction="10000"/>
          </a:bodyPr>
          <a:lstStyle/>
          <a:p>
            <a:pPr algn="just"/>
            <a:r>
              <a:rPr lang="fa-IR" sz="3200" b="1" dirty="0" smtClean="0">
                <a:cs typeface="B Nazanin" panose="00000400000000000000" pitchFamily="2" charset="-78"/>
              </a:rPr>
              <a:t>بصیرت</a:t>
            </a:r>
            <a:endParaRPr lang="fa-IR" sz="3200" b="1" dirty="0">
              <a:cs typeface="B Nazanin" panose="00000400000000000000" pitchFamily="2" charset="-78"/>
            </a:endParaRP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در انواع مدیریت ها ، مدیر علاوه بر دانش مدیریت نیازمند به روشن بینی ، بصیرت و بینشی است که او را قادر سازد در هر موقعیت نقش مقتضی را ایفا نماید.</a:t>
            </a:r>
          </a:p>
          <a:p>
            <a:pPr algn="just"/>
            <a:r>
              <a:rPr lang="fa-IR" sz="3200" b="1" dirty="0">
                <a:cs typeface="B Nazanin" panose="00000400000000000000" pitchFamily="2" charset="-78"/>
              </a:rPr>
              <a:t>شرح صدر اسلامی ومدیریت: </a:t>
            </a:r>
            <a:r>
              <a:rPr lang="fa-IR" sz="3200" dirty="0">
                <a:cs typeface="B Nazanin" panose="00000400000000000000" pitchFamily="2" charset="-78"/>
              </a:rPr>
              <a:t>از نظر قرآن هنگامی که ظرفیت روانی انسان برای پذیرش حق گسترش یافت حس بصیرت انسان گسترش می یابد و جهت گیری های انسان در رابطه با خود و در ارتباط با جامعه بر اساس معیارهای الهی تنظیم می شود.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بصیرت می تواند حرکت اجتماعی فردرا تصحیح کند و راه رهبری و مدیریت صحیح را ارائه نماید.</a:t>
            </a:r>
          </a:p>
          <a:p>
            <a:pPr marL="0" indent="0" algn="just">
              <a:buNone/>
            </a:pP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24140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576" y="-99392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آثار شرح صدر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980728"/>
            <a:ext cx="8712967" cy="5472607"/>
          </a:xfrm>
        </p:spPr>
        <p:txBody>
          <a:bodyPr>
            <a:noAutofit/>
          </a:bodyPr>
          <a:lstStyle/>
          <a:p>
            <a:pPr algn="just"/>
            <a:r>
              <a:rPr lang="fa-IR" sz="3200" b="1" dirty="0">
                <a:cs typeface="B Nazanin" panose="00000400000000000000" pitchFamily="2" charset="-78"/>
              </a:rPr>
              <a:t>حسن </a:t>
            </a:r>
            <a:r>
              <a:rPr lang="fa-IR" sz="3200" b="1" dirty="0" smtClean="0">
                <a:cs typeface="B Nazanin" panose="00000400000000000000" pitchFamily="2" charset="-78"/>
              </a:rPr>
              <a:t>خلق </a:t>
            </a:r>
          </a:p>
          <a:p>
            <a:pPr algn="just"/>
            <a:r>
              <a:rPr lang="fa-IR" sz="3200" dirty="0" smtClean="0">
                <a:cs typeface="B Nazanin" panose="00000400000000000000" pitchFamily="2" charset="-78"/>
              </a:rPr>
              <a:t>یک مدیر برای </a:t>
            </a:r>
            <a:r>
              <a:rPr lang="fa-IR" sz="3200" dirty="0">
                <a:cs typeface="B Nazanin" panose="00000400000000000000" pitchFamily="2" charset="-78"/>
              </a:rPr>
              <a:t>این که بتواند دیگران را خوب بکار گیرد باید </a:t>
            </a:r>
            <a:r>
              <a:rPr lang="fa-IR" sz="3200" dirty="0" smtClean="0">
                <a:cs typeface="B Nazanin" panose="00000400000000000000" pitchFamily="2" charset="-78"/>
              </a:rPr>
              <a:t>برای افراد </a:t>
            </a:r>
            <a:r>
              <a:rPr lang="fa-IR" sz="3200" dirty="0">
                <a:cs typeface="B Nazanin" panose="00000400000000000000" pitchFamily="2" charset="-78"/>
              </a:rPr>
              <a:t>تحت مدیریت </a:t>
            </a:r>
            <a:r>
              <a:rPr lang="fa-IR" sz="3200" dirty="0" smtClean="0">
                <a:cs typeface="B Nazanin" panose="00000400000000000000" pitchFamily="2" charset="-78"/>
              </a:rPr>
              <a:t>خود جاذبه داشته </a:t>
            </a:r>
            <a:r>
              <a:rPr lang="fa-IR" sz="3200" dirty="0">
                <a:cs typeface="B Nazanin" panose="00000400000000000000" pitchFamily="2" charset="-78"/>
              </a:rPr>
              <a:t>باشد و خوش برخورد باشد مانند پیامبر(ص) که افراد مختلف را به خود جذب می کردنند.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کج خلقی باعث کاهش جذابیت مدیر می شود وازنظر افرد تحت سرپرستی مدیر فاقد ارزش و اعتبار می شود.</a:t>
            </a:r>
          </a:p>
          <a:p>
            <a:pPr algn="just"/>
            <a:r>
              <a:rPr lang="fa-IR" sz="3200" b="1" dirty="0">
                <a:cs typeface="B Nazanin" panose="00000400000000000000" pitchFamily="2" charset="-78"/>
              </a:rPr>
              <a:t>زیان کج خلقی</a:t>
            </a:r>
            <a:r>
              <a:rPr lang="fa-IR" sz="3200" dirty="0">
                <a:cs typeface="B Nazanin" panose="00000400000000000000" pitchFamily="2" charset="-78"/>
              </a:rPr>
              <a:t>:</a:t>
            </a:r>
          </a:p>
          <a:p>
            <a:pPr marL="0" indent="0" algn="just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1-باعث  </a:t>
            </a:r>
            <a:r>
              <a:rPr lang="fa-IR" sz="2800" dirty="0">
                <a:cs typeface="B Nazanin" panose="00000400000000000000" pitchFamily="2" charset="-78"/>
              </a:rPr>
              <a:t>ترس و واهمه همکاران می شود.</a:t>
            </a:r>
          </a:p>
          <a:p>
            <a:pPr marL="0" indent="0" algn="just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2-باعث </a:t>
            </a:r>
            <a:r>
              <a:rPr lang="fa-IR" sz="2800" dirty="0">
                <a:cs typeface="B Nazanin" panose="00000400000000000000" pitchFamily="2" charset="-78"/>
              </a:rPr>
              <a:t>ایجاد نفرت می شود</a:t>
            </a:r>
          </a:p>
          <a:p>
            <a:pPr marL="0" indent="0" algn="just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3-باعث </a:t>
            </a:r>
            <a:r>
              <a:rPr lang="fa-IR" sz="2800" dirty="0">
                <a:cs typeface="B Nazanin" panose="00000400000000000000" pitchFamily="2" charset="-78"/>
              </a:rPr>
              <a:t>ایجاد اضطراب وبی قراری می شود</a:t>
            </a:r>
          </a:p>
          <a:p>
            <a:pPr marL="0" indent="0" algn="just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4-باعث </a:t>
            </a:r>
            <a:r>
              <a:rPr lang="fa-IR" sz="2800" dirty="0">
                <a:cs typeface="B Nazanin" panose="00000400000000000000" pitchFamily="2" charset="-78"/>
              </a:rPr>
              <a:t>خود بینی و تجسس در عیوب دیگران می شودو...</a:t>
            </a:r>
          </a:p>
          <a:p>
            <a:pPr algn="just"/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83413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0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آثار شرح صدر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5496" y="1196752"/>
            <a:ext cx="9001000" cy="5544616"/>
          </a:xfrm>
        </p:spPr>
        <p:txBody>
          <a:bodyPr>
            <a:normAutofit/>
          </a:bodyPr>
          <a:lstStyle/>
          <a:p>
            <a:pPr algn="just"/>
            <a:r>
              <a:rPr lang="fa-IR" sz="3200" b="1" dirty="0" smtClean="0">
                <a:cs typeface="B Nazanin" panose="00000400000000000000" pitchFamily="2" charset="-78"/>
              </a:rPr>
              <a:t>قاطعیت</a:t>
            </a:r>
            <a:endParaRPr lang="fa-IR" sz="3200" b="1" dirty="0">
              <a:cs typeface="B Nazanin" panose="00000400000000000000" pitchFamily="2" charset="-78"/>
            </a:endParaRP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مدیر شایسته کسی است که در اداره سازمان و افراد تحت مدیریت خود کمتر دچار حیرت ، تردید و ضعف در تصمیم گیری می شود 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افرادی که در تصمیم گیری بُرش ندارند نه </a:t>
            </a:r>
            <a:r>
              <a:rPr lang="fa-IR" sz="3200" dirty="0" smtClean="0">
                <a:cs typeface="B Nazanin" panose="00000400000000000000" pitchFamily="2" charset="-78"/>
              </a:rPr>
              <a:t>می توانند </a:t>
            </a:r>
            <a:r>
              <a:rPr lang="fa-IR" sz="3200" dirty="0">
                <a:cs typeface="B Nazanin" panose="00000400000000000000" pitchFamily="2" charset="-78"/>
              </a:rPr>
              <a:t>قاضی باشند ونه مدیر.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امام علی (ع) در معرفی نامه مالک اشتر </a:t>
            </a:r>
            <a:r>
              <a:rPr lang="fa-IR" sz="3200" dirty="0" smtClean="0">
                <a:cs typeface="B Nazanin" panose="00000400000000000000" pitchFamily="2" charset="-78"/>
              </a:rPr>
              <a:t>به عنوان </a:t>
            </a:r>
            <a:r>
              <a:rPr lang="fa-IR" sz="3200" dirty="0">
                <a:cs typeface="B Nazanin" panose="00000400000000000000" pitchFamily="2" charset="-78"/>
              </a:rPr>
              <a:t>حاکم مصر بر تیزی ،بُرش و قاطعیت کامل در مدیریت تاکید می کند.</a:t>
            </a:r>
          </a:p>
          <a:p>
            <a:pPr algn="just"/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38028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576" y="44624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آثار شرح صدر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5328592"/>
          </a:xfrm>
        </p:spPr>
        <p:txBody>
          <a:bodyPr>
            <a:normAutofit/>
          </a:bodyPr>
          <a:lstStyle/>
          <a:p>
            <a:pPr algn="just"/>
            <a:r>
              <a:rPr lang="fa-IR" sz="3200" b="1" dirty="0">
                <a:cs typeface="B Nazanin" panose="00000400000000000000" pitchFamily="2" charset="-78"/>
              </a:rPr>
              <a:t>انتقاد </a:t>
            </a:r>
            <a:r>
              <a:rPr lang="fa-IR" sz="3200" b="1" dirty="0" smtClean="0">
                <a:cs typeface="B Nazanin" panose="00000400000000000000" pitchFamily="2" charset="-78"/>
              </a:rPr>
              <a:t>پذیری</a:t>
            </a:r>
            <a:endParaRPr lang="fa-IR" sz="3200" b="1" dirty="0">
              <a:cs typeface="B Nazanin" panose="00000400000000000000" pitchFamily="2" charset="-78"/>
            </a:endParaRP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از نظر اسلام مدیر باید به همکاران وافراد تحت مدیریت خود اجازه انتقاد دهد و با  حوصله و دقت </a:t>
            </a:r>
            <a:r>
              <a:rPr lang="fa-IR" sz="3200" dirty="0" smtClean="0">
                <a:cs typeface="B Nazanin" panose="00000400000000000000" pitchFamily="2" charset="-78"/>
              </a:rPr>
              <a:t>و انصاف </a:t>
            </a:r>
            <a:r>
              <a:rPr lang="fa-IR" sz="3200" dirty="0">
                <a:cs typeface="B Nazanin" panose="00000400000000000000" pitchFamily="2" charset="-78"/>
              </a:rPr>
              <a:t>آنها را بررسی کند ومسیر حرکت خودرا تصحیح کند.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امام علی(ع) می فرماید: با من با تملق و چاپلوسی رفتار نکنید </a:t>
            </a:r>
            <a:r>
              <a:rPr lang="fa-IR" sz="3200" dirty="0" smtClean="0">
                <a:cs typeface="B Nazanin" panose="00000400000000000000" pitchFamily="2" charset="-78"/>
              </a:rPr>
              <a:t>ونپندارید </a:t>
            </a:r>
            <a:r>
              <a:rPr lang="fa-IR" sz="3200" dirty="0">
                <a:cs typeface="B Nazanin" panose="00000400000000000000" pitchFamily="2" charset="-78"/>
              </a:rPr>
              <a:t>که اگر انتقاد درستی به من داشته باشید پذیرفتن آن بر من دشوار است و گمان مبرید که من از شما درخواست بزرگ نمودن خود را دارم.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هر انتقادی </a:t>
            </a:r>
            <a:r>
              <a:rPr lang="fa-IR" sz="3200" dirty="0" smtClean="0">
                <a:cs typeface="B Nazanin" panose="00000400000000000000" pitchFamily="2" charset="-78"/>
              </a:rPr>
              <a:t>به حق </a:t>
            </a:r>
            <a:r>
              <a:rPr lang="fa-IR" sz="3200" dirty="0">
                <a:cs typeface="B Nazanin" panose="00000400000000000000" pitchFamily="2" charset="-78"/>
              </a:rPr>
              <a:t>نیست بلکه گاهی باطل است. انقاد گاهی سازنده وگاهی مخرب است.</a:t>
            </a:r>
          </a:p>
          <a:p>
            <a:pPr marL="0" indent="0" algn="just">
              <a:buNone/>
            </a:pPr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57773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آثار شرح صدر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5256584"/>
          </a:xfrm>
        </p:spPr>
        <p:txBody>
          <a:bodyPr>
            <a:normAutofit/>
          </a:bodyPr>
          <a:lstStyle/>
          <a:p>
            <a:r>
              <a:rPr lang="fa-IR" sz="3200" b="1" dirty="0">
                <a:cs typeface="B Nazanin" panose="00000400000000000000" pitchFamily="2" charset="-78"/>
              </a:rPr>
              <a:t>امید آفرینی </a:t>
            </a:r>
          </a:p>
          <a:p>
            <a:r>
              <a:rPr lang="fa-IR" sz="3200" dirty="0">
                <a:cs typeface="B Nazanin" panose="00000400000000000000" pitchFamily="2" charset="-78"/>
              </a:rPr>
              <a:t> خداوند در جهت رسیدن انسان به تکامل و سازندگی او  یأس و نا امیدی را بطور مطلق ممنوع کرده است.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کسی می تواند نقش مدیریت خود ایفا کند که هم خود به تحقق هدف امیدوار باشد و هم افراد تحت مدیریت خود رادر نیل به مقصود امیدوار سازد.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امام علی(ع) می فرماید: هنگامی که شدت وسختی ها در اوج  و نهایت است  فرج وگشایش حاصل می شود.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در نومیدی بسی امید است                پایان شب سیه سپید است</a:t>
            </a:r>
          </a:p>
        </p:txBody>
      </p:sp>
    </p:spTree>
    <p:extLst>
      <p:ext uri="{BB962C8B-B14F-4D97-AF65-F5344CB8AC3E}">
        <p14:creationId xmlns:p14="http://schemas.microsoft.com/office/powerpoint/2010/main" val="21345900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بحث دوم : سازمان از ديدگاه اسلام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2-1)مفهوم سازمان.</a:t>
            </a: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2-2)مفهوم اسلامي سازمان.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آثار شرح صدر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12568"/>
          </a:xfrm>
        </p:spPr>
        <p:txBody>
          <a:bodyPr>
            <a:noAutofit/>
          </a:bodyPr>
          <a:lstStyle/>
          <a:p>
            <a:pPr algn="just"/>
            <a:r>
              <a:rPr lang="fa-IR" sz="3200" b="1" dirty="0" smtClean="0">
                <a:cs typeface="B Nazanin" panose="00000400000000000000" pitchFamily="2" charset="-78"/>
              </a:rPr>
              <a:t>تغافل</a:t>
            </a:r>
            <a:endParaRPr lang="fa-IR" sz="3200" b="1" dirty="0">
              <a:cs typeface="B Nazanin" panose="00000400000000000000" pitchFamily="2" charset="-78"/>
            </a:endParaRP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عبارت است از خود را نا آگاه نشان دادن وتظاهر به غفلت و ناآگاهی است.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تغافل در به رخ کشیدن یا نکشیدن عیب دیگران، از فضایل اخلاقی است.</a:t>
            </a:r>
          </a:p>
          <a:p>
            <a:pPr algn="just"/>
            <a:r>
              <a:rPr lang="fa-IR" sz="3200" b="1" dirty="0">
                <a:cs typeface="B Nazanin" panose="00000400000000000000" pitchFamily="2" charset="-78"/>
              </a:rPr>
              <a:t>نقش تغافل در مدیریت: </a:t>
            </a:r>
            <a:r>
              <a:rPr lang="fa-IR" sz="3200" dirty="0">
                <a:cs typeface="B Nazanin" panose="00000400000000000000" pitchFamily="2" charset="-78"/>
              </a:rPr>
              <a:t>از درگیری های بی مورد ، وقت کش و </a:t>
            </a:r>
            <a:r>
              <a:rPr lang="fa-IR" sz="3200" dirty="0" smtClean="0">
                <a:cs typeface="B Nazanin" panose="00000400000000000000" pitchFamily="2" charset="-78"/>
              </a:rPr>
              <a:t>اعصاب </a:t>
            </a:r>
            <a:r>
              <a:rPr lang="fa-IR" sz="3200" dirty="0">
                <a:cs typeface="B Nazanin" panose="00000400000000000000" pitchFamily="2" charset="-78"/>
              </a:rPr>
              <a:t>خرد کن پیش گیری می کند.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امام صادق(ع) می فرماید : فضای معاشرت و معیشت در صورتی سالم و صالح می شود که مانند پیمانه ای با دو سوم زیرکی و یک سوم تغافل پُر شود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68146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1560" y="116632"/>
            <a:ext cx="7756263" cy="1054250"/>
          </a:xfrm>
        </p:spPr>
        <p:txBody>
          <a:bodyPr/>
          <a:lstStyle/>
          <a:p>
            <a:r>
              <a:rPr lang="fa-IR" sz="4800" dirty="0">
                <a:cs typeface="B Nazanin" panose="00000400000000000000" pitchFamily="2" charset="-78"/>
              </a:rPr>
              <a:t>آسان شدن </a:t>
            </a:r>
            <a:r>
              <a:rPr lang="fa-IR" sz="4800" dirty="0" smtClean="0">
                <a:cs typeface="B Nazanin" panose="00000400000000000000" pitchFamily="2" charset="-78"/>
              </a:rPr>
              <a:t>مدیریت   وَيَسِّرْ </a:t>
            </a:r>
            <a:r>
              <a:rPr lang="fa-IR" sz="4800" dirty="0">
                <a:cs typeface="B Nazanin" panose="00000400000000000000" pitchFamily="2" charset="-78"/>
              </a:rPr>
              <a:t>لِي </a:t>
            </a:r>
            <a:r>
              <a:rPr lang="fa-IR" sz="4800" dirty="0" smtClean="0">
                <a:cs typeface="B Nazanin" panose="00000400000000000000" pitchFamily="2" charset="-78"/>
              </a:rPr>
              <a:t>أَمْرِي</a:t>
            </a:r>
            <a:endParaRPr lang="fa-IR" sz="4800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>
            <a:noAutofit/>
          </a:bodyPr>
          <a:lstStyle/>
          <a:p>
            <a:r>
              <a:rPr lang="fa-IR" sz="3200" b="1" dirty="0">
                <a:cs typeface="B Nazanin" panose="00000400000000000000" pitchFamily="2" charset="-78"/>
              </a:rPr>
              <a:t>ضرورت </a:t>
            </a:r>
            <a:r>
              <a:rPr lang="fa-IR" sz="3200" b="1" dirty="0" smtClean="0">
                <a:cs typeface="B Nazanin" panose="00000400000000000000" pitchFamily="2" charset="-78"/>
              </a:rPr>
              <a:t>آسانی</a:t>
            </a:r>
            <a:endParaRPr lang="fa-IR" sz="3200" b="1" dirty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</a:rPr>
              <a:t> آسانی امر مدیریت برای یک مدیر یک ضرورت است . هرچه زمینه و ابزار کار برای مدیر آماده تر باشد مدیر با تمرکز فکر  وقدرت روحی و دقت بیشتری قادر به انجام وظیفه است.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نخستین شرط آسان شدن مدیریت تصمیم وتلاش مدیر است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</a:rPr>
              <a:t>عوامل آسان شدن مدیریت: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1- </a:t>
            </a:r>
            <a:r>
              <a:rPr lang="fa-IR" sz="3200" dirty="0">
                <a:cs typeface="B Nazanin" panose="00000400000000000000" pitchFamily="2" charset="-78"/>
              </a:rPr>
              <a:t>بکار گیری همه توان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2- </a:t>
            </a:r>
            <a:r>
              <a:rPr lang="fa-IR" sz="3200" dirty="0">
                <a:cs typeface="B Nazanin" panose="00000400000000000000" pitchFamily="2" charset="-78"/>
              </a:rPr>
              <a:t>تقوا و توکل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3- </a:t>
            </a:r>
            <a:r>
              <a:rPr lang="fa-IR" sz="3200" dirty="0">
                <a:cs typeface="B Nazanin" panose="00000400000000000000" pitchFamily="2" charset="-78"/>
              </a:rPr>
              <a:t>انجام تکلیف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marL="0" indent="0">
              <a:buNone/>
            </a:pPr>
            <a:r>
              <a:rPr lang="fa-IR" sz="3200" dirty="0" smtClean="0">
                <a:cs typeface="B Nazanin" panose="00000400000000000000" pitchFamily="2" charset="-78"/>
              </a:rPr>
              <a:t>4- </a:t>
            </a:r>
            <a:r>
              <a:rPr lang="fa-IR" sz="3200" dirty="0">
                <a:cs typeface="B Nazanin" panose="00000400000000000000" pitchFamily="2" charset="-78"/>
              </a:rPr>
              <a:t>دعا </a:t>
            </a:r>
          </a:p>
          <a:p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744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56263" cy="10542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رسایی </a:t>
            </a:r>
            <a:r>
              <a:rPr lang="fa-IR" dirty="0" smtClean="0">
                <a:cs typeface="B Nazanin" panose="00000400000000000000" pitchFamily="2" charset="-78"/>
              </a:rPr>
              <a:t>سخن  وَاحْلُلْ </a:t>
            </a:r>
            <a:r>
              <a:rPr lang="fa-IR" dirty="0">
                <a:cs typeface="B Nazanin" panose="00000400000000000000" pitchFamily="2" charset="-78"/>
              </a:rPr>
              <a:t>عُقْدَةً مِنْ </a:t>
            </a:r>
            <a:r>
              <a:rPr lang="fa-IR" dirty="0" smtClean="0">
                <a:cs typeface="B Nazanin" panose="00000400000000000000" pitchFamily="2" charset="-78"/>
              </a:rPr>
              <a:t>لِسَانِي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1268760"/>
            <a:ext cx="8856984" cy="5472608"/>
          </a:xfrm>
        </p:spPr>
        <p:txBody>
          <a:bodyPr>
            <a:normAutofit/>
          </a:bodyPr>
          <a:lstStyle/>
          <a:p>
            <a:pPr algn="just"/>
            <a:r>
              <a:rPr lang="fa-IR" sz="3200" dirty="0">
                <a:cs typeface="B Nazanin" panose="00000400000000000000" pitchFamily="2" charset="-78"/>
              </a:rPr>
              <a:t>سخن وسیلع ای است که مدیر را با افراد مرتبط می کند اهداف مدیریت را منتقل می کند و راه های رسیدن به آن را مشخص می کند.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نفوذ کلامی ، توانایی در گفتار و رسایی سخن از عوامل مهم ایجاد جاذبه برای یک مدیر است.</a:t>
            </a:r>
          </a:p>
          <a:p>
            <a:pPr algn="just"/>
            <a:r>
              <a:rPr lang="fa-IR" sz="3200" dirty="0">
                <a:cs typeface="B Nazanin" panose="00000400000000000000" pitchFamily="2" charset="-78"/>
              </a:rPr>
              <a:t>امام علی(ع) می فرماید : امام نیازمند به ذهنی فعال و زبانی پر توان در سخنوری و دلی پر جرأت و گستاخ در اقامه عدل است.</a:t>
            </a:r>
          </a:p>
          <a:p>
            <a:pPr algn="just"/>
            <a:r>
              <a:rPr lang="fa-IR" sz="3200" b="1" dirty="0">
                <a:cs typeface="B Nazanin" panose="00000400000000000000" pitchFamily="2" charset="-78"/>
              </a:rPr>
              <a:t>شرایط سخن رسا و نافذ </a:t>
            </a:r>
            <a:r>
              <a:rPr lang="fa-IR" sz="3200" dirty="0">
                <a:cs typeface="B Nazanin" panose="00000400000000000000" pitchFamily="2" charset="-78"/>
              </a:rPr>
              <a:t>: 1- روان بودن کلمات 2- رعایت حسن ترتیب در جمله بندی  3- قابل فهم برای عموم مردم 4- جامع بودن سخن  5- رعایت اندازه </a:t>
            </a:r>
            <a:r>
              <a:rPr lang="fa-IR" sz="3200" dirty="0" smtClean="0">
                <a:cs typeface="B Nazanin" panose="00000400000000000000" pitchFamily="2" charset="-78"/>
              </a:rPr>
              <a:t>لازم</a:t>
            </a:r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625480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08912" cy="1054250"/>
          </a:xfrm>
        </p:spPr>
        <p:txBody>
          <a:bodyPr/>
          <a:lstStyle/>
          <a:p>
            <a:r>
              <a:rPr lang="fa-IR" sz="4800" dirty="0">
                <a:cs typeface="B Nazanin" panose="00000400000000000000" pitchFamily="2" charset="-78"/>
              </a:rPr>
              <a:t>معاون </a:t>
            </a:r>
            <a:r>
              <a:rPr lang="fa-IR" sz="4800" dirty="0" smtClean="0">
                <a:cs typeface="B Nazanin" panose="00000400000000000000" pitchFamily="2" charset="-78"/>
              </a:rPr>
              <a:t>شایسته    وَاجْعَلْ </a:t>
            </a:r>
            <a:r>
              <a:rPr lang="fa-IR" sz="4800" dirty="0">
                <a:cs typeface="B Nazanin" panose="00000400000000000000" pitchFamily="2" charset="-78"/>
              </a:rPr>
              <a:t>لِي وَزِيرًا مِنْ </a:t>
            </a:r>
            <a:r>
              <a:rPr lang="fa-IR" sz="4800" dirty="0" smtClean="0">
                <a:cs typeface="B Nazanin" panose="00000400000000000000" pitchFamily="2" charset="-78"/>
              </a:rPr>
              <a:t>أَهْلِي</a:t>
            </a:r>
            <a:endParaRPr lang="fa-IR" sz="4800" dirty="0">
              <a:cs typeface="B Nazanin" panose="00000400000000000000" pitchFamily="2" charset="-78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5112568"/>
          </a:xfrm>
        </p:spPr>
        <p:txBody>
          <a:bodyPr>
            <a:normAutofit/>
          </a:bodyPr>
          <a:lstStyle/>
          <a:p>
            <a:r>
              <a:rPr lang="fa-IR" sz="3200" dirty="0">
                <a:cs typeface="B Nazanin" panose="00000400000000000000" pitchFamily="2" charset="-78"/>
              </a:rPr>
              <a:t>یکی از عوامل موفقیت مدیر داشتن همکاران </a:t>
            </a:r>
            <a:r>
              <a:rPr lang="fa-IR" sz="3200" dirty="0" smtClean="0">
                <a:cs typeface="B Nazanin" panose="00000400000000000000" pitchFamily="2" charset="-78"/>
              </a:rPr>
              <a:t>ومعاون توانا </a:t>
            </a:r>
            <a:r>
              <a:rPr lang="fa-IR" sz="3200" dirty="0">
                <a:cs typeface="B Nazanin" panose="00000400000000000000" pitchFamily="2" charset="-78"/>
              </a:rPr>
              <a:t>و شایسته است.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انتخاب </a:t>
            </a:r>
            <a:r>
              <a:rPr lang="fa-IR" sz="3200" dirty="0" smtClean="0">
                <a:cs typeface="B Nazanin" panose="00000400000000000000" pitchFamily="2" charset="-78"/>
              </a:rPr>
              <a:t>معاون </a:t>
            </a:r>
            <a:r>
              <a:rPr lang="fa-IR" sz="3200" dirty="0">
                <a:cs typeface="B Nazanin" panose="00000400000000000000" pitchFamily="2" charset="-78"/>
              </a:rPr>
              <a:t>باید از بین شایسته ترین افراد صورت گیرد.</a:t>
            </a:r>
          </a:p>
          <a:p>
            <a:r>
              <a:rPr lang="fa-IR" sz="3200" dirty="0">
                <a:cs typeface="B Nazanin" panose="00000400000000000000" pitchFamily="2" charset="-78"/>
              </a:rPr>
              <a:t>پیامبر (ص) می فرماید : کسی از شما که سرپرستی کاری را عهده دار شود اگر خداوند خیر او را بخواهد معاون شایسته ای برای اوقرار می دهد تا اگر[مسئولیتی را] فراموش کند آن را یاد آور شود و اگر یاد داشته باشد[در انجام مسئولیت] به او کمک کند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38627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Nazanin" pitchFamily="2" charset="-78"/>
              </a:rPr>
              <a:t>2-1)مفهوم سازمان: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-گروه هایی انسانی که با کوشش خود حداکثر بازدهی را در ارتباط به رفع نیاز های خود به دست می آورند.</a:t>
            </a: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-انسان هایی که نیت مشترک در قالب هدفی خاص دارند تا با بکار گرفتن امکانات مادی برای ایفای نقش هر فرد سازمانی جایگاهی مشخص می کنند و بدین طریق تشکیلات اصولی سازمان نقش می گیرد.</a:t>
            </a:r>
          </a:p>
          <a:p>
            <a:pPr algn="r" rtl="1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Nazanin" pitchFamily="2" charset="-78"/>
              </a:rPr>
              <a:t>2-2)مفهوم اسلامي سازمان: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سازمانی اسلامی الهی است که که از قوانین الهی قوام می یابد و سعی در تکمیل و کمال دارد:</a:t>
            </a: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	-دارای کیفیت اجرایی منطبق با مسئولیت واگذاری است.</a:t>
            </a: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	-از روحیه جمعی برخوردار است.</a:t>
            </a: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	-دارای همبستگی های بدور از فشار و اجبار است.</a:t>
            </a: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	-از طرز تفکر مثبت و وحدت برخوردار است.</a:t>
            </a:r>
          </a:p>
          <a:p>
            <a:pPr algn="r" rtl="1">
              <a:buNone/>
            </a:pPr>
            <a:r>
              <a:rPr lang="fa-IR" dirty="0" smtClean="0">
                <a:cs typeface="B Nazanin" pitchFamily="2" charset="-78"/>
              </a:rPr>
              <a:t>	-در بین آنها تفاهم ارزشی وجود دارد.</a:t>
            </a:r>
            <a:endParaRPr lang="en-US" dirty="0" smtClean="0">
              <a:cs typeface="B Nazanin" pitchFamily="2" charset="-78"/>
            </a:endParaRPr>
          </a:p>
          <a:p>
            <a:pPr algn="r" rtl="1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بحث سوم : مديريت از ديدگاه اسلام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3-1)مفهوم مديريت.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3-2)نظرات مختلف درباره مديريت.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3-3)مفهوم اسلامي مديريت.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3-4)اصول مديريت اسلامي.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3-5)مشخصات مدير اسلامي.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Nazanin" pitchFamily="2" charset="-78"/>
              </a:rPr>
              <a:t>3-1)مفهوم مديريت: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علم هدايت كردن با تاثر از تصميمات علمي به منظور ايجاد برنامه هاي اجرايي كه توازن بخشيدن به منابع مادي و نيروي انساني را همراه دارد.</a:t>
            </a: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Nazanin" pitchFamily="2" charset="-78"/>
              </a:rPr>
              <a:t>3-2)نظرات مختلف درباره مديريت: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تيلور : كاهش هزينه و افزايش بازدهي.</a:t>
            </a:r>
          </a:p>
          <a:p>
            <a:pPr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هنري فايول : مجموعه وظايفي چون برنامه ريزي، سازماندهي، فرماندهي، هماهنگ كردن و كنترل.</a:t>
            </a:r>
          </a:p>
          <a:p>
            <a:pPr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مارك پاركر فالت: ايجاد هماهنگي در ارتباط با سازش فرد با گروه هاي اجتماعي.</a:t>
            </a:r>
          </a:p>
          <a:p>
            <a:pPr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algn="r" rtl="1"/>
            <a:r>
              <a:rPr lang="fa-IR" dirty="0" smtClean="0">
                <a:cs typeface="B Nazanin" pitchFamily="2" charset="-78"/>
              </a:rPr>
              <a:t>صاحب نظران مكتب رفتاري: رسانيدن كاركنان به بلوغ و كمال از راه تشويق و رضايت كاري. </a:t>
            </a: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Nazanin" pitchFamily="2" charset="-78"/>
              </a:rPr>
              <a:t>3-3)مفهوم اسلامي مديريت: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مديريت در مسير نزديكي به الله.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در تمامي سطوح آن زهد و تقوي پيشه ميشود.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سعي در بخشش و ارشاد.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جلب رضايت اكثريت.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دستورات قرآني مديريت را در انجام امور مبتني بر صحت استوار ميسازد.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مديريت اسلامي رسالت است. در آن بستگي شغلي و مقامي وجود ندارد. 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مدیر با سعه صدر در درون سازمان موجبات تحکیم زمینه های رشد و خلاقیت اعضا را فراهم میسازد.</a:t>
            </a:r>
          </a:p>
          <a:p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507</TotalTime>
  <Words>1956</Words>
  <Application>Microsoft Office PowerPoint</Application>
  <PresentationFormat>On-screen Show (4:3)</PresentationFormat>
  <Paragraphs>182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Apex</vt:lpstr>
      <vt:lpstr>مديريت در اسلام (مباني – اصول)</vt:lpstr>
      <vt:lpstr>بحث اول : انسان از ديدگاه قرآن</vt:lpstr>
      <vt:lpstr>بحث دوم : سازمان از ديدگاه اسلام</vt:lpstr>
      <vt:lpstr>2-1)مفهوم سازمان:</vt:lpstr>
      <vt:lpstr>2-2)مفهوم اسلامي سازمان:</vt:lpstr>
      <vt:lpstr>بحث سوم : مديريت از ديدگاه اسلام</vt:lpstr>
      <vt:lpstr>3-1)مفهوم مديريت:</vt:lpstr>
      <vt:lpstr>3-2)نظرات مختلف درباره مديريت:</vt:lpstr>
      <vt:lpstr>3-3)مفهوم اسلامي مديريت:</vt:lpstr>
      <vt:lpstr>3-4)اصول مديريت اسلامي.</vt:lpstr>
      <vt:lpstr>3-5)مشخصات مدير اسلامي.</vt:lpstr>
      <vt:lpstr>بحث چهارم : مديريت در فرمان علي (ع) به مالك اشتر</vt:lpstr>
      <vt:lpstr>بحث پنجم : روابط انساني در مديريت اسلامي</vt:lpstr>
      <vt:lpstr>مقدمه</vt:lpstr>
      <vt:lpstr>مقدمه</vt:lpstr>
      <vt:lpstr>شیوه های مدیریت ریشه در انگیزه ها و مبانی فکری و  عقیدتی  و خصلت های روحی مدیر وافراد تحت رهبری او دارد.  مدیریت اسلامی چیست؟ شیوه ی خاصی از رهبری که مبتنی بر مبانی فکری وعقیدتی اسلام است. ابتدا باید اسلام را معنا کنیم و پس از آن مبانی اسلام را درباره مدیریت و رهبری تعیین کنیم. اسلام: در یک جمله کوتاه عبارت است از تسلیم در برابر حق.   الاسلام هو التّسلیم </vt:lpstr>
      <vt:lpstr>مسلمان کسی است که در عقیده ، اخلاق وعمل تسلیم حق باشد. اساسی ترین مبانی اسلام در رابطه با رهبری که سایر اصول مدیریت به آن باز می گردد مبنای حق و عدل است.</vt:lpstr>
      <vt:lpstr>مدیریت انبیاء الهی نیز بر مبنای حق بوده است.  علت اصلی عدم موفقیت در تشکیل حکومت ویا تداوم آن توسط انبیاء شیوه ی مدیریتی آنها بوده که حکومت را برای حق می خواستند نه حق را برای حکومت.  اصول مدیریت اسلامی : به نظر می رسد اصول مدیریت به شیوه اسلامی در آیات 25تا 34 سوره طه آمده است.</vt:lpstr>
      <vt:lpstr>PowerPoint Presentation</vt:lpstr>
      <vt:lpstr>سوره طه</vt:lpstr>
      <vt:lpstr>از این آیات 4 ویژگی را برای مدیریت اسلامی می توان دریافت کرد :</vt:lpstr>
      <vt:lpstr>شرح صدر       رَبِّ اشْرَحْ لِي صَدْرِي</vt:lpstr>
      <vt:lpstr> شرح صدر در قرآن</vt:lpstr>
      <vt:lpstr>ارتباط شرح صدر و مدیریت:  کسی می تواند گروه و یا سازمانی را اداره کند که ظرفیت فکری و روحی وشرح صدر لازم را برای مدیریت داشته باشد.</vt:lpstr>
      <vt:lpstr>آثار شرح صدر</vt:lpstr>
      <vt:lpstr>آثار شرح صدر</vt:lpstr>
      <vt:lpstr>آثار شرح صدر</vt:lpstr>
      <vt:lpstr>آثار شرح صدر</vt:lpstr>
      <vt:lpstr>آثار شرح صدر</vt:lpstr>
      <vt:lpstr>آثار شرح صدر</vt:lpstr>
      <vt:lpstr>آسان شدن مدیریت   وَيَسِّرْ لِي أَمْرِي</vt:lpstr>
      <vt:lpstr>رسایی سخن  وَاحْلُلْ عُقْدَةً مِنْ لِسَانِي</vt:lpstr>
      <vt:lpstr>معاون شایسته    وَاجْعَلْ لِي وَزِيرًا مِنْ أَهْلِي</vt:lpstr>
    </vt:vector>
  </TitlesOfParts>
  <Company>Fanavaran Tehran Farayand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مديريت در اسلام (مباني – اصول)</dc:title>
  <dc:creator>Administrator</dc:creator>
  <cp:lastModifiedBy>hamid</cp:lastModifiedBy>
  <cp:revision>36</cp:revision>
  <dcterms:created xsi:type="dcterms:W3CDTF">2013-12-24T10:05:46Z</dcterms:created>
  <dcterms:modified xsi:type="dcterms:W3CDTF">2014-01-04T07:31:16Z</dcterms:modified>
</cp:coreProperties>
</file>