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bookmarkIdSeed="2">
  <p:sldMasterIdLst>
    <p:sldMasterId id="2147483670" r:id="rId2"/>
  </p:sldMasterIdLst>
  <p:notesMasterIdLst>
    <p:notesMasterId r:id="rId56"/>
  </p:notesMasterIdLst>
  <p:sldIdLst>
    <p:sldId id="256" r:id="rId3"/>
    <p:sldId id="315" r:id="rId4"/>
    <p:sldId id="314" r:id="rId5"/>
    <p:sldId id="313" r:id="rId6"/>
    <p:sldId id="282"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303" r:id="rId44"/>
    <p:sldId id="304" r:id="rId45"/>
    <p:sldId id="305" r:id="rId46"/>
    <p:sldId id="306" r:id="rId47"/>
    <p:sldId id="307" r:id="rId48"/>
    <p:sldId id="308" r:id="rId49"/>
    <p:sldId id="309" r:id="rId50"/>
    <p:sldId id="310" r:id="rId51"/>
    <p:sldId id="311" r:id="rId52"/>
    <p:sldId id="312" r:id="rId53"/>
    <p:sldId id="301" r:id="rId54"/>
    <p:sldId id="302" r:id="rId55"/>
  </p:sldIdLst>
  <p:sldSz cx="9144000" cy="6858000" type="screen4x3"/>
  <p:notesSz cx="6858000" cy="9144000"/>
  <p:defaultTextStyle>
    <a:defPPr>
      <a:defRPr lang="en-US"/>
    </a:defPPr>
    <a:lvl1pPr marL="0" algn="l" rtl="0" latinLnBrk="0">
      <a:defRPr sz="1800" kern="1200">
        <a:solidFill>
          <a:schemeClr val="tx1"/>
        </a:solidFill>
        <a:latin typeface="+mn-lt"/>
        <a:ea typeface="+mn-ea"/>
        <a:cs typeface="+mn-cs"/>
      </a:defRPr>
    </a:lvl1pPr>
    <a:lvl2pPr marL="457200" algn="l" rtl="0" latinLnBrk="0">
      <a:defRPr sz="1800" kern="1200">
        <a:solidFill>
          <a:schemeClr val="tx1"/>
        </a:solidFill>
        <a:latin typeface="+mn-lt"/>
        <a:ea typeface="+mn-ea"/>
        <a:cs typeface="+mn-cs"/>
      </a:defRPr>
    </a:lvl2pPr>
    <a:lvl3pPr marL="914400" algn="l" rtl="0" latinLnBrk="0">
      <a:defRPr sz="1800" kern="1200">
        <a:solidFill>
          <a:schemeClr val="tx1"/>
        </a:solidFill>
        <a:latin typeface="+mn-lt"/>
        <a:ea typeface="+mn-ea"/>
        <a:cs typeface="+mn-cs"/>
      </a:defRPr>
    </a:lvl3pPr>
    <a:lvl4pPr marL="1371600" algn="l" rtl="0" latinLnBrk="0">
      <a:defRPr sz="1800" kern="1200">
        <a:solidFill>
          <a:schemeClr val="tx1"/>
        </a:solidFill>
        <a:latin typeface="+mn-lt"/>
        <a:ea typeface="+mn-ea"/>
        <a:cs typeface="+mn-cs"/>
      </a:defRPr>
    </a:lvl4pPr>
    <a:lvl5pPr marL="1828800" algn="l" rtl="0" latinLnBrk="0">
      <a:defRPr sz="1800" kern="1200">
        <a:solidFill>
          <a:schemeClr val="tx1"/>
        </a:solidFill>
        <a:latin typeface="+mn-lt"/>
        <a:ea typeface="+mn-ea"/>
        <a:cs typeface="+mn-cs"/>
      </a:defRPr>
    </a:lvl5pPr>
    <a:lvl6pPr marL="2286000" algn="l" rtl="0" latinLnBrk="0">
      <a:defRPr sz="1800" kern="1200">
        <a:solidFill>
          <a:schemeClr val="tx1"/>
        </a:solidFill>
        <a:latin typeface="+mn-lt"/>
        <a:ea typeface="+mn-ea"/>
        <a:cs typeface="+mn-cs"/>
      </a:defRPr>
    </a:lvl6pPr>
    <a:lvl7pPr marL="2743200" algn="l" rtl="0" latinLnBrk="0">
      <a:defRPr sz="1800" kern="1200">
        <a:solidFill>
          <a:schemeClr val="tx1"/>
        </a:solidFill>
        <a:latin typeface="+mn-lt"/>
        <a:ea typeface="+mn-ea"/>
        <a:cs typeface="+mn-cs"/>
      </a:defRPr>
    </a:lvl7pPr>
    <a:lvl8pPr marL="3200400" algn="l" rtl="0" latinLnBrk="0">
      <a:defRPr sz="1800" kern="1200">
        <a:solidFill>
          <a:schemeClr val="tx1"/>
        </a:solidFill>
        <a:latin typeface="+mn-lt"/>
        <a:ea typeface="+mn-ea"/>
        <a:cs typeface="+mn-cs"/>
      </a:defRPr>
    </a:lvl8pPr>
    <a:lvl9pPr marL="3657600" algn="l" rtl="0" latinLnBrk="0">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9">
    <a:wholeTbl>
      <a:tcTxStyle>
        <a:fontRef idx="minor">
          <a:scrgbClr r="0" g="0" b="0"/>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fontRef idx="minor">
          <a:scrgbClr r="0" g="0" b="0"/>
        </a:fontRef>
        <a:schemeClr val="lt1"/>
      </a:tcTxStyle>
      <a:tcStyle>
        <a:tcBdr>
          <a:top>
            <a:ln w="38100" cmpd="sng">
              <a:solidFill>
                <a:schemeClr val="lt1"/>
              </a:solidFill>
            </a:ln>
          </a:top>
        </a:tcBdr>
        <a:fill>
          <a:solidFill>
            <a:schemeClr val="accent1"/>
          </a:solidFill>
        </a:fill>
      </a:tcStyle>
    </a:lastRow>
    <a:seCell>
      <a:tcStyle>
        <a:tcBdr/>
      </a:tcStyle>
    </a:seCell>
    <a:swCell>
      <a:tcStyle>
        <a:tcBdr/>
      </a:tcStyle>
    </a:swCell>
    <a:firstRow>
      <a:tcTxStyle b="on">
        <a:fontRef idx="minor">
          <a:scrgbClr r="0" g="0" b="0"/>
        </a:fontRef>
        <a:schemeClr val="lt1"/>
      </a:tcTxStyle>
      <a:tcStyle>
        <a:tcBdr>
          <a:bottom>
            <a:ln w="38100" cmpd="sng">
              <a:solidFill>
                <a:schemeClr val="lt1"/>
              </a:solidFill>
            </a:ln>
          </a:bottom>
        </a:tcBdr>
        <a:fill>
          <a:solidFill>
            <a:schemeClr val="accent1"/>
          </a:solidFill>
        </a:fill>
      </a:tcStyle>
    </a:firstRow>
    <a:neCell>
      <a:tcStyle>
        <a:tcBdr/>
      </a:tcStyle>
    </a:neCell>
    <a:nwCell>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1.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viewProps" Target="viewProps.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customXml" Target="../customXml/item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presProps" Target="pres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rtlCol="0"/>
          <a:lstStyle>
            <a:lvl1pPr algn="r">
              <a:defRPr sz="1200"/>
            </a:lvl1pPr>
          </a:lstStyle>
          <a:p>
            <a:fld id="{99CC1921-DF74-4DB5-8516-FEE78A013266}" type="datetimeFigureOut">
              <a:rPr lang="en-US" smtClean="0"/>
              <a:pPr/>
              <a:t>12/29/2013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rtlCol="0" anchor="b"/>
          <a:lstStyle>
            <a:lvl1pPr algn="r">
              <a:defRPr sz="1200"/>
            </a:lvl1pPr>
          </a:lstStyle>
          <a:p>
            <a:fld id="{ED24B878-6DFB-4618-B68C-9AE072238BFB}" type="slidenum">
              <a:rPr lang="en-US" smtClean="0"/>
              <a:pPr/>
              <a:t>‹#›</a:t>
            </a:fld>
            <a:endParaRPr lang="en-US"/>
          </a:p>
        </p:txBody>
      </p:sp>
    </p:spTree>
    <p:extLst>
      <p:ext uri="{BB962C8B-B14F-4D97-AF65-F5344CB8AC3E}">
        <p14:creationId xmlns:p14="http://schemas.microsoft.com/office/powerpoint/2010/main" val="117703730"/>
      </p:ext>
    </p:extLst>
  </p:cSld>
  <p:clrMap bg1="lt1" tx1="dk1" bg2="lt2" tx2="dk2" accent1="accent1" accent2="accent2" accent3="accent3" accent4="accent4" accent5="accent5" accent6="accent6" hlink="hlink" folHlink="folHlink"/>
  <p:notesStyle>
    <a:lvl1pPr marL="0" algn="l" rtl="0">
      <a:defRPr sz="1200" kern="1200">
        <a:solidFill>
          <a:schemeClr val="tx1"/>
        </a:solidFill>
        <a:latin typeface="+mn-lt"/>
        <a:ea typeface="+mn-ea"/>
        <a:cs typeface="+mn-cs"/>
      </a:defRPr>
    </a:lvl1pPr>
    <a:lvl2pPr marL="457200" algn="l" rtl="0">
      <a:defRPr sz="1200" kern="1200">
        <a:solidFill>
          <a:schemeClr val="tx1"/>
        </a:solidFill>
        <a:latin typeface="+mn-lt"/>
        <a:ea typeface="+mn-ea"/>
        <a:cs typeface="+mn-cs"/>
      </a:defRPr>
    </a:lvl2pPr>
    <a:lvl3pPr marL="914400" algn="l" rtl="0">
      <a:defRPr sz="1200" kern="1200">
        <a:solidFill>
          <a:schemeClr val="tx1"/>
        </a:solidFill>
        <a:latin typeface="+mn-lt"/>
        <a:ea typeface="+mn-ea"/>
        <a:cs typeface="+mn-cs"/>
      </a:defRPr>
    </a:lvl3pPr>
    <a:lvl4pPr marL="1371600" algn="l" rtl="0">
      <a:defRPr sz="1200" kern="1200">
        <a:solidFill>
          <a:schemeClr val="tx1"/>
        </a:solidFill>
        <a:latin typeface="+mn-lt"/>
        <a:ea typeface="+mn-ea"/>
        <a:cs typeface="+mn-cs"/>
      </a:defRPr>
    </a:lvl4pPr>
    <a:lvl5pPr marL="1828800" algn="l" rtl="0">
      <a:defRPr sz="1200" kern="1200">
        <a:solidFill>
          <a:schemeClr val="tx1"/>
        </a:solidFill>
        <a:latin typeface="+mn-lt"/>
        <a:ea typeface="+mn-ea"/>
        <a:cs typeface="+mn-cs"/>
      </a:defRPr>
    </a:lvl5pPr>
    <a:lvl6pPr marL="2286000" algn="l" rtl="0">
      <a:defRPr sz="1200" kern="1200">
        <a:solidFill>
          <a:schemeClr val="tx1"/>
        </a:solidFill>
        <a:latin typeface="+mn-lt"/>
        <a:ea typeface="+mn-ea"/>
        <a:cs typeface="+mn-cs"/>
      </a:defRPr>
    </a:lvl6pPr>
    <a:lvl7pPr marL="2743200" algn="l" rtl="0">
      <a:defRPr sz="1200" kern="1200">
        <a:solidFill>
          <a:schemeClr val="tx1"/>
        </a:solidFill>
        <a:latin typeface="+mn-lt"/>
        <a:ea typeface="+mn-ea"/>
        <a:cs typeface="+mn-cs"/>
      </a:defRPr>
    </a:lvl7pPr>
    <a:lvl8pPr marL="3200400" algn="l" rtl="0">
      <a:defRPr sz="1200" kern="1200">
        <a:solidFill>
          <a:schemeClr val="tx1"/>
        </a:solidFill>
        <a:latin typeface="+mn-lt"/>
        <a:ea typeface="+mn-ea"/>
        <a:cs typeface="+mn-cs"/>
      </a:defRPr>
    </a:lvl8pPr>
    <a:lvl9pPr marL="3657600" algn="l" rtl="0">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pPr/>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3</a:t>
            </a:fld>
            <a:endParaRPr 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pPr/>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pPr/>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pPr/>
              <a:t>23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24</a:t>
            </a:fld>
            <a:endParaRPr 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25</a:t>
            </a:fld>
            <a:endParaRPr 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26</a:t>
            </a:fld>
            <a:endParaRPr 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27</a:t>
            </a:fld>
            <a:endParaRPr 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28</a:t>
            </a:fld>
            <a:endParaRPr 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29</a:t>
            </a:fld>
            <a:endParaRPr lang="en-US">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30</a:t>
            </a:fld>
            <a:endParaRPr 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4</a:t>
            </a:fld>
            <a:endParaRPr lang="en-US">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31</a:t>
            </a:fld>
            <a:endParaRPr lang="en-US">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32</a:t>
            </a:fld>
            <a:endParaRPr lang="en-US">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33</a:t>
            </a:fld>
            <a:endParaRPr lang="en-US">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34</a:t>
            </a:fld>
            <a:endParaRPr lang="en-US">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35</a:t>
            </a:fld>
            <a:endParaRPr lang="en-US">
              <a:solidFill>
                <a:prstClr val="black"/>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36</a:t>
            </a:fld>
            <a:endParaRPr lang="en-US">
              <a:solidFill>
                <a:prstClr val="black"/>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37</a:t>
            </a:fld>
            <a:endParaRPr lang="en-US">
              <a:solidFill>
                <a:prstClr val="black"/>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38</a:t>
            </a:fld>
            <a:endParaRPr lang="en-US">
              <a:solidFill>
                <a:prstClr val="black"/>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39</a:t>
            </a:fld>
            <a:endParaRPr lang="en-US">
              <a:solidFill>
                <a:prstClr val="black"/>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40</a:t>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pPr/>
              <a:t>5</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41</a:t>
            </a:fld>
            <a:endParaRPr lang="en-US">
              <a:solidFill>
                <a:prstClr val="black"/>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42</a:t>
            </a:fld>
            <a:endParaRPr lang="en-US">
              <a:solidFill>
                <a:prstClr val="black"/>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43</a:t>
            </a:fld>
            <a:endParaRPr lang="en-US">
              <a:solidFill>
                <a:prstClr val="black"/>
              </a:solidFil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44</a:t>
            </a:fld>
            <a:endParaRPr lang="en-US">
              <a:solidFill>
                <a:prstClr val="black"/>
              </a:solidFil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45</a:t>
            </a:fld>
            <a:endParaRPr lang="en-US">
              <a:solidFill>
                <a:prstClr val="black"/>
              </a:solidFil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46</a:t>
            </a:fld>
            <a:endParaRPr lang="en-US">
              <a:solidFill>
                <a:prstClr val="black"/>
              </a:solidFil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47</a:t>
            </a:fld>
            <a:endParaRPr lang="en-US">
              <a:solidFill>
                <a:prstClr val="black"/>
              </a:solidFil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48</a:t>
            </a:fld>
            <a:endParaRPr lang="en-US">
              <a:solidFill>
                <a:prstClr val="black"/>
              </a:solidFil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49</a:t>
            </a:fld>
            <a:endParaRPr lang="en-US">
              <a:solidFill>
                <a:prstClr val="black"/>
              </a:solidFil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50</a:t>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pPr/>
              <a:t>6</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51</a:t>
            </a:fld>
            <a:endParaRPr lang="en-US">
              <a:solidFill>
                <a:prstClr val="black"/>
              </a:solidFill>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52</a:t>
            </a:fld>
            <a:endParaRPr lang="en-US">
              <a:solidFill>
                <a:prstClr val="black"/>
              </a:solidFill>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53</a:t>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7</a:t>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p>
        </p:txBody>
      </p:sp>
      <p:sp>
        <p:nvSpPr>
          <p:cNvPr id="29" name="Shape 28"/>
          <p:cNvSpPr>
            <a:spLocks noGrp="1"/>
          </p:cNvSpPr>
          <p:nvPr>
            <p:ph type="ctrTitle"/>
          </p:nvPr>
        </p:nvSpPr>
        <p:spPr>
          <a:xfrm>
            <a:off x="381000" y="4853411"/>
            <a:ext cx="8458200" cy="1222375"/>
          </a:xfrm>
        </p:spPr>
        <p:txBody>
          <a:bodyPr anchor="t"/>
          <a:lstStyle/>
          <a:p>
            <a:r>
              <a:rPr lang="en-US" smtClean="0"/>
              <a:t>Click to edit Master title style</a:t>
            </a:r>
            <a:endParaRPr lang="en-US" dirty="0"/>
          </a:p>
        </p:txBody>
      </p:sp>
      <p:sp>
        <p:nvSpPr>
          <p:cNvPr id="9" name="Shap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dirty="0"/>
          </a:p>
        </p:txBody>
      </p:sp>
      <p:sp>
        <p:nvSpPr>
          <p:cNvPr id="16" name="Shape 15"/>
          <p:cNvSpPr>
            <a:spLocks noGrp="1"/>
          </p:cNvSpPr>
          <p:nvPr>
            <p:ph type="dt" sz="half" idx="10"/>
          </p:nvPr>
        </p:nvSpPr>
        <p:spPr/>
        <p:txBody>
          <a:bodyPr/>
          <a:lstStyle/>
          <a:p>
            <a:fld id="{2B10AB5E-65B2-470F-A90D-8944CCF2250D}" type="datetime2">
              <a:rPr lang="en-US" smtClean="0"/>
              <a:pPr/>
              <a:t>Sunday, December 29, 2013</a:t>
            </a:fld>
            <a:endParaRPr lang="en-US"/>
          </a:p>
        </p:txBody>
      </p:sp>
      <p:sp>
        <p:nvSpPr>
          <p:cNvPr id="2" name="Shape 1"/>
          <p:cNvSpPr>
            <a:spLocks noGrp="1"/>
          </p:cNvSpPr>
          <p:nvPr>
            <p:ph type="ftr" sz="quarter" idx="11"/>
          </p:nvPr>
        </p:nvSpPr>
        <p:spPr/>
        <p:txBody>
          <a:bodyPr/>
          <a:lstStyle/>
          <a:p>
            <a:endParaRPr lang="en-US"/>
          </a:p>
        </p:txBody>
      </p:sp>
      <p:sp>
        <p:nvSpPr>
          <p:cNvPr id="15" name="Shape 14"/>
          <p:cNvSpPr>
            <a:spLocks noGrp="1"/>
          </p:cNvSpPr>
          <p:nvPr>
            <p:ph type="sldNum" sz="quarter" idx="12"/>
          </p:nvPr>
        </p:nvSpPr>
        <p:spPr>
          <a:xfrm>
            <a:off x="8229600" y="6473952"/>
            <a:ext cx="758952" cy="246888"/>
          </a:xfrm>
        </p:spPr>
        <p:txBody>
          <a:bodyPr/>
          <a:lstStyle/>
          <a:p>
            <a:fld id="{CF7A2BDD-D331-44F0-96AA-4FB4ED497064}"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Shape 1"/>
          <p:cNvSpPr>
            <a:spLocks noGrp="1"/>
          </p:cNvSpPr>
          <p:nvPr>
            <p:ph type="title"/>
          </p:nvPr>
        </p:nvSpPr>
        <p:spPr/>
        <p:txBody>
          <a:bodyPr/>
          <a:lstStyle/>
          <a:p>
            <a:r>
              <a:rPr lang="en-US" smtClean="0"/>
              <a:t>Click to edit Master title style</a:t>
            </a:r>
            <a:endParaRPr lang="en-US"/>
          </a:p>
        </p:txBody>
      </p:sp>
      <p:sp>
        <p:nvSpPr>
          <p:cNvPr id="3" name="Shape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hape 3"/>
          <p:cNvSpPr>
            <a:spLocks noGrp="1"/>
          </p:cNvSpPr>
          <p:nvPr>
            <p:ph type="dt" sz="half" idx="10"/>
          </p:nvPr>
        </p:nvSpPr>
        <p:spPr/>
        <p:txBody>
          <a:bodyPr/>
          <a:lstStyle/>
          <a:p>
            <a:fld id="{4C8A7A92-D244-4C94-97DC-00C50A8E32A7}" type="datetime2">
              <a:rPr lang="en-US" smtClean="0"/>
              <a:pPr/>
              <a:t>Sunday, December 29, 2013</a:t>
            </a:fld>
            <a:endParaRPr lang="en-US"/>
          </a:p>
        </p:txBody>
      </p:sp>
      <p:sp>
        <p:nvSpPr>
          <p:cNvPr id="5" name="Shape 4"/>
          <p:cNvSpPr>
            <a:spLocks noGrp="1"/>
          </p:cNvSpPr>
          <p:nvPr>
            <p:ph type="ftr" sz="quarter" idx="11"/>
          </p:nvPr>
        </p:nvSpPr>
        <p:spPr/>
        <p:txBody>
          <a:bodyPr/>
          <a:lstStyle/>
          <a:p>
            <a:endParaRPr lang="en-US"/>
          </a:p>
        </p:txBody>
      </p:sp>
      <p:sp>
        <p:nvSpPr>
          <p:cNvPr id="6" name="Shape 5"/>
          <p:cNvSpPr>
            <a:spLocks noGrp="1"/>
          </p:cNvSpPr>
          <p:nvPr>
            <p:ph type="sldNum" sz="quarter" idx="12"/>
          </p:nvPr>
        </p:nvSpPr>
        <p:spPr/>
        <p:txBody>
          <a:bodyPr/>
          <a:lstStyle/>
          <a:p>
            <a:fld id="{CF7A2BDD-D331-44F0-96AA-4FB4ED497064}" type="slidenum">
              <a:rPr lang="en-US" smtClean="0">
                <a:solidFill>
                  <a:schemeClr val="accent1">
                    <a:shade val="75000"/>
                  </a:schemeClr>
                </a:solidFill>
              </a: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Shape 1"/>
          <p:cNvSpPr>
            <a:spLocks noGrp="1"/>
          </p:cNvSpPr>
          <p:nvPr>
            <p:ph type="title" orient="vert"/>
          </p:nvPr>
        </p:nvSpPr>
        <p:spPr>
          <a:xfrm>
            <a:off x="6858000" y="549276"/>
            <a:ext cx="1828800" cy="5851525"/>
          </a:xfrm>
        </p:spPr>
        <p:txBody>
          <a:bodyPr vert="eaVert"/>
          <a:lstStyle/>
          <a:p>
            <a:r>
              <a:rPr lang="en-US" smtClean="0"/>
              <a:t>Click to edit Master title style</a:t>
            </a:r>
            <a:endParaRPr lang="en-US" dirty="0"/>
          </a:p>
        </p:txBody>
      </p:sp>
      <p:sp>
        <p:nvSpPr>
          <p:cNvPr id="3" name="Shape 2"/>
          <p:cNvSpPr>
            <a:spLocks noGrp="1"/>
          </p:cNvSpPr>
          <p:nvPr>
            <p:ph type="body" orient="vert" idx="1"/>
          </p:nvPr>
        </p:nvSpPr>
        <p:spPr>
          <a:xfrm>
            <a:off x="457200" y="549276"/>
            <a:ext cx="6248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hape 3"/>
          <p:cNvSpPr>
            <a:spLocks noGrp="1"/>
          </p:cNvSpPr>
          <p:nvPr>
            <p:ph type="dt" sz="half" idx="10"/>
          </p:nvPr>
        </p:nvSpPr>
        <p:spPr/>
        <p:txBody>
          <a:bodyPr/>
          <a:lstStyle/>
          <a:p>
            <a:fld id="{4C8A7A92-D244-4C94-97DC-00C50A8E32A7}" type="datetime2">
              <a:rPr lang="en-US" smtClean="0"/>
              <a:pPr/>
              <a:t>Sunday, December 29, 2013</a:t>
            </a:fld>
            <a:endParaRPr lang="en-US"/>
          </a:p>
        </p:txBody>
      </p:sp>
      <p:sp>
        <p:nvSpPr>
          <p:cNvPr id="5" name="Shape 4"/>
          <p:cNvSpPr>
            <a:spLocks noGrp="1"/>
          </p:cNvSpPr>
          <p:nvPr>
            <p:ph type="ftr" sz="quarter" idx="11"/>
          </p:nvPr>
        </p:nvSpPr>
        <p:spPr/>
        <p:txBody>
          <a:bodyPr/>
          <a:lstStyle/>
          <a:p>
            <a:endParaRPr lang="en-US"/>
          </a:p>
        </p:txBody>
      </p:sp>
      <p:sp>
        <p:nvSpPr>
          <p:cNvPr id="6" name="Shape 5"/>
          <p:cNvSpPr>
            <a:spLocks noGrp="1"/>
          </p:cNvSpPr>
          <p:nvPr>
            <p:ph type="sldNum" sz="quarter" idx="12"/>
          </p:nvPr>
        </p:nvSpPr>
        <p:spPr/>
        <p:txBody>
          <a:bodyPr/>
          <a:lstStyle/>
          <a:p>
            <a:fld id="{CF7A2BDD-D331-44F0-96AA-4FB4ED497064}" type="slidenum">
              <a:rPr lang="en-US" smtClean="0">
                <a:solidFill>
                  <a:schemeClr val="accent1">
                    <a:shade val="75000"/>
                  </a:schemeClr>
                </a:solidFill>
              </a: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Shape 21"/>
          <p:cNvSpPr>
            <a:spLocks noGrp="1"/>
          </p:cNvSpPr>
          <p:nvPr>
            <p:ph type="title"/>
          </p:nvPr>
        </p:nvSpPr>
        <p:spPr/>
        <p:txBody>
          <a:bodyPr/>
          <a:lstStyle/>
          <a:p>
            <a:r>
              <a:rPr lang="en-US" smtClean="0"/>
              <a:t>Click to edit Master title style</a:t>
            </a:r>
            <a:endParaRPr lang="en-US"/>
          </a:p>
        </p:txBody>
      </p:sp>
      <p:sp>
        <p:nvSpPr>
          <p:cNvPr id="27" name="Shape 26"/>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5" name="Shape 24"/>
          <p:cNvSpPr>
            <a:spLocks noGrp="1"/>
          </p:cNvSpPr>
          <p:nvPr>
            <p:ph type="dt" sz="half" idx="10"/>
          </p:nvPr>
        </p:nvSpPr>
        <p:spPr/>
        <p:txBody>
          <a:bodyPr/>
          <a:lstStyle/>
          <a:p>
            <a:fld id="{B5F4066D-E18E-46CA-ADDB-DC7D9F287FCD}" type="datetime2">
              <a:rPr lang="en-US" smtClean="0"/>
              <a:pPr/>
              <a:t>Sunday, December 29, 2013</a:t>
            </a:fld>
            <a:endParaRPr lang="en-US"/>
          </a:p>
        </p:txBody>
      </p:sp>
      <p:sp>
        <p:nvSpPr>
          <p:cNvPr id="19" name="Shape 18"/>
          <p:cNvSpPr>
            <a:spLocks noGrp="1"/>
          </p:cNvSpPr>
          <p:nvPr>
            <p:ph type="ftr" sz="quarter" idx="11"/>
          </p:nvPr>
        </p:nvSpPr>
        <p:spPr>
          <a:xfrm>
            <a:off x="3581400" y="76200"/>
            <a:ext cx="2895600" cy="288925"/>
          </a:xfrm>
        </p:spPr>
        <p:txBody>
          <a:bodyPr/>
          <a:lstStyle/>
          <a:p>
            <a:endParaRPr lang="en-US"/>
          </a:p>
        </p:txBody>
      </p:sp>
      <p:sp>
        <p:nvSpPr>
          <p:cNvPr id="16" name="Shape 15"/>
          <p:cNvSpPr>
            <a:spLocks noGrp="1"/>
          </p:cNvSpPr>
          <p:nvPr>
            <p:ph type="sldNum" sz="quarter" idx="12"/>
          </p:nvPr>
        </p:nvSpPr>
        <p:spPr>
          <a:xfrm>
            <a:off x="8229600" y="6473952"/>
            <a:ext cx="758952" cy="246888"/>
          </a:xfrm>
        </p:spPr>
        <p:txBody>
          <a:bodyPr/>
          <a:lstStyle/>
          <a:p>
            <a:fld id="{CF7A2BDD-D331-44F0-96AA-4FB4ED497064}"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p>
        </p:txBody>
      </p:sp>
      <p:sp>
        <p:nvSpPr>
          <p:cNvPr id="6" name="Shape 5"/>
          <p:cNvSpPr>
            <a:spLocks noGrp="1"/>
          </p:cNvSpPr>
          <p:nvPr>
            <p:ph type="body" idx="1"/>
          </p:nvPr>
        </p:nvSpPr>
        <p:spPr>
          <a:xfrm>
            <a:off x="381000" y="1676400"/>
            <a:ext cx="8458200" cy="1219200"/>
          </a:xfrm>
        </p:spPr>
        <p:txBody>
          <a:bodyPr anchor="b"/>
          <a:lstStyle>
            <a:lvl1pPr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19" name="Shape 18"/>
          <p:cNvSpPr>
            <a:spLocks noGrp="1"/>
          </p:cNvSpPr>
          <p:nvPr>
            <p:ph type="dt" sz="half" idx="10"/>
          </p:nvPr>
        </p:nvSpPr>
        <p:spPr/>
        <p:txBody>
          <a:bodyPr/>
          <a:lstStyle/>
          <a:p>
            <a:fld id="{11C6C238-36A3-43CE-9745-62AF0A355E2A}" type="datetime2">
              <a:rPr lang="en-US" smtClean="0"/>
              <a:pPr/>
              <a:t>Sunday, December 29, 2013</a:t>
            </a:fld>
            <a:endParaRPr lang="en-US"/>
          </a:p>
        </p:txBody>
      </p:sp>
      <p:sp>
        <p:nvSpPr>
          <p:cNvPr id="11" name="Shape 10"/>
          <p:cNvSpPr>
            <a:spLocks noGrp="1"/>
          </p:cNvSpPr>
          <p:nvPr>
            <p:ph type="ftr" sz="quarter" idx="11"/>
          </p:nvPr>
        </p:nvSpPr>
        <p:spPr/>
        <p:txBody>
          <a:bodyPr/>
          <a:lstStyle/>
          <a:p>
            <a:endParaRPr lang="en-US"/>
          </a:p>
        </p:txBody>
      </p:sp>
      <p:sp>
        <p:nvSpPr>
          <p:cNvPr id="16" name="Shape 15"/>
          <p:cNvSpPr>
            <a:spLocks noGrp="1"/>
          </p:cNvSpPr>
          <p:nvPr>
            <p:ph type="sldNum" sz="quarter" idx="12"/>
          </p:nvPr>
        </p:nvSpPr>
        <p:spPr/>
        <p:txBody>
          <a:bodyPr/>
          <a:lstStyle/>
          <a:p>
            <a:fld id="{CF7A2BDD-D331-44F0-96AA-4FB4ED497064}" type="slidenum">
              <a:rPr lang="en-US" smtClean="0"/>
              <a:pPr/>
              <a:t>‹#›</a:t>
            </a:fld>
            <a:endParaRPr lang="en-US"/>
          </a:p>
        </p:txBody>
      </p:sp>
      <p:sp>
        <p:nvSpPr>
          <p:cNvPr id="8" name="Shape 7"/>
          <p:cNvSpPr>
            <a:spLocks noGrp="1"/>
          </p:cNvSpPr>
          <p:nvPr>
            <p:ph type="title"/>
          </p:nvPr>
        </p:nvSpPr>
        <p:spPr>
          <a:xfrm>
            <a:off x="180475" y="2947085"/>
            <a:ext cx="8686800" cy="1184825"/>
          </a:xfrm>
        </p:spPr>
        <p:txBody>
          <a:bodyPr rtlCol="0" anchor="t"/>
          <a:lstStyle>
            <a:lvl1pPr algn="r">
              <a:defRPr/>
            </a:lvl1pPr>
          </a:lstStyle>
          <a:p>
            <a:r>
              <a:rPr lang="en-US" smtClean="0"/>
              <a:t>Click to edit Master title style</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Shape 19"/>
          <p:cNvSpPr>
            <a:spLocks noGrp="1"/>
          </p:cNvSpPr>
          <p:nvPr>
            <p:ph type="title"/>
          </p:nvPr>
        </p:nvSpPr>
        <p:spPr>
          <a:xfrm>
            <a:off x="301752" y="457200"/>
            <a:ext cx="8686800" cy="841248"/>
          </a:xfrm>
        </p:spPr>
        <p:txBody>
          <a:bodyPr/>
          <a:lstStyle/>
          <a:p>
            <a:r>
              <a:rPr lang="en-US" smtClean="0"/>
              <a:t>Click to edit Master title style</a:t>
            </a:r>
            <a:endParaRPr lang="en-US" dirty="0"/>
          </a:p>
        </p:txBody>
      </p:sp>
      <p:sp>
        <p:nvSpPr>
          <p:cNvPr id="14" name="Shape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Shape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1" name="Shape 20"/>
          <p:cNvSpPr>
            <a:spLocks noGrp="1"/>
          </p:cNvSpPr>
          <p:nvPr>
            <p:ph type="dt" sz="half" idx="10"/>
          </p:nvPr>
        </p:nvSpPr>
        <p:spPr/>
        <p:txBody>
          <a:bodyPr/>
          <a:lstStyle/>
          <a:p>
            <a:fld id="{8E06EB92-F772-4663-8537-1301BB50BFAC}" type="datetime2">
              <a:rPr lang="en-US" smtClean="0"/>
              <a:pPr/>
              <a:t>Sunday, December 29, 2013</a:t>
            </a:fld>
            <a:endParaRPr lang="en-US"/>
          </a:p>
        </p:txBody>
      </p:sp>
      <p:sp>
        <p:nvSpPr>
          <p:cNvPr id="10" name="Shape 9"/>
          <p:cNvSpPr>
            <a:spLocks noGrp="1"/>
          </p:cNvSpPr>
          <p:nvPr>
            <p:ph type="ftr" sz="quarter" idx="11"/>
          </p:nvPr>
        </p:nvSpPr>
        <p:spPr/>
        <p:txBody>
          <a:bodyPr/>
          <a:lstStyle/>
          <a:p>
            <a:endParaRPr lang="en-US"/>
          </a:p>
        </p:txBody>
      </p:sp>
      <p:sp>
        <p:nvSpPr>
          <p:cNvPr id="31" name="Shape 30"/>
          <p:cNvSpPr>
            <a:spLocks noGrp="1"/>
          </p:cNvSpPr>
          <p:nvPr>
            <p:ph type="sldNum" sz="quarter" idx="12"/>
          </p:nvPr>
        </p:nvSpPr>
        <p:spPr/>
        <p:txBody>
          <a:bodyPr/>
          <a:lstStyle/>
          <a:p>
            <a:fld id="{CF7A2BDD-D331-44F0-96AA-4FB4ED49706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Shape 28"/>
          <p:cNvSpPr>
            <a:spLocks noGrp="1"/>
          </p:cNvSpPr>
          <p:nvPr>
            <p:ph type="title"/>
          </p:nvPr>
        </p:nvSpPr>
        <p:spPr>
          <a:xfrm>
            <a:off x="304800" y="5410200"/>
            <a:ext cx="8610600" cy="882650"/>
          </a:xfrm>
        </p:spPr>
        <p:txBody>
          <a:bodyPr anchor="ctr"/>
          <a:lstStyle>
            <a:lvl1pPr>
              <a:defRPr/>
            </a:lvl1pPr>
          </a:lstStyle>
          <a:p>
            <a:r>
              <a:rPr lang="en-US" smtClean="0"/>
              <a:t>Click to edit Master title style</a:t>
            </a:r>
            <a:endParaRPr lang="en-US" dirty="0"/>
          </a:p>
        </p:txBody>
      </p:sp>
      <p:sp>
        <p:nvSpPr>
          <p:cNvPr id="13" name="Shape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lt"/>
                <a:cs typeface="+mj-l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25" name="Shape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lt"/>
                <a:cs typeface="+mj-l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Shape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8" name="Shape 27"/>
          <p:cNvSpPr>
            <a:spLocks noGrp="1"/>
          </p:cNvSpPr>
          <p:nvPr>
            <p:ph sz="quarter" idx="4"/>
          </p:nvPr>
        </p:nvSpPr>
        <p:spPr>
          <a:xfrm>
            <a:off x="4648200" y="1316037"/>
            <a:ext cx="4270375" cy="39417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Shape 9"/>
          <p:cNvSpPr>
            <a:spLocks noGrp="1"/>
          </p:cNvSpPr>
          <p:nvPr>
            <p:ph type="dt" sz="half" idx="10"/>
          </p:nvPr>
        </p:nvSpPr>
        <p:spPr/>
        <p:txBody>
          <a:bodyPr/>
          <a:lstStyle/>
          <a:p>
            <a:fld id="{27E2C789-5B62-48FF-9191-791023128F05}" type="datetime2">
              <a:rPr lang="en-US" smtClean="0"/>
              <a:pPr/>
              <a:t>Sunday, December 29, 2013</a:t>
            </a:fld>
            <a:endParaRPr lang="en-US"/>
          </a:p>
        </p:txBody>
      </p:sp>
      <p:sp>
        <p:nvSpPr>
          <p:cNvPr id="6" name="Shape 5"/>
          <p:cNvSpPr>
            <a:spLocks noGrp="1"/>
          </p:cNvSpPr>
          <p:nvPr>
            <p:ph type="ftr" sz="quarter" idx="11"/>
          </p:nvPr>
        </p:nvSpPr>
        <p:spPr/>
        <p:txBody>
          <a:bodyPr/>
          <a:lstStyle/>
          <a:p>
            <a:endParaRPr lang="en-US"/>
          </a:p>
        </p:txBody>
      </p:sp>
      <p:sp>
        <p:nvSpPr>
          <p:cNvPr id="7" name="Shape 6"/>
          <p:cNvSpPr>
            <a:spLocks noGrp="1"/>
          </p:cNvSpPr>
          <p:nvPr>
            <p:ph type="sldNum" sz="quarter" idx="12"/>
          </p:nvPr>
        </p:nvSpPr>
        <p:spPr>
          <a:xfrm>
            <a:off x="8229600" y="6477000"/>
            <a:ext cx="762000" cy="246888"/>
          </a:xfrm>
        </p:spPr>
        <p:txBody>
          <a:bodyPr/>
          <a:lstStyle/>
          <a:p>
            <a:fld id="{CF7A2BDD-D331-44F0-96AA-4FB4ED497064}" type="slidenum">
              <a:rPr lang="en-US" smtClean="0"/>
              <a:pPr/>
              <a:t>‹#›</a:t>
            </a:fld>
            <a:endParaRPr lang="en-US" dirty="0"/>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Shape 29"/>
          <p:cNvSpPr>
            <a:spLocks noGrp="1"/>
          </p:cNvSpPr>
          <p:nvPr>
            <p:ph type="title"/>
          </p:nvPr>
        </p:nvSpPr>
        <p:spPr>
          <a:xfrm>
            <a:off x="301752" y="457200"/>
            <a:ext cx="8686800" cy="841248"/>
          </a:xfrm>
        </p:spPr>
        <p:txBody>
          <a:bodyPr/>
          <a:lstStyle/>
          <a:p>
            <a:r>
              <a:rPr lang="en-US" smtClean="0"/>
              <a:t>Click to edit Master title style</a:t>
            </a:r>
            <a:endParaRPr lang="en-US" dirty="0"/>
          </a:p>
        </p:txBody>
      </p:sp>
      <p:sp>
        <p:nvSpPr>
          <p:cNvPr id="12" name="Shape 11"/>
          <p:cNvSpPr>
            <a:spLocks noGrp="1"/>
          </p:cNvSpPr>
          <p:nvPr>
            <p:ph type="dt" sz="half" idx="10"/>
          </p:nvPr>
        </p:nvSpPr>
        <p:spPr/>
        <p:txBody>
          <a:bodyPr/>
          <a:lstStyle/>
          <a:p>
            <a:fld id="{8E2E5AB2-AD30-4274-ADEE-77A916493B5C}" type="datetime2">
              <a:rPr lang="en-US" smtClean="0"/>
              <a:pPr/>
              <a:t>Sunday, December 29, 2013</a:t>
            </a:fld>
            <a:endParaRPr lang="en-US"/>
          </a:p>
        </p:txBody>
      </p:sp>
      <p:sp>
        <p:nvSpPr>
          <p:cNvPr id="21" name="Shape 20"/>
          <p:cNvSpPr>
            <a:spLocks noGrp="1"/>
          </p:cNvSpPr>
          <p:nvPr>
            <p:ph type="ftr" sz="quarter" idx="11"/>
          </p:nvPr>
        </p:nvSpPr>
        <p:spPr/>
        <p:txBody>
          <a:bodyPr/>
          <a:lstStyle/>
          <a:p>
            <a:endParaRPr lang="en-US"/>
          </a:p>
        </p:txBody>
      </p:sp>
      <p:sp>
        <p:nvSpPr>
          <p:cNvPr id="6" name="Shape 5"/>
          <p:cNvSpPr>
            <a:spLocks noGrp="1"/>
          </p:cNvSpPr>
          <p:nvPr>
            <p:ph type="sldNum" sz="quarter" idx="12"/>
          </p:nvPr>
        </p:nvSpPr>
        <p:spPr/>
        <p:txBody>
          <a:bodyPr/>
          <a:lstStyle/>
          <a:p>
            <a:fld id="{CF7A2BDD-D331-44F0-96AA-4FB4ED49706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Shape 2"/>
          <p:cNvSpPr>
            <a:spLocks noGrp="1"/>
          </p:cNvSpPr>
          <p:nvPr>
            <p:ph type="dt" sz="half" idx="10"/>
          </p:nvPr>
        </p:nvSpPr>
        <p:spPr/>
        <p:txBody>
          <a:bodyPr/>
          <a:lstStyle/>
          <a:p>
            <a:fld id="{79C76396-5064-41C5-A285-015EE0047001}" type="datetime2">
              <a:rPr lang="en-US" smtClean="0"/>
              <a:pPr/>
              <a:t>Sunday, December 29, 2013</a:t>
            </a:fld>
            <a:endParaRPr lang="en-US"/>
          </a:p>
        </p:txBody>
      </p:sp>
      <p:sp>
        <p:nvSpPr>
          <p:cNvPr id="24" name="Shape 23"/>
          <p:cNvSpPr>
            <a:spLocks noGrp="1"/>
          </p:cNvSpPr>
          <p:nvPr>
            <p:ph type="ftr" sz="quarter" idx="11"/>
          </p:nvPr>
        </p:nvSpPr>
        <p:spPr/>
        <p:txBody>
          <a:bodyPr/>
          <a:lstStyle/>
          <a:p>
            <a:endParaRPr lang="en-US"/>
          </a:p>
        </p:txBody>
      </p:sp>
      <p:sp>
        <p:nvSpPr>
          <p:cNvPr id="7" name="Shape 6"/>
          <p:cNvSpPr>
            <a:spLocks noGrp="1"/>
          </p:cNvSpPr>
          <p:nvPr>
            <p:ph type="sldNum" sz="quarter" idx="12"/>
          </p:nvPr>
        </p:nvSpPr>
        <p:spPr/>
        <p:txBody>
          <a:bodyPr/>
          <a:lstStyle/>
          <a:p>
            <a:fld id="{CF7A2BDD-D331-44F0-96AA-4FB4ED49706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p>
        </p:txBody>
      </p:sp>
      <p:sp>
        <p:nvSpPr>
          <p:cNvPr id="12" name="Shape 11"/>
          <p:cNvSpPr>
            <a:spLocks noGrp="1"/>
          </p:cNvSpPr>
          <p:nvPr>
            <p:ph type="title"/>
          </p:nvPr>
        </p:nvSpPr>
        <p:spPr>
          <a:xfrm>
            <a:off x="457200" y="5486400"/>
            <a:ext cx="8458200" cy="520700"/>
          </a:xfrm>
        </p:spPr>
        <p:txBody>
          <a:bodyPr anchor="ctr"/>
          <a:lstStyle>
            <a:lvl1pPr algn="l">
              <a:buNone/>
              <a:defRPr sz="2000" b="1"/>
            </a:lvl1pPr>
          </a:lstStyle>
          <a:p>
            <a:r>
              <a:rPr lang="en-US" smtClean="0"/>
              <a:t>Click to edit Master title style</a:t>
            </a:r>
            <a:endParaRPr lang="en-US" dirty="0"/>
          </a:p>
        </p:txBody>
      </p:sp>
      <p:sp>
        <p:nvSpPr>
          <p:cNvPr id="26" name="Shape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4" name="Shape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5" name="Shape 24"/>
          <p:cNvSpPr>
            <a:spLocks noGrp="1"/>
          </p:cNvSpPr>
          <p:nvPr>
            <p:ph type="dt" sz="half" idx="10"/>
          </p:nvPr>
        </p:nvSpPr>
        <p:spPr/>
        <p:txBody>
          <a:bodyPr/>
          <a:lstStyle/>
          <a:p>
            <a:fld id="{5E39F948-767F-407F-A020-A5EC9CBC2988}" type="datetime2">
              <a:rPr lang="en-US" smtClean="0"/>
              <a:pPr/>
              <a:t>Sunday, December 29, 2013</a:t>
            </a:fld>
            <a:endParaRPr lang="en-US"/>
          </a:p>
        </p:txBody>
      </p:sp>
      <p:sp>
        <p:nvSpPr>
          <p:cNvPr id="29" name="Shape 28"/>
          <p:cNvSpPr>
            <a:spLocks noGrp="1"/>
          </p:cNvSpPr>
          <p:nvPr>
            <p:ph type="ftr" sz="quarter" idx="11"/>
          </p:nvPr>
        </p:nvSpPr>
        <p:spPr/>
        <p:txBody>
          <a:bodyPr/>
          <a:lstStyle/>
          <a:p>
            <a:endParaRPr lang="en-US" dirty="0"/>
          </a:p>
        </p:txBody>
      </p:sp>
      <p:sp>
        <p:nvSpPr>
          <p:cNvPr id="7" name="Shape 6"/>
          <p:cNvSpPr>
            <a:spLocks noGrp="1"/>
          </p:cNvSpPr>
          <p:nvPr>
            <p:ph type="sldNum" sz="quarter" idx="12"/>
          </p:nvPr>
        </p:nvSpPr>
        <p:spPr/>
        <p:txBody>
          <a:bodyPr/>
          <a:lstStyle/>
          <a:p>
            <a:fld id="{CF7A2BDD-D331-44F0-96AA-4FB4ED49706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Shape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lang="en-US" smtClean="0"/>
              <a:t>Click icon to add picture</a:t>
            </a:r>
            <a:endParaRPr lang="en-US" dirty="0"/>
          </a:p>
        </p:txBody>
      </p:sp>
      <p:sp>
        <p:nvSpPr>
          <p:cNvPr id="7" name="Shape 6"/>
          <p:cNvSpPr>
            <a:spLocks noGrp="1"/>
          </p:cNvSpPr>
          <p:nvPr>
            <p:ph type="dt" sz="half" idx="10"/>
          </p:nvPr>
        </p:nvSpPr>
        <p:spPr/>
        <p:txBody>
          <a:bodyPr/>
          <a:lstStyle/>
          <a:p>
            <a:fld id="{13251B7D-C0F1-466D-856C-C3614969F05D}" type="datetime2">
              <a:rPr lang="en-US" smtClean="0"/>
              <a:pPr/>
              <a:t>Sunday, December 29, 2013</a:t>
            </a:fld>
            <a:endParaRPr lang="en-US"/>
          </a:p>
        </p:txBody>
      </p:sp>
      <p:sp>
        <p:nvSpPr>
          <p:cNvPr id="5" name="Shape 4"/>
          <p:cNvSpPr>
            <a:spLocks noGrp="1"/>
          </p:cNvSpPr>
          <p:nvPr>
            <p:ph type="ftr" sz="quarter" idx="11"/>
          </p:nvPr>
        </p:nvSpPr>
        <p:spPr/>
        <p:txBody>
          <a:bodyPr/>
          <a:lstStyle/>
          <a:p>
            <a:endParaRPr lang="en-US"/>
          </a:p>
        </p:txBody>
      </p:sp>
      <p:sp>
        <p:nvSpPr>
          <p:cNvPr id="31" name="Shape 30"/>
          <p:cNvSpPr>
            <a:spLocks noGrp="1"/>
          </p:cNvSpPr>
          <p:nvPr>
            <p:ph type="sldNum" sz="quarter" idx="12"/>
          </p:nvPr>
        </p:nvSpPr>
        <p:spPr/>
        <p:txBody>
          <a:bodyPr/>
          <a:lstStyle/>
          <a:p>
            <a:fld id="{CF7A2BDD-D331-44F0-96AA-4FB4ED497064}" type="slidenum">
              <a:rPr lang="en-US" smtClean="0"/>
              <a:pPr/>
              <a:t>‹#›</a:t>
            </a:fld>
            <a:endParaRPr lang="en-US"/>
          </a:p>
        </p:txBody>
      </p:sp>
      <p:sp>
        <p:nvSpPr>
          <p:cNvPr id="17" name="Shape 16"/>
          <p:cNvSpPr>
            <a:spLocks noGrp="1"/>
          </p:cNvSpPr>
          <p:nvPr>
            <p:ph type="title"/>
          </p:nvPr>
        </p:nvSpPr>
        <p:spPr>
          <a:xfrm>
            <a:off x="381000" y="4993760"/>
            <a:ext cx="5867400" cy="522288"/>
          </a:xfrm>
        </p:spPr>
        <p:txBody>
          <a:bodyPr anchor="ctr"/>
          <a:lstStyle>
            <a:lvl1pPr algn="l">
              <a:buNone/>
              <a:defRPr sz="2000" b="1"/>
            </a:lvl1pPr>
          </a:lstStyle>
          <a:p>
            <a:r>
              <a:rPr lang="en-US" smtClean="0"/>
              <a:t>Click to edit Master title style</a:t>
            </a:r>
            <a:endParaRPr lang="en-US" dirty="0"/>
          </a:p>
        </p:txBody>
      </p:sp>
      <p:sp>
        <p:nvSpPr>
          <p:cNvPr id="26" name="Shape 25"/>
          <p:cNvSpPr>
            <a:spLocks noGrp="1"/>
          </p:cNvSpPr>
          <p:nvPr>
            <p:ph type="body" sz="half" idx="2"/>
          </p:nvPr>
        </p:nvSpPr>
        <p:spPr>
          <a:xfrm>
            <a:off x="381000" y="5533218"/>
            <a:ext cx="5867400" cy="768350"/>
          </a:xfrm>
        </p:spPr>
        <p:txBody>
          <a:bodyPr lIns="109728" tIns="0"/>
          <a:lstStyle>
            <a:lvl1pPr>
              <a:buNone/>
              <a:defRPr sz="1400"/>
            </a:lvl1pPr>
            <a:lvl2pPr>
              <a:defRPr sz="1200"/>
            </a:lvl2pPr>
            <a:lvl3pPr>
              <a:defRPr sz="1000"/>
            </a:lvl3pPr>
            <a:lvl4pPr>
              <a:defRPr sz="900"/>
            </a:lvl4pPr>
            <a:lvl5pPr>
              <a:defRPr sz="900"/>
            </a:lvl5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a:defRPr sz="1200">
                <a:solidFill>
                  <a:schemeClr val="accent1">
                    <a:shade val="75000"/>
                  </a:schemeClr>
                </a:solidFill>
              </a:defRPr>
            </a:lvl1pPr>
          </a:lstStyle>
          <a:p>
            <a:pPr algn="l"/>
            <a:fld id="{4C8A7A92-D244-4C94-97DC-00C50A8E32A7}" type="datetime2">
              <a:rPr lang="en-US" smtClean="0"/>
              <a:pPr algn="l"/>
              <a:t>Sunday, December 29, 2013</a:t>
            </a:fld>
            <a:endParaRPr lang="en-US" dirty="0">
              <a:solidFill>
                <a:schemeClr val="accent1">
                  <a:shade val="75000"/>
                </a:schemeClr>
              </a:solidFill>
            </a:endParaRPr>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a:defRPr sz="1200">
                <a:solidFill>
                  <a:schemeClr val="accent1">
                    <a:shade val="75000"/>
                  </a:schemeClr>
                </a:solidFill>
              </a:defRPr>
            </a:lvl1pPr>
          </a:lstStyle>
          <a:p>
            <a:pPr algn="r"/>
            <a:endParaRPr lang="en-US" dirty="0">
              <a:solidFill>
                <a:schemeClr val="accent1">
                  <a:shade val="75000"/>
                </a:schemeClr>
              </a:solidFill>
            </a:endParaRPr>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a:defRPr sz="1200">
                <a:solidFill>
                  <a:schemeClr val="accent1">
                    <a:shade val="75000"/>
                  </a:schemeClr>
                </a:solidFill>
              </a:defRPr>
            </a:lvl1pPr>
          </a:lstStyle>
          <a:p>
            <a:fld id="{CF7A2BDD-D331-44F0-96AA-4FB4ED497064}" type="slidenum">
              <a:rPr lang="en-US" smtClean="0">
                <a:solidFill>
                  <a:schemeClr val="accent1">
                    <a:shade val="75000"/>
                  </a:schemeClr>
                </a:solidFill>
              </a:rPr>
              <a:pPr/>
              <a:t>‹#›</a:t>
            </a:fld>
            <a:endParaRPr lang="en-US" dirty="0">
              <a:solidFill>
                <a:schemeClr val="accent1">
                  <a:shade val="75000"/>
                </a:schemeClr>
              </a:solidFill>
            </a:endParaRPr>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lang="en-US" smtClean="0"/>
              <a:t>Click to edit Master title style</a:t>
            </a:r>
            <a:endParaRPr lang="en-US" dirty="0"/>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lang="en-US"/>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txStyles>
    <p:titleStyle>
      <a:lvl1pPr algn="l" rtl="0" eaLnBrk="1" latinLnBrk="0" hangingPunct="1">
        <a:spcBef>
          <a:spcPct val="0"/>
        </a:spcBef>
        <a:buNone/>
        <a:defRPr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sz="1400" kern="1200" baseline="0">
          <a:solidFill>
            <a:schemeClr val="tx2"/>
          </a:solidFill>
          <a:latin typeface="+mn-lt"/>
          <a:ea typeface="+mn-ea"/>
          <a:cs typeface="+mn-cs"/>
        </a:defRPr>
      </a:lvl9pPr>
    </p:bodyStyle>
    <p:otherStyle>
      <a:lvl1pPr marL="0" algn="l" rtl="0" eaLnBrk="1" hangingPunct="1">
        <a:defRPr kern="1200">
          <a:solidFill>
            <a:schemeClr val="tx1"/>
          </a:solidFill>
          <a:latin typeface="+mn-lt"/>
          <a:ea typeface="+mn-ea"/>
          <a:cs typeface="+mn-cs"/>
        </a:defRPr>
      </a:lvl1pPr>
      <a:lvl2pPr marL="457200" algn="l" rtl="0" eaLnBrk="1" hangingPunct="1">
        <a:defRPr kern="1200">
          <a:solidFill>
            <a:schemeClr val="tx1"/>
          </a:solidFill>
          <a:latin typeface="+mn-lt"/>
          <a:ea typeface="+mn-ea"/>
          <a:cs typeface="+mn-cs"/>
        </a:defRPr>
      </a:lvl2pPr>
      <a:lvl3pPr marL="914400" algn="l" rtl="0" eaLnBrk="1" hangingPunct="1">
        <a:defRPr kern="1200">
          <a:solidFill>
            <a:schemeClr val="tx1"/>
          </a:solidFill>
          <a:latin typeface="+mn-lt"/>
          <a:ea typeface="+mn-ea"/>
          <a:cs typeface="+mn-cs"/>
        </a:defRPr>
      </a:lvl3pPr>
      <a:lvl4pPr marL="1371600" algn="l" rtl="0" eaLnBrk="1" hangingPunct="1">
        <a:defRPr kern="1200">
          <a:solidFill>
            <a:schemeClr val="tx1"/>
          </a:solidFill>
          <a:latin typeface="+mn-lt"/>
          <a:ea typeface="+mn-ea"/>
          <a:cs typeface="+mn-cs"/>
        </a:defRPr>
      </a:lvl4pPr>
      <a:lvl5pPr marL="1828800" algn="l" rtl="0" eaLnBrk="1" hangingPunct="1">
        <a:defRPr kern="1200">
          <a:solidFill>
            <a:schemeClr val="tx1"/>
          </a:solidFill>
          <a:latin typeface="+mn-lt"/>
          <a:ea typeface="+mn-ea"/>
          <a:cs typeface="+mn-cs"/>
        </a:defRPr>
      </a:lvl5pPr>
      <a:lvl6pPr marL="2286000" algn="l" rtl="0" eaLnBrk="1" hangingPunct="1">
        <a:defRPr kern="1200">
          <a:solidFill>
            <a:schemeClr val="tx1"/>
          </a:solidFill>
          <a:latin typeface="+mn-lt"/>
          <a:ea typeface="+mn-ea"/>
          <a:cs typeface="+mn-cs"/>
        </a:defRPr>
      </a:lvl6pPr>
      <a:lvl7pPr marL="2743200" algn="l" rtl="0" eaLnBrk="1" hangingPunct="1">
        <a:defRPr kern="1200">
          <a:solidFill>
            <a:schemeClr val="tx1"/>
          </a:solidFill>
          <a:latin typeface="+mn-lt"/>
          <a:ea typeface="+mn-ea"/>
          <a:cs typeface="+mn-cs"/>
        </a:defRPr>
      </a:lvl7pPr>
      <a:lvl8pPr marL="3200400" algn="l" rtl="0" eaLnBrk="1" hangingPunct="1">
        <a:defRPr kern="1200">
          <a:solidFill>
            <a:schemeClr val="tx1"/>
          </a:solidFill>
          <a:latin typeface="+mn-lt"/>
          <a:ea typeface="+mn-ea"/>
          <a:cs typeface="+mn-cs"/>
        </a:defRPr>
      </a:lvl8pPr>
      <a:lvl9pPr marL="3657600" algn="l" rtl="0" eaLnBrk="1" hangingPunct="1">
        <a:defRPr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ghadeer.org/social/modir/footnt01.htm#link73"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http://ghadeer.org/social/modir/footnt02.htm#link443" TargetMode="External"/><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ctrTitle"/>
          </p:nvPr>
        </p:nvSpPr>
        <p:spPr/>
        <p:txBody>
          <a:bodyPr/>
          <a:lstStyle/>
          <a:p>
            <a:endParaRPr lang="en-US" dirty="0"/>
          </a:p>
        </p:txBody>
      </p:sp>
      <p:sp>
        <p:nvSpPr>
          <p:cNvPr id="3" name="Rectangle 2"/>
          <p:cNvSpPr>
            <a:spLocks noGrp="1"/>
          </p:cNvSpPr>
          <p:nvPr>
            <p:ph type="subTitle" idx="1"/>
          </p:nvPr>
        </p:nvSpPr>
        <p:spPr/>
        <p:txBody>
          <a:bodyPr/>
          <a:lstStyle/>
          <a:p>
            <a:pPr algn="r" rtl="1"/>
            <a:endParaRPr lang="en-US" dirty="0" smtClean="0"/>
          </a:p>
        </p:txBody>
      </p:sp>
      <p:pic>
        <p:nvPicPr>
          <p:cNvPr id="1026" name="Picture 2" descr="C:\Users\Odin\Desktop\mehrshad_02120000_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حضرت على (عليه السلام ) در يكى از سخنان خود، برنامه ريزى خوب </a:t>
            </a:r>
            <a:r>
              <a:rPr lang="fa-IR" dirty="0" smtClean="0">
                <a:cs typeface="B Nazanin" pitchFamily="2" charset="-78"/>
              </a:rPr>
              <a:t> </a:t>
            </a:r>
            <a:r>
              <a:rPr lang="fa-IR" dirty="0">
                <a:cs typeface="B Nazanin" pitchFamily="2" charset="-78"/>
              </a:rPr>
              <a:t>مناسب و صحيح را محكم ترين و روشن ترين دليل بر خردمندى انسان و كامل بودن عقل او مى داند و مى </a:t>
            </a:r>
            <a:r>
              <a:rPr lang="fa-IR" dirty="0" smtClean="0">
                <a:cs typeface="B Nazanin" pitchFamily="2" charset="-78"/>
              </a:rPr>
              <a:t>فرمايد :</a:t>
            </a:r>
            <a:r>
              <a:rPr lang="fa-IR" dirty="0">
                <a:cs typeface="B Nazanin" pitchFamily="2" charset="-78"/>
              </a:rPr>
              <a:t/>
            </a:r>
            <a:br>
              <a:rPr lang="fa-IR" dirty="0">
                <a:cs typeface="B Nazanin" pitchFamily="2" charset="-78"/>
              </a:rPr>
            </a:br>
            <a:r>
              <a:rPr lang="fa-IR" dirty="0" smtClean="0">
                <a:cs typeface="B Nazanin" pitchFamily="2" charset="-78"/>
              </a:rPr>
              <a:t>((اءدل </a:t>
            </a:r>
            <a:r>
              <a:rPr lang="fa-IR" dirty="0">
                <a:cs typeface="B Nazanin" pitchFamily="2" charset="-78"/>
              </a:rPr>
              <a:t>شى ء على غزارة العقل حسن </a:t>
            </a:r>
            <a:r>
              <a:rPr lang="fa-IR" dirty="0" smtClean="0">
                <a:cs typeface="B Nazanin" pitchFamily="2" charset="-78"/>
              </a:rPr>
              <a:t>التدبير</a:t>
            </a:r>
            <a:r>
              <a:rPr lang="fa-IR" dirty="0">
                <a:cs typeface="B Nazanin" pitchFamily="2" charset="-78"/>
              </a:rPr>
              <a:t> </a:t>
            </a:r>
            <a:r>
              <a:rPr lang="fa-IR" dirty="0" smtClean="0">
                <a:cs typeface="B Nazanin" pitchFamily="2" charset="-78"/>
              </a:rPr>
              <a:t>))</a:t>
            </a:r>
            <a:r>
              <a:rPr lang="fa-IR" dirty="0">
                <a:cs typeface="B Nazanin" pitchFamily="2" charset="-78"/>
              </a:rPr>
              <a:t/>
            </a:r>
            <a:br>
              <a:rPr lang="fa-IR" dirty="0">
                <a:cs typeface="B Nazanin" pitchFamily="2" charset="-78"/>
              </a:rPr>
            </a:br>
            <a:r>
              <a:rPr lang="fa-IR" dirty="0">
                <a:cs typeface="B Nazanin" pitchFamily="2" charset="-78"/>
              </a:rPr>
              <a:t>بهترين دليل بر كمال عقل ، برنامه ريزى خوب و مناسب است .</a:t>
            </a:r>
            <a:endParaRPr lang="en-US" dirty="0">
              <a:cs typeface="B Nazanin" pitchFamily="2" charset="-78"/>
            </a:endParaRPr>
          </a:p>
        </p:txBody>
      </p:sp>
    </p:spTree>
    <p:extLst>
      <p:ext uri="{BB962C8B-B14F-4D97-AF65-F5344CB8AC3E}">
        <p14:creationId xmlns:p14="http://schemas.microsoft.com/office/powerpoint/2010/main" val="41826418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r>
              <a:rPr lang="fa-IR" dirty="0" smtClean="0">
                <a:cs typeface="B Nazanin" pitchFamily="2" charset="-78"/>
              </a:rPr>
              <a:t>فوايد </a:t>
            </a:r>
            <a:r>
              <a:rPr lang="fa-IR" dirty="0">
                <a:cs typeface="B Nazanin" pitchFamily="2" charset="-78"/>
              </a:rPr>
              <a:t>برنامه ريزى </a:t>
            </a:r>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كاستن از ميزان خطاپذيرى </a:t>
            </a:r>
            <a:endParaRPr lang="fa-IR" dirty="0" smtClean="0">
              <a:cs typeface="B Nazanin" pitchFamily="2" charset="-78"/>
            </a:endParaRPr>
          </a:p>
          <a:p>
            <a:pPr marL="0" indent="0" algn="r" rtl="1">
              <a:buNone/>
            </a:pPr>
            <a:r>
              <a:rPr lang="fa-IR" dirty="0">
                <a:cs typeface="B Nazanin" pitchFamily="2" charset="-78"/>
              </a:rPr>
              <a:t>استفاده بهينه از منابع و امكانات </a:t>
            </a:r>
            <a:endParaRPr lang="fa-IR" dirty="0" smtClean="0">
              <a:cs typeface="B Nazanin" pitchFamily="2" charset="-78"/>
            </a:endParaRPr>
          </a:p>
          <a:p>
            <a:pPr marL="0" indent="0" algn="r" rtl="1">
              <a:buNone/>
            </a:pPr>
            <a:r>
              <a:rPr lang="fa-IR" dirty="0">
                <a:cs typeface="B Nazanin" pitchFamily="2" charset="-78"/>
              </a:rPr>
              <a:t>ايمنى از ندامت و پشيمانى</a:t>
            </a:r>
            <a:endParaRPr lang="en-US" dirty="0">
              <a:cs typeface="B Nazanin" pitchFamily="2" charset="-78"/>
            </a:endParaRPr>
          </a:p>
        </p:txBody>
      </p:sp>
    </p:spTree>
    <p:extLst>
      <p:ext uri="{BB962C8B-B14F-4D97-AF65-F5344CB8AC3E}">
        <p14:creationId xmlns:p14="http://schemas.microsoft.com/office/powerpoint/2010/main" val="418264187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normAutofit/>
          </a:bodyPr>
          <a:lstStyle/>
          <a:p>
            <a:pPr algn="ctr" rtl="1"/>
            <a:r>
              <a:rPr lang="fa-IR" dirty="0">
                <a:cs typeface="B Nazanin" pitchFamily="2" charset="-78"/>
              </a:rPr>
              <a:t>كاستن از ميزان خطاپذيرى </a:t>
            </a:r>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سازمانها در راستاى رسالت و ماموريت اصلى خود، همواره دست به اقداماتى مى زنند كه اگر پيش از انجام اين اقدامات و فعاليتها در مورد آنها بينديشند و آثار و عواقب ناشى از انجام آنها را پيش بينى كنند، از لغزشها، اشتباهات و خطاها در امان خواهند </a:t>
            </a:r>
            <a:r>
              <a:rPr lang="fa-IR" dirty="0" smtClean="0">
                <a:cs typeface="B Nazanin" pitchFamily="2" charset="-78"/>
              </a:rPr>
              <a:t>بود .</a:t>
            </a:r>
            <a:endParaRPr lang="en-US" dirty="0">
              <a:cs typeface="B Nazanin" pitchFamily="2" charset="-78"/>
            </a:endParaRPr>
          </a:p>
        </p:txBody>
      </p:sp>
    </p:spTree>
    <p:extLst>
      <p:ext uri="{BB962C8B-B14F-4D97-AF65-F5344CB8AC3E}">
        <p14:creationId xmlns:p14="http://schemas.microsoft.com/office/powerpoint/2010/main" val="418264187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حضرت على (عليه السلام ) در اين مورد مى </a:t>
            </a:r>
            <a:r>
              <a:rPr lang="fa-IR" dirty="0" smtClean="0">
                <a:cs typeface="B Nazanin" pitchFamily="2" charset="-78"/>
              </a:rPr>
              <a:t>فرمايد :</a:t>
            </a:r>
            <a:r>
              <a:rPr lang="fa-IR" dirty="0">
                <a:cs typeface="B Nazanin" pitchFamily="2" charset="-78"/>
              </a:rPr>
              <a:t/>
            </a:r>
            <a:br>
              <a:rPr lang="fa-IR" dirty="0">
                <a:cs typeface="B Nazanin" pitchFamily="2" charset="-78"/>
              </a:rPr>
            </a:br>
            <a:r>
              <a:rPr lang="fa-IR" dirty="0">
                <a:cs typeface="B Nazanin" pitchFamily="2" charset="-78"/>
              </a:rPr>
              <a:t>(( التدبير قبل العمل يؤ من العثار )) </a:t>
            </a:r>
            <a:endParaRPr lang="fa-IR" dirty="0" smtClean="0">
              <a:cs typeface="B Nazanin" pitchFamily="2" charset="-78"/>
            </a:endParaRPr>
          </a:p>
          <a:p>
            <a:pPr marL="0" indent="0" algn="r" rtl="1">
              <a:buNone/>
            </a:pPr>
            <a:r>
              <a:rPr lang="fa-IR" dirty="0" smtClean="0">
                <a:cs typeface="B Nazanin" pitchFamily="2" charset="-78"/>
              </a:rPr>
              <a:t> </a:t>
            </a:r>
            <a:r>
              <a:rPr lang="fa-IR" dirty="0">
                <a:cs typeface="B Nazanin" pitchFamily="2" charset="-78"/>
              </a:rPr>
              <a:t>برنامه ريزى قبل از هر كارى ، باعث در امان ماندن از لغزش مى شود.</a:t>
            </a:r>
            <a:endParaRPr lang="en-US" dirty="0">
              <a:cs typeface="B Nazanin" pitchFamily="2" charset="-78"/>
            </a:endParaRPr>
          </a:p>
        </p:txBody>
      </p:sp>
    </p:spTree>
    <p:extLst>
      <p:ext uri="{BB962C8B-B14F-4D97-AF65-F5344CB8AC3E}">
        <p14:creationId xmlns:p14="http://schemas.microsoft.com/office/powerpoint/2010/main" val="41826418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r>
              <a:rPr lang="fa-IR" dirty="0">
                <a:cs typeface="B Nazanin" pitchFamily="2" charset="-78"/>
              </a:rPr>
              <a:t>استفاده بهينه از منابع و امكانات </a:t>
            </a:r>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منابع و امكانات هيچ سازمانى ، بى نهايت و نامحدود نيست </a:t>
            </a:r>
            <a:r>
              <a:rPr lang="fa-IR" dirty="0" smtClean="0">
                <a:cs typeface="B Nazanin" pitchFamily="2" charset="-78"/>
              </a:rPr>
              <a:t>. </a:t>
            </a:r>
            <a:r>
              <a:rPr lang="fa-IR" dirty="0">
                <a:cs typeface="B Nazanin" pitchFamily="2" charset="-78"/>
              </a:rPr>
              <a:t>هر سازمانى به ميزانى با محدوديت منابع و امكانات مواجه است ؛ بنابراين بايد در استفاده و بهره بردارى از آنها نهايت دقت را به خرج داد تا بتوان به صورت مناسب و بهينه از آنها استفاده نمود.</a:t>
            </a:r>
            <a:endParaRPr lang="en-US" dirty="0">
              <a:cs typeface="B Nazanin" pitchFamily="2" charset="-78"/>
            </a:endParaRPr>
          </a:p>
        </p:txBody>
      </p:sp>
    </p:spTree>
    <p:extLst>
      <p:ext uri="{BB962C8B-B14F-4D97-AF65-F5344CB8AC3E}">
        <p14:creationId xmlns:p14="http://schemas.microsoft.com/office/powerpoint/2010/main" val="418264187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حضرت على (عليه السلام ) اين حقيقت را اين گونه متذكر شده اند:</a:t>
            </a:r>
            <a:br>
              <a:rPr lang="fa-IR" dirty="0">
                <a:cs typeface="B Nazanin" pitchFamily="2" charset="-78"/>
              </a:rPr>
            </a:br>
            <a:r>
              <a:rPr lang="fa-IR" dirty="0">
                <a:cs typeface="B Nazanin" pitchFamily="2" charset="-78"/>
              </a:rPr>
              <a:t>(( لا فقر مع حسن تدبير )) </a:t>
            </a:r>
            <a:br>
              <a:rPr lang="fa-IR" dirty="0">
                <a:cs typeface="B Nazanin" pitchFamily="2" charset="-78"/>
              </a:rPr>
            </a:br>
            <a:r>
              <a:rPr lang="fa-IR" dirty="0">
                <a:cs typeface="B Nazanin" pitchFamily="2" charset="-78"/>
              </a:rPr>
              <a:t>در صورتى كه برنامه ريزى خوبى وجود داشته باشد، هيچ گونه فقر و كمبود امكاناتى وجود نخواهد داشت .</a:t>
            </a:r>
            <a:endParaRPr lang="en-US" dirty="0">
              <a:cs typeface="B Nazanin" pitchFamily="2" charset="-78"/>
            </a:endParaRPr>
          </a:p>
        </p:txBody>
      </p:sp>
    </p:spTree>
    <p:extLst>
      <p:ext uri="{BB962C8B-B14F-4D97-AF65-F5344CB8AC3E}">
        <p14:creationId xmlns:p14="http://schemas.microsoft.com/office/powerpoint/2010/main" val="418264187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از اين كلام نورانى به وضوح استفاده مى شود كه برنامه ريزى مانع گرفتار آمدن فرد و سازمان در چنگال فقر و كمبود امكانات خواهد شد. اما نكته ديگرى نيز مى توان استفاده كرد و آن اينكه برنامه ريزى ، نه تنها از هدر رفتن منابع و امكانات موجود و بالفعل سازمان جلوگيرى مى نمايد، بلكه باعث موفقيت سازمان در جذب امكانات و منابع ديگر نيز مى </a:t>
            </a:r>
            <a:r>
              <a:rPr lang="fa-IR" dirty="0" smtClean="0">
                <a:cs typeface="B Nazanin" pitchFamily="2" charset="-78"/>
              </a:rPr>
              <a:t>شود .</a:t>
            </a:r>
            <a:endParaRPr lang="en-US" dirty="0">
              <a:cs typeface="B Nazanin" pitchFamily="2" charset="-78"/>
            </a:endParaRPr>
          </a:p>
        </p:txBody>
      </p:sp>
    </p:spTree>
    <p:extLst>
      <p:ext uri="{BB962C8B-B14F-4D97-AF65-F5344CB8AC3E}">
        <p14:creationId xmlns:p14="http://schemas.microsoft.com/office/powerpoint/2010/main" val="41826418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pPr marL="0" indent="0" algn="r" rtl="1">
              <a:buNone/>
            </a:pPr>
            <a:r>
              <a:rPr lang="fa-IR" dirty="0">
                <a:cs typeface="B Nazanin" pitchFamily="2" charset="-78"/>
              </a:rPr>
              <a:t>ممكن است سازمان امكانات و منابع زيادى در اختيار داشته باشد، اما نتواند به صورت مناسب و صحيحى از آنها استفاده كند؛ در نتيجه ، نه تنها ميزان كارآيى و اثر بخشى سازمان بالاتر نخواهد رفت ، بلكه احتمالا نتيجه معكوس نيز خواهد داشت .</a:t>
            </a:r>
            <a:br>
              <a:rPr lang="fa-IR" dirty="0">
                <a:cs typeface="B Nazanin" pitchFamily="2" charset="-78"/>
              </a:rPr>
            </a:br>
            <a:endParaRPr lang="en-US" dirty="0">
              <a:cs typeface="B Nazanin" pitchFamily="2" charset="-78"/>
            </a:endParaRPr>
          </a:p>
        </p:txBody>
      </p:sp>
    </p:spTree>
    <p:extLst>
      <p:ext uri="{BB962C8B-B14F-4D97-AF65-F5344CB8AC3E}">
        <p14:creationId xmlns:p14="http://schemas.microsoft.com/office/powerpoint/2010/main" val="418264187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اميرالمومنين على (عليه السلام ) در اين باره چنين مى فرمايد:</a:t>
            </a:r>
            <a:br>
              <a:rPr lang="fa-IR" dirty="0">
                <a:cs typeface="B Nazanin" pitchFamily="2" charset="-78"/>
              </a:rPr>
            </a:br>
            <a:r>
              <a:rPr lang="fa-IR" dirty="0">
                <a:cs typeface="B Nazanin" pitchFamily="2" charset="-78"/>
              </a:rPr>
              <a:t>حسن التدبير مع الكفاف اءكفى من الكثير مع الاسراف ؛ </a:t>
            </a:r>
            <a:br>
              <a:rPr lang="fa-IR" dirty="0">
                <a:cs typeface="B Nazanin" pitchFamily="2" charset="-78"/>
              </a:rPr>
            </a:br>
            <a:r>
              <a:rPr lang="fa-IR" dirty="0">
                <a:cs typeface="B Nazanin" pitchFamily="2" charset="-78"/>
              </a:rPr>
              <a:t>برنامه ريزى خوب به همراه امكانات به مقدار نياز، كار سازتر از امكانات زياد به همراه اسراف مى </a:t>
            </a:r>
            <a:r>
              <a:rPr lang="fa-IR" dirty="0" smtClean="0">
                <a:cs typeface="B Nazanin" pitchFamily="2" charset="-78"/>
              </a:rPr>
              <a:t>باشد .</a:t>
            </a:r>
            <a:endParaRPr lang="en-US" dirty="0">
              <a:cs typeface="B Nazanin" pitchFamily="2" charset="-78"/>
            </a:endParaRPr>
          </a:p>
          <a:p>
            <a:pPr algn="r" rtl="1"/>
            <a:endParaRPr lang="en-US" dirty="0">
              <a:cs typeface="B Nazanin" pitchFamily="2" charset="-78"/>
            </a:endParaRPr>
          </a:p>
        </p:txBody>
      </p:sp>
    </p:spTree>
    <p:extLst>
      <p:ext uri="{BB962C8B-B14F-4D97-AF65-F5344CB8AC3E}">
        <p14:creationId xmlns:p14="http://schemas.microsoft.com/office/powerpoint/2010/main" val="418264187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حضرت على (عليه السلام ) در يكى ديگر از بيانات نورانى خود، مى فرمايد:</a:t>
            </a:r>
            <a:br>
              <a:rPr lang="fa-IR" dirty="0">
                <a:cs typeface="B Nazanin" pitchFamily="2" charset="-78"/>
              </a:rPr>
            </a:br>
            <a:r>
              <a:rPr lang="fa-IR" dirty="0">
                <a:cs typeface="B Nazanin" pitchFamily="2" charset="-78"/>
              </a:rPr>
              <a:t>التلطف فى الحيلة اءجدى من الوسيلة </a:t>
            </a:r>
            <a:r>
              <a:rPr lang="en-US" dirty="0" smtClean="0">
                <a:cs typeface="B Nazanin" pitchFamily="2" charset="-78"/>
              </a:rPr>
              <a:t>.</a:t>
            </a:r>
          </a:p>
          <a:p>
            <a:pPr marL="0" indent="0" algn="r" rtl="1">
              <a:buNone/>
            </a:pPr>
            <a:r>
              <a:rPr lang="fa-IR" dirty="0" smtClean="0">
                <a:cs typeface="B Nazanin" pitchFamily="2" charset="-78"/>
              </a:rPr>
              <a:t> </a:t>
            </a:r>
            <a:r>
              <a:rPr lang="fa-IR" dirty="0">
                <a:cs typeface="B Nazanin" pitchFamily="2" charset="-78"/>
              </a:rPr>
              <a:t>ظرافت و دقت در برنامه ريزى ، بهتر از امكانات و ابزار است .</a:t>
            </a:r>
            <a:endParaRPr lang="en-US" dirty="0">
              <a:cs typeface="B Nazanin" pitchFamily="2" charset="-78"/>
            </a:endParaRPr>
          </a:p>
        </p:txBody>
      </p:sp>
    </p:spTree>
    <p:extLst>
      <p:ext uri="{BB962C8B-B14F-4D97-AF65-F5344CB8AC3E}">
        <p14:creationId xmlns:p14="http://schemas.microsoft.com/office/powerpoint/2010/main" val="41826418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marL="0" indent="0" algn="ctr" rtl="1">
              <a:buNone/>
            </a:pPr>
            <a:r>
              <a:rPr lang="fa-IR" sz="4400" dirty="0" smtClean="0">
                <a:cs typeface="B Nazanin" pitchFamily="2" charset="-78"/>
              </a:rPr>
              <a:t>استاد : جناب دکتر علی احمدی</a:t>
            </a:r>
          </a:p>
          <a:p>
            <a:pPr algn="ctr" rtl="1"/>
            <a:endParaRPr lang="fa-IR" sz="4400" dirty="0">
              <a:cs typeface="B Nazanin" pitchFamily="2" charset="-78"/>
            </a:endParaRPr>
          </a:p>
          <a:p>
            <a:pPr marL="0" indent="0" algn="ctr" rtl="1">
              <a:buNone/>
            </a:pPr>
            <a:r>
              <a:rPr lang="fa-IR" sz="4400" dirty="0" smtClean="0">
                <a:solidFill>
                  <a:srgbClr val="FF0000"/>
                </a:solidFill>
                <a:cs typeface="B Nazanin" pitchFamily="2" charset="-78"/>
              </a:rPr>
              <a:t>گرد آورنده : محمد جواد خلیلی</a:t>
            </a:r>
            <a:endParaRPr lang="en-US" sz="4400" dirty="0">
              <a:solidFill>
                <a:srgbClr val="FF0000"/>
              </a:solidFill>
              <a:cs typeface="B Nazanin" pitchFamily="2" charset="-78"/>
            </a:endParaRPr>
          </a:p>
        </p:txBody>
      </p:sp>
    </p:spTree>
    <p:extLst>
      <p:ext uri="{BB962C8B-B14F-4D97-AF65-F5344CB8AC3E}">
        <p14:creationId xmlns:p14="http://schemas.microsoft.com/office/powerpoint/2010/main" val="41652240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r>
              <a:rPr lang="fa-IR" dirty="0" smtClean="0">
                <a:cs typeface="B Nazanin" pitchFamily="2" charset="-78"/>
              </a:rPr>
              <a:t>ايمنى </a:t>
            </a:r>
            <a:r>
              <a:rPr lang="fa-IR" dirty="0">
                <a:cs typeface="B Nazanin" pitchFamily="2" charset="-78"/>
              </a:rPr>
              <a:t>از ندامت و پشيمانى </a:t>
            </a:r>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حضرت على (عليه السلام ) در اين مورد مى فرمايد:</a:t>
            </a:r>
            <a:br>
              <a:rPr lang="fa-IR" dirty="0">
                <a:cs typeface="B Nazanin" pitchFamily="2" charset="-78"/>
              </a:rPr>
            </a:br>
            <a:r>
              <a:rPr lang="fa-IR" dirty="0">
                <a:cs typeface="B Nazanin" pitchFamily="2" charset="-78"/>
              </a:rPr>
              <a:t>التدبير قبل العمل يومنك من الندم ؛ </a:t>
            </a:r>
            <a:r>
              <a:rPr lang="fa-IR" dirty="0" smtClean="0">
                <a:cs typeface="B Nazanin" pitchFamily="2" charset="-78"/>
              </a:rPr>
              <a:t>برنامه </a:t>
            </a:r>
            <a:r>
              <a:rPr lang="fa-IR" dirty="0">
                <a:cs typeface="B Nazanin" pitchFamily="2" charset="-78"/>
              </a:rPr>
              <a:t>ريزى قبل از كار، تو را از پشيمانى در امان نگه مى دارد.</a:t>
            </a:r>
            <a:endParaRPr lang="en-US" dirty="0">
              <a:cs typeface="B Nazanin" pitchFamily="2" charset="-78"/>
            </a:endParaRPr>
          </a:p>
        </p:txBody>
      </p:sp>
    </p:spTree>
    <p:extLst>
      <p:ext uri="{BB962C8B-B14F-4D97-AF65-F5344CB8AC3E}">
        <p14:creationId xmlns:p14="http://schemas.microsoft.com/office/powerpoint/2010/main" val="418264187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r>
              <a:rPr lang="fa-IR" dirty="0">
                <a:cs typeface="B Nazanin" pitchFamily="2" charset="-78"/>
              </a:rPr>
              <a:t>انواع برنامه ريزى </a:t>
            </a:r>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 برنامه ريزى جامع يا </a:t>
            </a:r>
            <a:r>
              <a:rPr lang="fa-IR" dirty="0" smtClean="0">
                <a:cs typeface="B Nazanin" pitchFamily="2" charset="-78"/>
              </a:rPr>
              <a:t>استراتژيك</a:t>
            </a:r>
          </a:p>
          <a:p>
            <a:pPr marL="0" indent="0" algn="r" rtl="1">
              <a:buNone/>
            </a:pPr>
            <a:r>
              <a:rPr lang="fa-IR" dirty="0">
                <a:cs typeface="B Nazanin" pitchFamily="2" charset="-78"/>
              </a:rPr>
              <a:t>. برنامه ريزى عملياتى يا </a:t>
            </a:r>
            <a:r>
              <a:rPr lang="fa-IR" dirty="0" smtClean="0">
                <a:cs typeface="B Nazanin" pitchFamily="2" charset="-78"/>
              </a:rPr>
              <a:t>اجرايى</a:t>
            </a:r>
          </a:p>
          <a:p>
            <a:pPr marL="0" indent="0" algn="r" rtl="1">
              <a:buNone/>
            </a:pPr>
            <a:r>
              <a:rPr lang="fa-IR" dirty="0">
                <a:cs typeface="B Nazanin" pitchFamily="2" charset="-78"/>
              </a:rPr>
              <a:t>برنامه ريزى جامع در قرآن </a:t>
            </a:r>
            <a:endParaRPr lang="en-US" dirty="0">
              <a:cs typeface="B Nazanin" pitchFamily="2" charset="-78"/>
            </a:endParaRPr>
          </a:p>
        </p:txBody>
      </p:sp>
    </p:spTree>
    <p:extLst>
      <p:ext uri="{BB962C8B-B14F-4D97-AF65-F5344CB8AC3E}">
        <p14:creationId xmlns:p14="http://schemas.microsoft.com/office/powerpoint/2010/main" val="418264187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normAutofit/>
          </a:bodyPr>
          <a:lstStyle/>
          <a:p>
            <a:pPr algn="ctr" rtl="1"/>
            <a:r>
              <a:rPr lang="fa-IR" dirty="0">
                <a:cs typeface="B Nazanin" pitchFamily="2" charset="-78"/>
              </a:rPr>
              <a:t>برنامه ريزى جامع در قرآن </a:t>
            </a:r>
            <a:endParaRPr lang="en-US" dirty="0">
              <a:cs typeface="B Nazanin" pitchFamily="2" charset="-78"/>
            </a:endParaRPr>
          </a:p>
        </p:txBody>
      </p:sp>
      <p:sp>
        <p:nvSpPr>
          <p:cNvPr id="3" name="Content Placeholder 2"/>
          <p:cNvSpPr>
            <a:spLocks noGrp="1"/>
          </p:cNvSpPr>
          <p:nvPr>
            <p:ph idx="1"/>
          </p:nvPr>
        </p:nvSpPr>
        <p:spPr/>
        <p:txBody>
          <a:bodyPr>
            <a:normAutofit/>
          </a:bodyPr>
          <a:lstStyle/>
          <a:p>
            <a:pPr marL="0" indent="0" algn="r" rtl="1">
              <a:buNone/>
            </a:pPr>
            <a:r>
              <a:rPr lang="fa-IR" dirty="0">
                <a:cs typeface="B Nazanin" pitchFamily="2" charset="-78"/>
              </a:rPr>
              <a:t>يكى از نمونه هاى بارز اين برنامه ريزى جامع و استراتژيك در متون اسلامى ، برنامه ريزى پانزده ساله حضرت يوسف (عليه السلام ) است كه در قرآن كريم به آن اشاره شده است </a:t>
            </a:r>
            <a:r>
              <a:rPr lang="fa-IR" dirty="0" smtClean="0">
                <a:cs typeface="B Nazanin" pitchFamily="2" charset="-78"/>
              </a:rPr>
              <a:t>.</a:t>
            </a:r>
          </a:p>
          <a:p>
            <a:pPr marL="0" indent="0" algn="r" rtl="1">
              <a:buNone/>
            </a:pPr>
            <a:r>
              <a:rPr lang="fa-IR" dirty="0">
                <a:cs typeface="B Nazanin" pitchFamily="2" charset="-78"/>
              </a:rPr>
              <a:t>پادشاه مصر، براى تعبير خواب خود، اطرافيان را حاضر كرد و چنين گفت :</a:t>
            </a:r>
            <a:br>
              <a:rPr lang="fa-IR" dirty="0">
                <a:cs typeface="B Nazanin" pitchFamily="2" charset="-78"/>
              </a:rPr>
            </a:br>
            <a:r>
              <a:rPr lang="fa-IR" dirty="0">
                <a:cs typeface="B Nazanin" pitchFamily="2" charset="-78"/>
              </a:rPr>
              <a:t>من در خواب ديدم كه هفت گاو لاغر به هفت گاو چاق حمله كرده و آنها را خوردند و نيز هفت خوشه خشكيده به دور هفت خوشه سبز پيچيده و آنها را از ميان بردند.</a:t>
            </a:r>
            <a:endParaRPr lang="en-US" dirty="0">
              <a:cs typeface="B Nazanin" pitchFamily="2" charset="-78"/>
            </a:endParaRPr>
          </a:p>
        </p:txBody>
      </p:sp>
    </p:spTree>
    <p:extLst>
      <p:ext uri="{BB962C8B-B14F-4D97-AF65-F5344CB8AC3E}">
        <p14:creationId xmlns:p14="http://schemas.microsoft.com/office/powerpoint/2010/main" val="418264187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pPr marL="0" indent="0" algn="r" rtl="1">
              <a:buNone/>
            </a:pPr>
            <a:r>
              <a:rPr lang="fa-IR" dirty="0">
                <a:cs typeface="B Nazanin" pitchFamily="2" charset="-78"/>
              </a:rPr>
              <a:t>حضرت يوسف چنين جواب داد:</a:t>
            </a:r>
            <a:br>
              <a:rPr lang="fa-IR" dirty="0">
                <a:cs typeface="B Nazanin" pitchFamily="2" charset="-78"/>
              </a:rPr>
            </a:br>
            <a:r>
              <a:rPr lang="fa-IR" dirty="0">
                <a:cs typeface="B Nazanin" pitchFamily="2" charset="-78"/>
              </a:rPr>
              <a:t/>
            </a:r>
            <a:br>
              <a:rPr lang="fa-IR" dirty="0">
                <a:cs typeface="B Nazanin" pitchFamily="2" charset="-78"/>
              </a:rPr>
            </a:br>
            <a:r>
              <a:rPr lang="fa-IR" dirty="0">
                <a:cs typeface="B Nazanin" pitchFamily="2" charset="-78"/>
              </a:rPr>
              <a:t>هفت سال پى در پى مى كاريد و آنچه را كه درو كرديد، جز اندكى كه مى خوريد، در خوشه هاى خود باقى بگذاريد. پس از آن ، هفت سال سخت مى آيد كه (مردم ) آنچه را براى آن سالها ذخيره كرده ايد مى خورند، جز اندكى كه (براى بذر) نگه مى داريد. پس از آن ، سالى فرا مى رسد كه به مردم در آن (سال ) باران مى رسد و در آن ، آب ميوه مى </a:t>
            </a:r>
            <a:r>
              <a:rPr lang="fa-IR" dirty="0" smtClean="0">
                <a:cs typeface="B Nazanin" pitchFamily="2" charset="-78"/>
              </a:rPr>
              <a:t>گيرند .</a:t>
            </a:r>
            <a:endParaRPr lang="en-US" dirty="0">
              <a:cs typeface="B Nazanin" pitchFamily="2" charset="-78"/>
            </a:endParaRPr>
          </a:p>
        </p:txBody>
      </p:sp>
    </p:spTree>
    <p:extLst>
      <p:ext uri="{BB962C8B-B14F-4D97-AF65-F5344CB8AC3E}">
        <p14:creationId xmlns:p14="http://schemas.microsoft.com/office/powerpoint/2010/main" val="418264187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r>
              <a:rPr lang="fa-IR" dirty="0" smtClean="0">
                <a:cs typeface="B Nazanin" pitchFamily="2" charset="-78"/>
              </a:rPr>
              <a:t>مطالب و نکات مهم</a:t>
            </a:r>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توالى كارها و زمان بندى دقيق </a:t>
            </a:r>
            <a:r>
              <a:rPr lang="fa-IR" dirty="0" smtClean="0">
                <a:cs typeface="B Nazanin" pitchFamily="2" charset="-78"/>
              </a:rPr>
              <a:t>آنها</a:t>
            </a:r>
          </a:p>
          <a:p>
            <a:pPr marL="0" indent="0" algn="r" rtl="1">
              <a:buNone/>
            </a:pPr>
            <a:r>
              <a:rPr lang="fa-IR" dirty="0">
                <a:cs typeface="B Nazanin" pitchFamily="2" charset="-78"/>
              </a:rPr>
              <a:t>نحوه نگه دارى </a:t>
            </a:r>
            <a:r>
              <a:rPr lang="fa-IR" dirty="0" smtClean="0">
                <a:cs typeface="B Nazanin" pitchFamily="2" charset="-78"/>
              </a:rPr>
              <a:t>محصولات</a:t>
            </a:r>
          </a:p>
          <a:p>
            <a:pPr marL="0" indent="0" algn="r" rtl="1">
              <a:buNone/>
            </a:pPr>
            <a:r>
              <a:rPr lang="fa-IR" dirty="0">
                <a:cs typeface="B Nazanin" pitchFamily="2" charset="-78"/>
              </a:rPr>
              <a:t>هدف اصلى و مقصد نهايى آن ، نجات كشور مصر</a:t>
            </a:r>
            <a:endParaRPr lang="en-US" dirty="0">
              <a:cs typeface="B Nazanin" pitchFamily="2" charset="-78"/>
            </a:endParaRPr>
          </a:p>
        </p:txBody>
      </p:sp>
    </p:spTree>
    <p:extLst>
      <p:ext uri="{BB962C8B-B14F-4D97-AF65-F5344CB8AC3E}">
        <p14:creationId xmlns:p14="http://schemas.microsoft.com/office/powerpoint/2010/main" val="354042105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r>
              <a:rPr lang="fa-IR" dirty="0" smtClean="0">
                <a:cs typeface="B Nazanin" pitchFamily="2" charset="-78"/>
              </a:rPr>
              <a:t>تصمیم گیری</a:t>
            </a:r>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 تعريف تصميم گيرى </a:t>
            </a:r>
            <a:br>
              <a:rPr lang="fa-IR" dirty="0">
                <a:cs typeface="B Nazanin" pitchFamily="2" charset="-78"/>
              </a:rPr>
            </a:br>
            <a:r>
              <a:rPr lang="fa-IR" dirty="0">
                <a:cs typeface="B Nazanin" pitchFamily="2" charset="-78"/>
              </a:rPr>
              <a:t>تعاريف متعددى براى تصميم گيرى ارائه شده است . برخى از اين تعارف عبارتند از:</a:t>
            </a:r>
            <a:br>
              <a:rPr lang="fa-IR" dirty="0">
                <a:cs typeface="B Nazanin" pitchFamily="2" charset="-78"/>
              </a:rPr>
            </a:br>
            <a:r>
              <a:rPr lang="fa-IR" dirty="0">
                <a:cs typeface="B Nazanin" pitchFamily="2" charset="-78"/>
              </a:rPr>
              <a:t>1. تصميم گيرى فرايندى را تشريح مى كند كه از طريق آن ، راه حل مسئله معينى انتخاب مى گردد. </a:t>
            </a:r>
            <a:br>
              <a:rPr lang="fa-IR" dirty="0">
                <a:cs typeface="B Nazanin" pitchFamily="2" charset="-78"/>
              </a:rPr>
            </a:br>
            <a:r>
              <a:rPr lang="fa-IR" dirty="0">
                <a:cs typeface="B Nazanin" pitchFamily="2" charset="-78"/>
              </a:rPr>
              <a:t>2. تصميم گيرى فرايند شناسايى و گزينش يك روند كار براى حل يك مسئله مشخص است . </a:t>
            </a:r>
            <a:endParaRPr lang="en-US" dirty="0">
              <a:cs typeface="B Nazanin" pitchFamily="2" charset="-78"/>
            </a:endParaRPr>
          </a:p>
        </p:txBody>
      </p:sp>
    </p:spTree>
    <p:extLst>
      <p:ext uri="{BB962C8B-B14F-4D97-AF65-F5344CB8AC3E}">
        <p14:creationId xmlns:p14="http://schemas.microsoft.com/office/powerpoint/2010/main" val="250823437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normAutofit/>
          </a:bodyPr>
          <a:lstStyle/>
          <a:p>
            <a:pPr algn="ctr" rtl="1"/>
            <a:r>
              <a:rPr lang="fa-IR" dirty="0" smtClean="0">
                <a:cs typeface="B Nazanin" pitchFamily="2" charset="-78"/>
              </a:rPr>
              <a:t>بررسى </a:t>
            </a:r>
            <a:r>
              <a:rPr lang="fa-IR" dirty="0">
                <a:cs typeface="B Nazanin" pitchFamily="2" charset="-78"/>
              </a:rPr>
              <a:t>و درك مسئله (شناخت مشكل ، نياز و فرصت ) </a:t>
            </a:r>
            <a:endParaRPr lang="en-US" dirty="0">
              <a:cs typeface="B Nazanin" pitchFamily="2" charset="-78"/>
            </a:endParaRPr>
          </a:p>
        </p:txBody>
      </p:sp>
      <p:sp>
        <p:nvSpPr>
          <p:cNvPr id="3" name="Content Placeholder 2"/>
          <p:cNvSpPr>
            <a:spLocks noGrp="1"/>
          </p:cNvSpPr>
          <p:nvPr>
            <p:ph idx="1"/>
          </p:nvPr>
        </p:nvSpPr>
        <p:spPr/>
        <p:txBody>
          <a:bodyPr>
            <a:normAutofit/>
          </a:bodyPr>
          <a:lstStyle/>
          <a:p>
            <a:pPr marL="0" indent="0" algn="r" rtl="1">
              <a:buNone/>
            </a:pPr>
            <a:r>
              <a:rPr lang="fa-IR" dirty="0">
                <a:cs typeface="B Nazanin" pitchFamily="2" charset="-78"/>
              </a:rPr>
              <a:t>تفاوت بين حالت مورد نظر و وضع موجود، به معناى وجود يك (( مسئله )) است . به عبارت ديگر، اگر بين وضعيت موجود در هر سازمانى ، فاصله اى معنادار احساس گردد، </a:t>
            </a:r>
            <a:r>
              <a:rPr lang="fa-IR" dirty="0" smtClean="0">
                <a:cs typeface="B Nazanin" pitchFamily="2" charset="-78"/>
              </a:rPr>
              <a:t>نشانگ</a:t>
            </a:r>
            <a:endParaRPr lang="en-US" dirty="0" smtClean="0">
              <a:cs typeface="B Nazanin" pitchFamily="2" charset="-78"/>
            </a:endParaRPr>
          </a:p>
          <a:p>
            <a:pPr marL="0" indent="0" algn="r" rtl="1">
              <a:buNone/>
            </a:pPr>
            <a:r>
              <a:rPr lang="fa-IR" dirty="0">
                <a:cs typeface="B Nazanin" pitchFamily="2" charset="-78"/>
              </a:rPr>
              <a:t>خداوند متعال در قرآن كريم با عنايت به ضرورت شناخت در هر مسئله اى مى فرمايد:</a:t>
            </a:r>
            <a:br>
              <a:rPr lang="fa-IR" dirty="0">
                <a:cs typeface="B Nazanin" pitchFamily="2" charset="-78"/>
              </a:rPr>
            </a:br>
            <a:r>
              <a:rPr lang="fa-IR" dirty="0">
                <a:cs typeface="B Nazanin" pitchFamily="2" charset="-78"/>
              </a:rPr>
              <a:t>(و لاتقف ما ليس لك به ى علم ) </a:t>
            </a:r>
            <a:r>
              <a:rPr lang="fa-IR" baseline="30000" dirty="0" smtClean="0">
                <a:cs typeface="B Nazanin" pitchFamily="2" charset="-78"/>
                <a:hlinkClick r:id="rId3"/>
              </a:rPr>
              <a:t>(</a:t>
            </a:r>
            <a:r>
              <a:rPr lang="fa-IR" dirty="0">
                <a:cs typeface="B Nazanin" pitchFamily="2" charset="-78"/>
              </a:rPr>
              <a:t/>
            </a:r>
            <a:br>
              <a:rPr lang="fa-IR" dirty="0">
                <a:cs typeface="B Nazanin" pitchFamily="2" charset="-78"/>
              </a:rPr>
            </a:br>
            <a:r>
              <a:rPr lang="fa-IR" dirty="0">
                <a:cs typeface="B Nazanin" pitchFamily="2" charset="-78"/>
              </a:rPr>
              <a:t>آنچه را كه بدان علم (شناخت ) ندارى ، پيروى و متابعت نكن .ر نوعى مسئله است </a:t>
            </a:r>
            <a:r>
              <a:rPr lang="fa-IR" dirty="0" smtClean="0">
                <a:cs typeface="B Nazanin" pitchFamily="2" charset="-78"/>
              </a:rPr>
              <a:t>.</a:t>
            </a:r>
            <a:endParaRPr lang="en-US" dirty="0">
              <a:cs typeface="B Nazanin" pitchFamily="2" charset="-78"/>
            </a:endParaRPr>
          </a:p>
        </p:txBody>
      </p:sp>
    </p:spTree>
    <p:extLst>
      <p:ext uri="{BB962C8B-B14F-4D97-AF65-F5344CB8AC3E}">
        <p14:creationId xmlns:p14="http://schemas.microsoft.com/office/powerpoint/2010/main" val="250823437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بنابراين ، هنگام تصميم گيرى در مورد هر مسئله اى بايد زواياى مختلف آن مسئله را مورد بررسى قرار </a:t>
            </a:r>
            <a:r>
              <a:rPr lang="fa-IR" dirty="0" smtClean="0">
                <a:cs typeface="B Nazanin" pitchFamily="2" charset="-78"/>
              </a:rPr>
              <a:t>داد</a:t>
            </a:r>
            <a:endParaRPr lang="en-US" dirty="0" smtClean="0">
              <a:cs typeface="B Nazanin" pitchFamily="2" charset="-78"/>
            </a:endParaRPr>
          </a:p>
          <a:p>
            <a:pPr marL="0" indent="0" algn="r" rtl="1">
              <a:buNone/>
            </a:pPr>
            <a:r>
              <a:rPr lang="fa-IR" dirty="0">
                <a:cs typeface="B Nazanin" pitchFamily="2" charset="-78"/>
              </a:rPr>
              <a:t>در كلام گهربار امير مومنان على </a:t>
            </a:r>
            <a:r>
              <a:rPr lang="fa-IR" dirty="0" smtClean="0">
                <a:cs typeface="B Nazanin" pitchFamily="2" charset="-78"/>
              </a:rPr>
              <a:t>(ع)</a:t>
            </a:r>
            <a:endParaRPr lang="en-US" dirty="0" smtClean="0">
              <a:cs typeface="B Nazanin" pitchFamily="2" charset="-78"/>
            </a:endParaRPr>
          </a:p>
          <a:p>
            <a:pPr marL="0" indent="0" algn="r" rtl="1">
              <a:buNone/>
            </a:pPr>
            <a:r>
              <a:rPr lang="fa-IR" dirty="0">
                <a:cs typeface="B Nazanin" pitchFamily="2" charset="-78"/>
              </a:rPr>
              <a:t>و لا تعجلوا فى اءمر حتى </a:t>
            </a:r>
            <a:r>
              <a:rPr lang="fa-IR" dirty="0" smtClean="0">
                <a:cs typeface="B Nazanin" pitchFamily="2" charset="-78"/>
              </a:rPr>
              <a:t>تتبينوا</a:t>
            </a:r>
            <a:r>
              <a:rPr lang="en-US" dirty="0">
                <a:cs typeface="B Nazanin" pitchFamily="2" charset="-78"/>
              </a:rPr>
              <a:t> </a:t>
            </a:r>
            <a:r>
              <a:rPr lang="en-US" dirty="0" smtClean="0">
                <a:cs typeface="B Nazanin" pitchFamily="2" charset="-78"/>
              </a:rPr>
              <a:t>.</a:t>
            </a:r>
            <a:r>
              <a:rPr lang="fa-IR" dirty="0">
                <a:cs typeface="B Nazanin" pitchFamily="2" charset="-78"/>
              </a:rPr>
              <a:t/>
            </a:r>
            <a:br>
              <a:rPr lang="fa-IR" dirty="0">
                <a:cs typeface="B Nazanin" pitchFamily="2" charset="-78"/>
              </a:rPr>
            </a:br>
            <a:r>
              <a:rPr lang="fa-IR" dirty="0">
                <a:cs typeface="B Nazanin" pitchFamily="2" charset="-78"/>
              </a:rPr>
              <a:t>در هيچ امرى (تصميمى ) عجله نكنيد تا اينكه تحقيق و بررسى نماييد.</a:t>
            </a:r>
            <a:endParaRPr lang="en-US" dirty="0">
              <a:cs typeface="B Nazanin" pitchFamily="2" charset="-78"/>
            </a:endParaRPr>
          </a:p>
        </p:txBody>
      </p:sp>
    </p:spTree>
    <p:extLst>
      <p:ext uri="{BB962C8B-B14F-4D97-AF65-F5344CB8AC3E}">
        <p14:creationId xmlns:p14="http://schemas.microsoft.com/office/powerpoint/2010/main" val="250823437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r>
              <a:rPr lang="fa-IR" dirty="0">
                <a:cs typeface="B Nazanin" pitchFamily="2" charset="-78"/>
              </a:rPr>
              <a:t>ت</a:t>
            </a:r>
            <a:r>
              <a:rPr lang="fa-IR" dirty="0" smtClean="0">
                <a:cs typeface="B Nazanin" pitchFamily="2" charset="-78"/>
              </a:rPr>
              <a:t>عريف </a:t>
            </a:r>
            <a:r>
              <a:rPr lang="fa-IR" dirty="0">
                <a:cs typeface="B Nazanin" pitchFamily="2" charset="-78"/>
              </a:rPr>
              <a:t>مسئله </a:t>
            </a:r>
            <a:endParaRPr lang="en-US" dirty="0">
              <a:cs typeface="B Nazanin" pitchFamily="2" charset="-78"/>
            </a:endParaRPr>
          </a:p>
        </p:txBody>
      </p:sp>
      <p:sp>
        <p:nvSpPr>
          <p:cNvPr id="3" name="Content Placeholder 2"/>
          <p:cNvSpPr>
            <a:spLocks noGrp="1"/>
          </p:cNvSpPr>
          <p:nvPr>
            <p:ph idx="1"/>
          </p:nvPr>
        </p:nvSpPr>
        <p:spPr/>
        <p:txBody>
          <a:bodyPr>
            <a:normAutofit/>
          </a:bodyPr>
          <a:lstStyle/>
          <a:p>
            <a:pPr marL="0" indent="0" algn="r" rtl="1">
              <a:buNone/>
            </a:pPr>
            <a:r>
              <a:rPr lang="fa-IR" dirty="0">
                <a:cs typeface="B Nazanin" pitchFamily="2" charset="-78"/>
              </a:rPr>
              <a:t>مسئله چيزى است كه توان سازمان را در رسيدن به هدف به خطر مى اندازد. يا به بيان ديگر، وضعيتى است كه سازمان را از كسب يك يا چند هدفش باز دارد</a:t>
            </a:r>
            <a:endParaRPr lang="en-US" dirty="0">
              <a:cs typeface="B Nazanin" pitchFamily="2" charset="-78"/>
            </a:endParaRPr>
          </a:p>
        </p:txBody>
      </p:sp>
    </p:spTree>
    <p:extLst>
      <p:ext uri="{BB962C8B-B14F-4D97-AF65-F5344CB8AC3E}">
        <p14:creationId xmlns:p14="http://schemas.microsoft.com/office/powerpoint/2010/main" val="250823437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قرآن كريم با بيان مسئله بودن جنگ در اذهان برخى از مومنين ، جنگ را براى آنان خير مى دانيد و مى فرمايد:</a:t>
            </a:r>
            <a:br>
              <a:rPr lang="fa-IR" dirty="0">
                <a:cs typeface="B Nazanin" pitchFamily="2" charset="-78"/>
              </a:rPr>
            </a:br>
            <a:r>
              <a:rPr lang="fa-IR" dirty="0">
                <a:cs typeface="B Nazanin" pitchFamily="2" charset="-78"/>
              </a:rPr>
              <a:t>كتب عليكم القتال و هو كره لكم و عسى اءن تكرهوا شيئا و هو خير لكم و عسى اءن تحبوا و هو شر لكم و الله يعلم و انتم لا تعلمون ؛ </a:t>
            </a:r>
            <a:br>
              <a:rPr lang="fa-IR" dirty="0">
                <a:cs typeface="B Nazanin" pitchFamily="2" charset="-78"/>
              </a:rPr>
            </a:br>
            <a:r>
              <a:rPr lang="fa-IR" dirty="0">
                <a:cs typeface="B Nazanin" pitchFamily="2" charset="-78"/>
              </a:rPr>
              <a:t>جهاد در راه خدا بر شما مقرر </a:t>
            </a:r>
            <a:r>
              <a:rPr lang="fa-IR" dirty="0" smtClean="0">
                <a:cs typeface="B Nazanin" pitchFamily="2" charset="-78"/>
              </a:rPr>
              <a:t>شد ، </a:t>
            </a:r>
            <a:r>
              <a:rPr lang="fa-IR" dirty="0">
                <a:cs typeface="B Nazanin" pitchFamily="2" charset="-78"/>
              </a:rPr>
              <a:t>در حالى كه برايتان ناخوشايند است ؛ چه بسا چيزى را خوش نداشته باشيد، حال آنكه خير شما در آن است ؛ يا چيزى را دوست داشته باشيد، حال آنكه شر شما در آن است ، و خدا مى داند و شما نمى </a:t>
            </a:r>
            <a:r>
              <a:rPr lang="fa-IR" dirty="0" smtClean="0">
                <a:cs typeface="B Nazanin" pitchFamily="2" charset="-78"/>
              </a:rPr>
              <a:t>دانيد .</a:t>
            </a:r>
            <a:endParaRPr lang="fa-IR" dirty="0">
              <a:cs typeface="B Nazanin" pitchFamily="2" charset="-78"/>
            </a:endParaRPr>
          </a:p>
          <a:p>
            <a:pPr marL="0" indent="0" algn="r" rtl="1">
              <a:buNone/>
            </a:pPr>
            <a:endParaRPr lang="en-US" dirty="0">
              <a:cs typeface="B Nazanin" pitchFamily="2" charset="-78"/>
            </a:endParaRPr>
          </a:p>
        </p:txBody>
      </p:sp>
    </p:spTree>
    <p:extLst>
      <p:ext uri="{BB962C8B-B14F-4D97-AF65-F5344CB8AC3E}">
        <p14:creationId xmlns:p14="http://schemas.microsoft.com/office/powerpoint/2010/main" val="25082343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normAutofit/>
          </a:bodyPr>
          <a:lstStyle/>
          <a:p>
            <a:pPr algn="ctr" rtl="1"/>
            <a:r>
              <a:rPr lang="fa-IR" dirty="0">
                <a:cs typeface="B Nazanin" pitchFamily="2" charset="-78"/>
              </a:rPr>
              <a:t>مديريت در </a:t>
            </a:r>
            <a:r>
              <a:rPr lang="fa-IR" dirty="0" smtClean="0">
                <a:cs typeface="B Nazanin" pitchFamily="2" charset="-78"/>
              </a:rPr>
              <a:t>اسلام</a:t>
            </a:r>
            <a:endParaRPr lang="en-US" dirty="0">
              <a:cs typeface="B Nazanin" pitchFamily="2" charset="-78"/>
            </a:endParaRPr>
          </a:p>
        </p:txBody>
      </p:sp>
      <p:sp>
        <p:nvSpPr>
          <p:cNvPr id="3" name="Content Placeholder 2"/>
          <p:cNvSpPr>
            <a:spLocks noGrp="1"/>
          </p:cNvSpPr>
          <p:nvPr>
            <p:ph idx="1"/>
          </p:nvPr>
        </p:nvSpPr>
        <p:spPr/>
        <p:txBody>
          <a:bodyPr/>
          <a:lstStyle/>
          <a:p>
            <a:pPr marL="0" indent="0" algn="ctr" rtl="1">
              <a:buNone/>
            </a:pPr>
            <a:r>
              <a:rPr lang="fa-IR" dirty="0">
                <a:cs typeface="B Nazanin" pitchFamily="2" charset="-78"/>
              </a:rPr>
              <a:t>مؤلفين </a:t>
            </a:r>
            <a:r>
              <a:rPr lang="fa-IR" dirty="0" smtClean="0">
                <a:cs typeface="B Nazanin" pitchFamily="2" charset="-78"/>
              </a:rPr>
              <a:t>:</a:t>
            </a:r>
            <a:endParaRPr lang="en-US" dirty="0" smtClean="0">
              <a:cs typeface="B Nazanin" pitchFamily="2" charset="-78"/>
            </a:endParaRPr>
          </a:p>
          <a:p>
            <a:pPr marL="0" indent="0" algn="r" rtl="1">
              <a:buNone/>
            </a:pPr>
            <a:r>
              <a:rPr lang="fa-IR" sz="2800" dirty="0" smtClean="0">
                <a:cs typeface="B Nazanin" pitchFamily="2" charset="-78"/>
              </a:rPr>
              <a:t> </a:t>
            </a:r>
            <a:r>
              <a:rPr lang="fa-IR" sz="2800" dirty="0">
                <a:cs typeface="B Nazanin" pitchFamily="2" charset="-78"/>
              </a:rPr>
              <a:t>على آقاپيروز، ابوطالب خدمتى ، عباس شفيعى و سيد محمود بهشتى نژاد </a:t>
            </a:r>
            <a:br>
              <a:rPr lang="fa-IR" sz="2800" dirty="0">
                <a:cs typeface="B Nazanin" pitchFamily="2" charset="-78"/>
              </a:rPr>
            </a:br>
            <a:endParaRPr lang="en-US" sz="2800" dirty="0">
              <a:cs typeface="B Nazanin" pitchFamily="2" charset="-78"/>
            </a:endParaRPr>
          </a:p>
        </p:txBody>
      </p:sp>
    </p:spTree>
    <p:extLst>
      <p:ext uri="{BB962C8B-B14F-4D97-AF65-F5344CB8AC3E}">
        <p14:creationId xmlns:p14="http://schemas.microsoft.com/office/powerpoint/2010/main" val="253499183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endParaRPr lang="en-US" dirty="0">
              <a:cs typeface="B Nazanin" pitchFamily="2" charset="-78"/>
            </a:endParaRPr>
          </a:p>
        </p:txBody>
      </p:sp>
      <p:sp>
        <p:nvSpPr>
          <p:cNvPr id="3" name="Content Placeholder 2"/>
          <p:cNvSpPr>
            <a:spLocks noGrp="1"/>
          </p:cNvSpPr>
          <p:nvPr>
            <p:ph idx="1"/>
          </p:nvPr>
        </p:nvSpPr>
        <p:spPr/>
        <p:txBody>
          <a:bodyPr>
            <a:normAutofit lnSpcReduction="10000"/>
          </a:bodyPr>
          <a:lstStyle/>
          <a:p>
            <a:pPr marL="0" indent="0" algn="r" rtl="1">
              <a:buNone/>
            </a:pPr>
            <a:r>
              <a:rPr lang="fa-IR" dirty="0">
                <a:cs typeface="B Nazanin" pitchFamily="2" charset="-78"/>
              </a:rPr>
              <a:t>در آيات و روايات زيادى اين مضمون به چشم مى خورد كه خداوند برخى از پيامبران يا بندگان صالح را در معرض شدايد و مسائل قرار مى دهد؛ يا اينكه خداوند شدايد و بلايا را متوجه كسانى مى كند كه مورد لطف و رحمت خاصه او هستند؛ يا اين معنا كه شدايد و مسائل ، تحفه هاى الهى مى باشند. مثلا در حديث از امام باقر (عليه السلام ) آمده است :</a:t>
            </a:r>
            <a:br>
              <a:rPr lang="fa-IR" dirty="0">
                <a:cs typeface="B Nazanin" pitchFamily="2" charset="-78"/>
              </a:rPr>
            </a:br>
            <a:r>
              <a:rPr lang="fa-IR" dirty="0">
                <a:cs typeface="B Nazanin" pitchFamily="2" charset="-78"/>
              </a:rPr>
              <a:t>ان الله ليتعاهد المومن بالبلاء كما يتعاهد الرجل اهله بالهدية ؛ </a:t>
            </a:r>
            <a:br>
              <a:rPr lang="fa-IR" dirty="0">
                <a:cs typeface="B Nazanin" pitchFamily="2" charset="-78"/>
              </a:rPr>
            </a:br>
            <a:r>
              <a:rPr lang="fa-IR" dirty="0">
                <a:cs typeface="B Nazanin" pitchFamily="2" charset="-78"/>
              </a:rPr>
              <a:t>خداوند، بنده مومن را به وسيله بلا و مصيبتى (مسئله اى ) مورد نوازش قرار مى دهد، آن طور كه يك مرد (در مسافرت )، با هديه خاندان خود را ياد مى كند و مورد محبت قرار مى دهد.</a:t>
            </a:r>
            <a:endParaRPr lang="en-US" dirty="0">
              <a:cs typeface="B Nazanin" pitchFamily="2" charset="-78"/>
            </a:endParaRPr>
          </a:p>
        </p:txBody>
      </p:sp>
    </p:spTree>
    <p:extLst>
      <p:ext uri="{BB962C8B-B14F-4D97-AF65-F5344CB8AC3E}">
        <p14:creationId xmlns:p14="http://schemas.microsoft.com/office/powerpoint/2010/main" val="250823437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r>
              <a:rPr lang="fa-IR" dirty="0" smtClean="0">
                <a:cs typeface="B Nazanin" pitchFamily="2" charset="-78"/>
              </a:rPr>
              <a:t>يافتن </a:t>
            </a:r>
            <a:r>
              <a:rPr lang="fa-IR" dirty="0">
                <a:cs typeface="B Nazanin" pitchFamily="2" charset="-78"/>
              </a:rPr>
              <a:t>و ارائه راه </a:t>
            </a:r>
            <a:r>
              <a:rPr lang="fa-IR" dirty="0" smtClean="0">
                <a:cs typeface="B Nazanin" pitchFamily="2" charset="-78"/>
              </a:rPr>
              <a:t>حلها</a:t>
            </a:r>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طبيعى است كه را راهها و طرق مختلفى براى حل مشكلات وجود دارد و مدير يا سياست گذار پس از توصيف و تبيين مسئله ، بايد راهها و بديلهاى ممكن را بر شمارد و فهرست كاملى از آنها تهيه كند، تا بتواند بهترين گزينه را انتخاب نمايد. به طور كلى در مرحله دوم - كه احصاى راه حلها است - روشهاى متعددى را مى توان ارائه كرد</a:t>
            </a:r>
            <a:endParaRPr lang="en-US" dirty="0">
              <a:cs typeface="B Nazanin" pitchFamily="2" charset="-78"/>
            </a:endParaRPr>
          </a:p>
        </p:txBody>
      </p:sp>
    </p:spTree>
    <p:extLst>
      <p:ext uri="{BB962C8B-B14F-4D97-AF65-F5344CB8AC3E}">
        <p14:creationId xmlns:p14="http://schemas.microsoft.com/office/powerpoint/2010/main" val="250823437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endParaRPr lang="en-US" dirty="0">
              <a:cs typeface="B Nazanin" pitchFamily="2" charset="-78"/>
            </a:endParaRPr>
          </a:p>
        </p:txBody>
      </p:sp>
      <p:sp>
        <p:nvSpPr>
          <p:cNvPr id="3" name="Content Placeholder 2"/>
          <p:cNvSpPr>
            <a:spLocks noGrp="1"/>
          </p:cNvSpPr>
          <p:nvPr>
            <p:ph idx="1"/>
          </p:nvPr>
        </p:nvSpPr>
        <p:spPr/>
        <p:txBody>
          <a:bodyPr>
            <a:normAutofit fontScale="92500" lnSpcReduction="10000"/>
          </a:bodyPr>
          <a:lstStyle/>
          <a:p>
            <a:pPr marL="0" indent="0" algn="r" rtl="1">
              <a:buNone/>
            </a:pPr>
            <a:r>
              <a:rPr lang="fa-IR" dirty="0">
                <a:cs typeface="B Nazanin" pitchFamily="2" charset="-78"/>
              </a:rPr>
              <a:t>اميرالمومنين على (عليه السلام ) توجه به روشهاى صحيح ساير نظامها و حاكمان مسلمان پيشين را براى مدير مسلمان لازم مى داند و مى فرمايد:</a:t>
            </a:r>
            <a:br>
              <a:rPr lang="fa-IR" dirty="0">
                <a:cs typeface="B Nazanin" pitchFamily="2" charset="-78"/>
              </a:rPr>
            </a:br>
            <a:r>
              <a:rPr lang="fa-IR" dirty="0">
                <a:cs typeface="B Nazanin" pitchFamily="2" charset="-78"/>
              </a:rPr>
              <a:t>و الواجب عليك ان تتذكر ما مضى لمن تقدمك من حكومة عادلة او سنة فاضلة او اثر عن نبينا - صلى الله عليه و آله و سلم - او فريضة كتاب الله فتقتدى بما شاهدت مما عملنا به فيها؛ </a:t>
            </a:r>
            <a:br>
              <a:rPr lang="fa-IR" dirty="0">
                <a:cs typeface="B Nazanin" pitchFamily="2" charset="-78"/>
              </a:rPr>
            </a:br>
            <a:r>
              <a:rPr lang="fa-IR" dirty="0">
                <a:cs typeface="B Nazanin" pitchFamily="2" charset="-78"/>
              </a:rPr>
              <a:t>واجب و لازم است بر تو كه به ياد آورى سرگذشت و رفتار زمامدارانى را كه پيش از تو حكومت عادلانه بر پا نمودند يا سنت و روش ‍ نيك و برجسته اى را اتخاذ كردند يا از آثار پيامبر گرامى (صلى الله عليه و اله و سلم ) و يا از يك واجب كتاب الهى پيروى و تبعيت نمودند پس پيروى كن از آن اعمالى كه ما انجام داديم و تو خود آن را مشاهده نمودى .</a:t>
            </a:r>
            <a:endParaRPr lang="en-US" dirty="0">
              <a:cs typeface="B Nazanin" pitchFamily="2" charset="-78"/>
            </a:endParaRPr>
          </a:p>
        </p:txBody>
      </p:sp>
    </p:spTree>
    <p:extLst>
      <p:ext uri="{BB962C8B-B14F-4D97-AF65-F5344CB8AC3E}">
        <p14:creationId xmlns:p14="http://schemas.microsoft.com/office/powerpoint/2010/main" val="250823437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r>
              <a:rPr lang="fa-IR" dirty="0">
                <a:cs typeface="B Nazanin" pitchFamily="2" charset="-78"/>
              </a:rPr>
              <a:t>حدود گزينه يابى </a:t>
            </a:r>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شناسايى و احصاى راه حلها و گزينه هاى مختلف ، سياست گذار و تصميم گيرنده را در انتخاب گزينه بهتر يارى مى رساند؛ با اين حال بايد توجه نمود كه در زمينه احصاى راه حلها، نه گرفتار گرداب اطلاعات زياد و به تعبيرى گزينه هاى فراوان و بيش از حد شد، و نه اينكه در زمينه گزينه يابى قصور كرد؛ بلكه راه اعتدال در پرهيز از افراط و تفريط است </a:t>
            </a:r>
            <a:endParaRPr lang="en-US" dirty="0">
              <a:cs typeface="B Nazanin" pitchFamily="2" charset="-78"/>
            </a:endParaRPr>
          </a:p>
        </p:txBody>
      </p:sp>
    </p:spTree>
    <p:extLst>
      <p:ext uri="{BB962C8B-B14F-4D97-AF65-F5344CB8AC3E}">
        <p14:creationId xmlns:p14="http://schemas.microsoft.com/office/powerpoint/2010/main" val="250823437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اميرالمومنين على (عليه السلام ) در فرازى از كلام گهربار خود چنين مى فرمايد:</a:t>
            </a:r>
            <a:br>
              <a:rPr lang="fa-IR" dirty="0">
                <a:cs typeface="B Nazanin" pitchFamily="2" charset="-78"/>
              </a:rPr>
            </a:br>
            <a:r>
              <a:rPr lang="fa-IR" dirty="0">
                <a:cs typeface="B Nazanin" pitchFamily="2" charset="-78"/>
              </a:rPr>
              <a:t>(( ثمرة التفريط الندامة )) ؛ </a:t>
            </a:r>
            <a:br>
              <a:rPr lang="fa-IR" dirty="0">
                <a:cs typeface="B Nazanin" pitchFamily="2" charset="-78"/>
              </a:rPr>
            </a:br>
            <a:r>
              <a:rPr lang="fa-IR" dirty="0">
                <a:cs typeface="B Nazanin" pitchFamily="2" charset="-78"/>
              </a:rPr>
              <a:t>نتيجه تفريط، پشيمانى است .</a:t>
            </a:r>
            <a:endParaRPr lang="en-US" dirty="0">
              <a:cs typeface="B Nazanin" pitchFamily="2" charset="-78"/>
            </a:endParaRPr>
          </a:p>
        </p:txBody>
      </p:sp>
    </p:spTree>
    <p:extLst>
      <p:ext uri="{BB962C8B-B14F-4D97-AF65-F5344CB8AC3E}">
        <p14:creationId xmlns:p14="http://schemas.microsoft.com/office/powerpoint/2010/main" val="250823437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r>
              <a:rPr lang="fa-IR" dirty="0">
                <a:cs typeface="B Nazanin" pitchFamily="2" charset="-78"/>
              </a:rPr>
              <a:t>سازماندهى</a:t>
            </a:r>
            <a:endParaRPr lang="en-US" dirty="0">
              <a:cs typeface="B Nazanin" pitchFamily="2" charset="-78"/>
            </a:endParaRPr>
          </a:p>
        </p:txBody>
      </p:sp>
      <p:sp>
        <p:nvSpPr>
          <p:cNvPr id="3" name="Content Placeholder 2"/>
          <p:cNvSpPr>
            <a:spLocks noGrp="1"/>
          </p:cNvSpPr>
          <p:nvPr>
            <p:ph idx="1"/>
          </p:nvPr>
        </p:nvSpPr>
        <p:spPr/>
        <p:txBody>
          <a:bodyPr/>
          <a:lstStyle/>
          <a:p>
            <a:pPr marL="514350" indent="-514350" algn="r" rtl="1">
              <a:buAutoNum type="arabicPeriod"/>
            </a:pPr>
            <a:r>
              <a:rPr lang="fa-IR" dirty="0">
                <a:cs typeface="B Nazanin" pitchFamily="2" charset="-78"/>
              </a:rPr>
              <a:t>از منابع تاريخى استفاده مى شود كه در تقسيم وظايف ، هر بخشى به گروهى واگذار شده و پيامبر اسلام شخصا نظارت بر كارها داشته اند. در تقسيم وظايف ، هر ده نفر مى بايست چهل ذراع مى كندند. </a:t>
            </a:r>
            <a:br>
              <a:rPr lang="fa-IR" dirty="0">
                <a:cs typeface="B Nazanin" pitchFamily="2" charset="-78"/>
              </a:rPr>
            </a:br>
            <a:r>
              <a:rPr lang="fa-IR" dirty="0">
                <a:cs typeface="B Nazanin" pitchFamily="2" charset="-78"/>
              </a:rPr>
              <a:t>تعيين وظيفه و كار براى قبايل و گروهها نشان دهنده سازماندهى دقيق پيامبر است . نمودار زير، سازماندهى نيروهاى اسلام را برمبناى هدف (حفر خندق ) نشان مى دهد.</a:t>
            </a:r>
            <a:endParaRPr lang="en-US" dirty="0">
              <a:cs typeface="B Nazanin" pitchFamily="2" charset="-78"/>
            </a:endParaRPr>
          </a:p>
        </p:txBody>
      </p:sp>
    </p:spTree>
    <p:extLst>
      <p:ext uri="{BB962C8B-B14F-4D97-AF65-F5344CB8AC3E}">
        <p14:creationId xmlns:p14="http://schemas.microsoft.com/office/powerpoint/2010/main" val="250823437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endParaRPr lang="en-US" dirty="0">
              <a:cs typeface="B Nazanin" pitchFamily="2" charset="-78"/>
            </a:endParaRPr>
          </a:p>
        </p:txBody>
      </p:sp>
      <p:pic>
        <p:nvPicPr>
          <p:cNvPr id="1026" name="Picture 2" descr="C:\Users\Odin\Desktop\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1501175"/>
            <a:ext cx="7086600" cy="47480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823437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r>
              <a:rPr lang="fa-IR" dirty="0"/>
              <a:t>سازماندهى برمبناى زمان</a:t>
            </a:r>
            <a:endParaRPr lang="en-US" dirty="0">
              <a:cs typeface="B Nazanin" pitchFamily="2" charset="-78"/>
            </a:endParaRPr>
          </a:p>
        </p:txBody>
      </p:sp>
      <p:sp>
        <p:nvSpPr>
          <p:cNvPr id="3" name="Content Placeholder 2"/>
          <p:cNvSpPr>
            <a:spLocks noGrp="1"/>
          </p:cNvSpPr>
          <p:nvPr>
            <p:ph idx="1"/>
          </p:nvPr>
        </p:nvSpPr>
        <p:spPr/>
        <p:txBody>
          <a:bodyPr>
            <a:normAutofit fontScale="92500"/>
          </a:bodyPr>
          <a:lstStyle/>
          <a:p>
            <a:pPr marL="0" indent="0" algn="r" rtl="1">
              <a:buNone/>
            </a:pPr>
            <a:r>
              <a:rPr lang="fa-IR" dirty="0">
                <a:cs typeface="B Nazanin" pitchFamily="2" charset="-78"/>
              </a:rPr>
              <a:t>پيشواى هفتم شيعيان در گفتارى توصيه به تقسيم اوقات براى انجام وظايف شخصى و اجتماعى مى نمايد و مى فرمايد:</a:t>
            </a:r>
            <a:br>
              <a:rPr lang="fa-IR" dirty="0">
                <a:cs typeface="B Nazanin" pitchFamily="2" charset="-78"/>
              </a:rPr>
            </a:br>
            <a:r>
              <a:rPr lang="fa-IR" dirty="0">
                <a:cs typeface="B Nazanin" pitchFamily="2" charset="-78"/>
              </a:rPr>
              <a:t>اجتهدوا فى ان يكون زمانكم اربع ساعات ؛ ساعة لمناجاة الله و ساعة لامر المعاش و ساعة لمعاشرة الاخوان و الثقات الذن يعرفونكم عيوبكم و يخلصون لكم فى الباطن و ساعة تخلون فيها للذاتكم فى غير محروم . </a:t>
            </a:r>
            <a:br>
              <a:rPr lang="fa-IR" dirty="0">
                <a:cs typeface="B Nazanin" pitchFamily="2" charset="-78"/>
              </a:rPr>
            </a:br>
            <a:r>
              <a:rPr lang="fa-IR" dirty="0">
                <a:cs typeface="B Nazanin" pitchFamily="2" charset="-78"/>
              </a:rPr>
              <a:t>تلاش كنيد كه وقتتان را به چهار قسمت تقسيم كنيد؛ زمانى را براى مناجات الهى ، زمانى را براى امر معاش ، زمانى را براى معاشرت با برادران و دوستانى كه عيوب شما را مى شناسند و خالصانه به شمار مى گويند بگذاريد و زمانى را نيز براى استفاده از لذايذ مشروع قرار دهيد.</a:t>
            </a:r>
            <a:endParaRPr lang="en-US" dirty="0">
              <a:cs typeface="B Nazanin" pitchFamily="2" charset="-78"/>
            </a:endParaRPr>
          </a:p>
        </p:txBody>
      </p:sp>
    </p:spTree>
    <p:extLst>
      <p:ext uri="{BB962C8B-B14F-4D97-AF65-F5344CB8AC3E}">
        <p14:creationId xmlns:p14="http://schemas.microsoft.com/office/powerpoint/2010/main" val="250823437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r>
              <a:rPr lang="fa-IR" dirty="0">
                <a:cs typeface="B Nazanin" pitchFamily="2" charset="-78"/>
              </a:rPr>
              <a:t>تقسيم وظايف و كارها </a:t>
            </a:r>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يكى از عناصر مهم در سازماندهى ، تقسيم وظايف و كارها است ؛ بدين معنا كه براى دست يابى به ساختارى منسجم بايد فعاليتهاى سازمان به وظيفه هاى شناخته شده تقسيم شود. </a:t>
            </a:r>
            <a:endParaRPr lang="en-US" dirty="0">
              <a:cs typeface="B Nazanin" pitchFamily="2" charset="-78"/>
            </a:endParaRPr>
          </a:p>
        </p:txBody>
      </p:sp>
    </p:spTree>
    <p:extLst>
      <p:ext uri="{BB962C8B-B14F-4D97-AF65-F5344CB8AC3E}">
        <p14:creationId xmlns:p14="http://schemas.microsoft.com/office/powerpoint/2010/main" val="250823437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در اين باره حضرت على (عليه السلام ) مى فرمايد:</a:t>
            </a:r>
            <a:br>
              <a:rPr lang="fa-IR" dirty="0">
                <a:cs typeface="B Nazanin" pitchFamily="2" charset="-78"/>
              </a:rPr>
            </a:br>
            <a:r>
              <a:rPr lang="fa-IR" dirty="0">
                <a:cs typeface="B Nazanin" pitchFamily="2" charset="-78"/>
              </a:rPr>
              <a:t>و اجعل لكل انسان من خدمك عملا تاءخذه به فانه احرى الا يتواكلوا فى خدمتك ؛ </a:t>
            </a:r>
            <a:br>
              <a:rPr lang="fa-IR" dirty="0">
                <a:cs typeface="B Nazanin" pitchFamily="2" charset="-78"/>
              </a:rPr>
            </a:br>
            <a:r>
              <a:rPr lang="fa-IR" dirty="0">
                <a:cs typeface="B Nazanin" pitchFamily="2" charset="-78"/>
              </a:rPr>
              <a:t>براى هر يك از كاركنان خويش كارى (نقشى ) تعيين كن تا او را نسبت به همان كار مواخذه كنى ؛ زيرا اين روش سزاوارتر و مناسب تر است ، تا اينكه كارهايت را به يكديگر وانگذارند.</a:t>
            </a:r>
            <a:endParaRPr lang="en-US" dirty="0">
              <a:cs typeface="B Nazanin" pitchFamily="2" charset="-78"/>
            </a:endParaRPr>
          </a:p>
        </p:txBody>
      </p:sp>
    </p:spTree>
    <p:extLst>
      <p:ext uri="{BB962C8B-B14F-4D97-AF65-F5344CB8AC3E}">
        <p14:creationId xmlns:p14="http://schemas.microsoft.com/office/powerpoint/2010/main" val="25082343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smtClean="0">
                <a:cs typeface="B Nazanin" pitchFamily="2" charset="-78"/>
              </a:rPr>
              <a:t>-  برنامه ریزی</a:t>
            </a:r>
          </a:p>
          <a:p>
            <a:pPr marL="0" indent="0" algn="r" rtl="1">
              <a:buNone/>
            </a:pPr>
            <a:r>
              <a:rPr lang="fa-IR" dirty="0" smtClean="0">
                <a:cs typeface="B Nazanin" pitchFamily="2" charset="-78"/>
              </a:rPr>
              <a:t>-  تصمیم گیری</a:t>
            </a:r>
          </a:p>
          <a:p>
            <a:pPr marL="0" indent="0" algn="r" rtl="1">
              <a:buNone/>
            </a:pPr>
            <a:r>
              <a:rPr lang="fa-IR" dirty="0" smtClean="0">
                <a:cs typeface="B Nazanin" pitchFamily="2" charset="-78"/>
              </a:rPr>
              <a:t>-  سازماندهی</a:t>
            </a:r>
          </a:p>
          <a:p>
            <a:pPr marL="0" indent="0" algn="r" rtl="1">
              <a:buNone/>
            </a:pPr>
            <a:r>
              <a:rPr lang="fa-IR" dirty="0" smtClean="0">
                <a:cs typeface="B Nazanin" pitchFamily="2" charset="-78"/>
              </a:rPr>
              <a:t>-  رهبری</a:t>
            </a:r>
          </a:p>
          <a:p>
            <a:pPr marL="0" indent="0" algn="r" rtl="1">
              <a:buNone/>
            </a:pPr>
            <a:r>
              <a:rPr lang="fa-IR" dirty="0" smtClean="0">
                <a:cs typeface="B Nazanin" pitchFamily="2" charset="-78"/>
              </a:rPr>
              <a:t>-  نظارت و کنترل</a:t>
            </a:r>
            <a:endParaRPr lang="en-US" dirty="0">
              <a:cs typeface="B Nazanin" pitchFamily="2" charset="-78"/>
            </a:endParaRPr>
          </a:p>
        </p:txBody>
      </p:sp>
    </p:spTree>
    <p:extLst>
      <p:ext uri="{BB962C8B-B14F-4D97-AF65-F5344CB8AC3E}">
        <p14:creationId xmlns:p14="http://schemas.microsoft.com/office/powerpoint/2010/main" val="272802717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r>
              <a:rPr lang="fa-IR" dirty="0" smtClean="0">
                <a:cs typeface="B Nazanin" pitchFamily="2" charset="-78"/>
              </a:rPr>
              <a:t>رهبرى</a:t>
            </a:r>
            <a:endParaRPr lang="en-US" dirty="0">
              <a:cs typeface="B Nazanin" pitchFamily="2" charset="-78"/>
            </a:endParaRPr>
          </a:p>
        </p:txBody>
      </p:sp>
      <p:sp>
        <p:nvSpPr>
          <p:cNvPr id="3" name="Content Placeholder 2"/>
          <p:cNvSpPr>
            <a:spLocks noGrp="1"/>
          </p:cNvSpPr>
          <p:nvPr>
            <p:ph idx="1"/>
          </p:nvPr>
        </p:nvSpPr>
        <p:spPr/>
        <p:txBody>
          <a:bodyPr>
            <a:normAutofit lnSpcReduction="10000"/>
          </a:bodyPr>
          <a:lstStyle/>
          <a:p>
            <a:pPr marL="0" indent="0" algn="r" rtl="1">
              <a:buNone/>
            </a:pPr>
            <a:r>
              <a:rPr lang="fa-IR" dirty="0">
                <a:cs typeface="B Nazanin" pitchFamily="2" charset="-78"/>
              </a:rPr>
              <a:t>اميرالمؤ منين حضرت على (عليه السلام ) در قسمتى از عهد مالك اشتر مى فرمايد:</a:t>
            </a:r>
            <a:br>
              <a:rPr lang="fa-IR" dirty="0">
                <a:cs typeface="B Nazanin" pitchFamily="2" charset="-78"/>
              </a:rPr>
            </a:br>
            <a:r>
              <a:rPr lang="fa-IR" dirty="0">
                <a:cs typeface="B Nazanin" pitchFamily="2" charset="-78"/>
              </a:rPr>
              <a:t>و لايكونن المحسن و المسى ء عندك بمنزلة سواء؛ فاءن فى ذلك تزهيدا لاهل الاحسان فى الاحسان ، و تدريبا لاهل الاساءة على الاساءة ؛ و الزم كلا منهم ما الزم نفسه ؛</a:t>
            </a:r>
          </a:p>
          <a:p>
            <a:pPr marL="0" indent="0" algn="r" rtl="1">
              <a:buNone/>
            </a:pPr>
            <a:r>
              <a:rPr lang="fa-IR" dirty="0" smtClean="0">
                <a:cs typeface="B Nazanin" pitchFamily="2" charset="-78"/>
              </a:rPr>
              <a:t>هرگز </a:t>
            </a:r>
            <a:r>
              <a:rPr lang="fa-IR" dirty="0">
                <a:cs typeface="B Nazanin" pitchFamily="2" charset="-78"/>
              </a:rPr>
              <a:t>نبايد افراد نيكوكار و بدكار در نظر تو مساوى باشند؛ زيرا اين كار سبب مى شود كه افراد نيكوكار در نيكيهايشان بى رغبت شوند و بدكاران در عمل بدشان تشويق شوند؛ و هر كدام از اينها را مطابق كارشان پاداش بده .</a:t>
            </a:r>
            <a:endParaRPr lang="en-US" dirty="0">
              <a:cs typeface="B Nazanin" pitchFamily="2" charset="-78"/>
            </a:endParaRPr>
          </a:p>
        </p:txBody>
      </p:sp>
    </p:spTree>
    <p:extLst>
      <p:ext uri="{BB962C8B-B14F-4D97-AF65-F5344CB8AC3E}">
        <p14:creationId xmlns:p14="http://schemas.microsoft.com/office/powerpoint/2010/main" val="250823437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r>
              <a:rPr lang="fa-IR" dirty="0" smtClean="0">
                <a:cs typeface="B Nazanin" pitchFamily="2" charset="-78"/>
              </a:rPr>
              <a:t>پاداش</a:t>
            </a:r>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آن حضرت مى فرمايد:</a:t>
            </a:r>
            <a:br>
              <a:rPr lang="fa-IR" dirty="0">
                <a:cs typeface="B Nazanin" pitchFamily="2" charset="-78"/>
              </a:rPr>
            </a:br>
            <a:r>
              <a:rPr lang="fa-IR" dirty="0">
                <a:cs typeface="B Nazanin" pitchFamily="2" charset="-78"/>
              </a:rPr>
              <a:t>و واصل فى حسن الثناء عليهم و تعديد ما ابلى ذوو البلاء منهم ؛ </a:t>
            </a:r>
            <a:br>
              <a:rPr lang="fa-IR" dirty="0">
                <a:cs typeface="B Nazanin" pitchFamily="2" charset="-78"/>
              </a:rPr>
            </a:br>
            <a:r>
              <a:rPr lang="fa-IR" dirty="0">
                <a:cs typeface="B Nazanin" pitchFamily="2" charset="-78"/>
              </a:rPr>
              <a:t>و پيوسته آنان را به نيكويى ياد كرده و تشكر كن ، و كارهاى مهمى را كه انجام داده اند بر شمار.</a:t>
            </a:r>
            <a:endParaRPr lang="en-US" dirty="0">
              <a:cs typeface="B Nazanin" pitchFamily="2" charset="-78"/>
            </a:endParaRPr>
          </a:p>
        </p:txBody>
      </p:sp>
    </p:spTree>
    <p:extLst>
      <p:ext uri="{BB962C8B-B14F-4D97-AF65-F5344CB8AC3E}">
        <p14:creationId xmlns:p14="http://schemas.microsoft.com/office/powerpoint/2010/main" val="250823437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r>
              <a:rPr lang="fa-IR" dirty="0">
                <a:cs typeface="B Nazanin" pitchFamily="2" charset="-78"/>
              </a:rPr>
              <a:t>تنبيه و اجبار</a:t>
            </a:r>
            <a:endParaRPr lang="en-US" dirty="0">
              <a:cs typeface="B Nazanin" pitchFamily="2" charset="-78"/>
            </a:endParaRPr>
          </a:p>
        </p:txBody>
      </p:sp>
      <p:sp>
        <p:nvSpPr>
          <p:cNvPr id="3" name="Content Placeholder 2"/>
          <p:cNvSpPr>
            <a:spLocks noGrp="1"/>
          </p:cNvSpPr>
          <p:nvPr>
            <p:ph idx="1"/>
          </p:nvPr>
        </p:nvSpPr>
        <p:spPr/>
        <p:txBody>
          <a:bodyPr>
            <a:normAutofit fontScale="92500" lnSpcReduction="20000"/>
          </a:bodyPr>
          <a:lstStyle/>
          <a:p>
            <a:pPr marL="0" indent="0" algn="r" rtl="1">
              <a:buNone/>
            </a:pPr>
            <a:r>
              <a:rPr lang="fa-IR" dirty="0">
                <a:cs typeface="B Nazanin" pitchFamily="2" charset="-78"/>
              </a:rPr>
              <a:t>نامه آن حضرت به " زياد بن ابيه " است . اين نامه زمانى نوشته شد كه عبدالله بن عباس ، كارگزار حضرت على (عليه السلام ) در بصره ، اهواز، فارس ، كرمان ، مناطق اطراف آنجا بود و زياد بن ابيه جانشين او بود. متن نامه چنين است :</a:t>
            </a:r>
            <a:br>
              <a:rPr lang="fa-IR" dirty="0">
                <a:cs typeface="B Nazanin" pitchFamily="2" charset="-78"/>
              </a:rPr>
            </a:br>
            <a:r>
              <a:rPr lang="fa-IR" dirty="0">
                <a:cs typeface="B Nazanin" pitchFamily="2" charset="-78"/>
              </a:rPr>
              <a:t>و انى اءقسم بالله قسما صادقا! لئن بلغنى اءنك خنت فى فى ء المسلمين شيئا - صغيرا او كبيرا - لا شدن عليك شدة تدعك قليل الوفر، ثقيل الظهر، ضئيل الامر. و السلام ؛ </a:t>
            </a:r>
            <a:br>
              <a:rPr lang="fa-IR" dirty="0">
                <a:cs typeface="B Nazanin" pitchFamily="2" charset="-78"/>
              </a:rPr>
            </a:br>
            <a:r>
              <a:rPr lang="fa-IR" dirty="0">
                <a:cs typeface="B Nazanin" pitchFamily="2" charset="-78"/>
              </a:rPr>
              <a:t>صادقانه به خداوند قسم ياد مى كنم كه اگر گزارش رسد كه از غنايم و بيت المال مسلمين ، چيزى - كم يا زياد - به صورت خيانت برداشته اى ، چنان بر تو سخت بگيرم كه تو را اندك مال ، درمانده هزينه عيال و خوار و پريشان حال كند. والسلام .</a:t>
            </a:r>
            <a:endParaRPr lang="en-US" dirty="0">
              <a:cs typeface="B Nazanin" pitchFamily="2" charset="-78"/>
            </a:endParaRPr>
          </a:p>
        </p:txBody>
      </p:sp>
    </p:spTree>
    <p:extLst>
      <p:ext uri="{BB962C8B-B14F-4D97-AF65-F5344CB8AC3E}">
        <p14:creationId xmlns:p14="http://schemas.microsoft.com/office/powerpoint/2010/main" val="27335084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چنان كه حضرت على (عليه السلام ) در ضمن سفارشهاى خود به يكى از كارگزاران خويش ، مى فرمايد:</a:t>
            </a:r>
            <a:br>
              <a:rPr lang="fa-IR" dirty="0">
                <a:cs typeface="B Nazanin" pitchFamily="2" charset="-78"/>
              </a:rPr>
            </a:br>
            <a:r>
              <a:rPr lang="fa-IR" dirty="0">
                <a:cs typeface="B Nazanin" pitchFamily="2" charset="-78"/>
              </a:rPr>
              <a:t>و ارفق ما كان الرفق ارفق ، و اعتزم بالشدة حين لاتغنى عنك الا الشدة ؛ </a:t>
            </a:r>
            <a:br>
              <a:rPr lang="fa-IR" dirty="0">
                <a:cs typeface="B Nazanin" pitchFamily="2" charset="-78"/>
              </a:rPr>
            </a:br>
            <a:r>
              <a:rPr lang="fa-IR" dirty="0">
                <a:cs typeface="B Nazanin" pitchFamily="2" charset="-78"/>
              </a:rPr>
              <a:t>در آنجا كه مدارا كردن بهتر است ، مدارا كن ؛ اما آنجا كه چاره اى جز شدت عمل نيست ، شدت را به كار بند.</a:t>
            </a:r>
            <a:endParaRPr lang="en-US" dirty="0">
              <a:cs typeface="B Nazanin" pitchFamily="2" charset="-78"/>
            </a:endParaRPr>
          </a:p>
        </p:txBody>
      </p:sp>
    </p:spTree>
    <p:extLst>
      <p:ext uri="{BB962C8B-B14F-4D97-AF65-F5344CB8AC3E}">
        <p14:creationId xmlns:p14="http://schemas.microsoft.com/office/powerpoint/2010/main" val="27335084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r>
              <a:rPr lang="fa-IR" dirty="0">
                <a:cs typeface="B Nazanin" pitchFamily="2" charset="-78"/>
              </a:rPr>
              <a:t>الگوپذيرى</a:t>
            </a:r>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لقد كان لكم فى رسول الله اءسوة حسنة لمن كان برجوا الله و اليوم الاخر و ذكر الله كثيرا</a:t>
            </a:r>
            <a:r>
              <a:rPr lang="fa-IR" dirty="0" smtClean="0">
                <a:cs typeface="B Nazanin" pitchFamily="2" charset="-78"/>
              </a:rPr>
              <a:t>؛</a:t>
            </a:r>
            <a:r>
              <a:rPr lang="fa-IR" dirty="0">
                <a:cs typeface="B Nazanin" pitchFamily="2" charset="-78"/>
              </a:rPr>
              <a:t/>
            </a:r>
            <a:br>
              <a:rPr lang="fa-IR" dirty="0">
                <a:cs typeface="B Nazanin" pitchFamily="2" charset="-78"/>
              </a:rPr>
            </a:br>
            <a:r>
              <a:rPr lang="fa-IR" dirty="0">
                <a:cs typeface="B Nazanin" pitchFamily="2" charset="-78"/>
              </a:rPr>
              <a:t>قطعا براى شما در (زندگى ) رسول خدا، سرمشقى نيكو است ، براى آن كس كه به خدا و روز بازپسين اميد دارد و خدا را فراوان ياد مى </a:t>
            </a:r>
            <a:r>
              <a:rPr lang="fa-IR" dirty="0" smtClean="0">
                <a:cs typeface="B Nazanin" pitchFamily="2" charset="-78"/>
              </a:rPr>
              <a:t>كند .</a:t>
            </a:r>
            <a:endParaRPr lang="en-US" dirty="0">
              <a:cs typeface="B Nazanin" pitchFamily="2" charset="-78"/>
            </a:endParaRPr>
          </a:p>
        </p:txBody>
      </p:sp>
    </p:spTree>
    <p:extLst>
      <p:ext uri="{BB962C8B-B14F-4D97-AF65-F5344CB8AC3E}">
        <p14:creationId xmlns:p14="http://schemas.microsoft.com/office/powerpoint/2010/main" val="27335084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r>
              <a:rPr lang="fa-IR" dirty="0">
                <a:cs typeface="B Nazanin" pitchFamily="2" charset="-78"/>
              </a:rPr>
              <a:t>بخش هفتم : كنترل و نظارت</a:t>
            </a:r>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يكى از اركان مهم و عناصر حياتى در يك مديريت سالم و كار آمد، وجود نظامى كامل و دقيق براى نظارت و كنترل است . بنابراين يكى از وظايف اصلى مدير سازمان ، نظارت و كنترل مى باشد. انجام هر فعاليتى در سازمان ، در صورتى موفق و اثر بخش خواهد بود كه كنترلهاى لازم نسبت به آن به عمل آممده باشد.</a:t>
            </a:r>
            <a:endParaRPr lang="en-US" dirty="0">
              <a:cs typeface="B Nazanin" pitchFamily="2" charset="-78"/>
            </a:endParaRPr>
          </a:p>
        </p:txBody>
      </p:sp>
    </p:spTree>
    <p:extLst>
      <p:ext uri="{BB962C8B-B14F-4D97-AF65-F5344CB8AC3E}">
        <p14:creationId xmlns:p14="http://schemas.microsoft.com/office/powerpoint/2010/main" val="27335084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r>
              <a:rPr lang="fa-IR" dirty="0" smtClean="0">
                <a:cs typeface="B Nazanin" pitchFamily="2" charset="-78"/>
              </a:rPr>
              <a:t>امانت داری</a:t>
            </a:r>
            <a:endParaRPr lang="en-US" dirty="0">
              <a:cs typeface="B Nazanin" pitchFamily="2" charset="-78"/>
            </a:endParaRPr>
          </a:p>
        </p:txBody>
      </p:sp>
      <p:sp>
        <p:nvSpPr>
          <p:cNvPr id="3" name="Content Placeholder 2"/>
          <p:cNvSpPr>
            <a:spLocks noGrp="1"/>
          </p:cNvSpPr>
          <p:nvPr>
            <p:ph idx="1"/>
          </p:nvPr>
        </p:nvSpPr>
        <p:spPr/>
        <p:txBody>
          <a:bodyPr>
            <a:normAutofit lnSpcReduction="10000"/>
          </a:bodyPr>
          <a:lstStyle/>
          <a:p>
            <a:pPr marL="0" indent="0" algn="r" rtl="1">
              <a:buNone/>
            </a:pPr>
            <a:r>
              <a:rPr lang="fa-IR" dirty="0"/>
              <a:t>امير مومنان حضرت على (عليه السلام ) در قسمتى از نامه معروف خود به مالك اشتر دستور مى دهند كه با فرستادن ماموران مخفى و سرى ، عملكرد كاگزارانش را زير نظر بگيرد، و يكى از دلايل عمده اين مطلب را ترغيب و تشويق آنان به امانت دارى مى دارند و مى فرمايد:</a:t>
            </a:r>
            <a:br>
              <a:rPr lang="fa-IR" dirty="0"/>
            </a:br>
            <a:r>
              <a:rPr lang="fa-IR" dirty="0"/>
              <a:t>فان تعاهدك فى السر لامورهم على استعمال الامانة ؛ </a:t>
            </a:r>
            <a:r>
              <a:rPr lang="fa-IR" baseline="30000" dirty="0">
                <a:hlinkClick r:id="rId3"/>
              </a:rPr>
              <a:t>(443)</a:t>
            </a:r>
            <a:r>
              <a:rPr lang="fa-IR" dirty="0"/>
              <a:t> </a:t>
            </a:r>
            <a:br>
              <a:rPr lang="fa-IR" dirty="0"/>
            </a:br>
            <a:r>
              <a:rPr lang="fa-IR" dirty="0"/>
              <a:t>همانا بازرسى و نظارت پنهانى تو، سبب مى شود كه آنها (كارگزاران ) به امانت دارى ترغيب شوند.</a:t>
            </a:r>
            <a:endParaRPr lang="en-US" dirty="0">
              <a:cs typeface="B Nazanin" pitchFamily="2" charset="-78"/>
            </a:endParaRPr>
          </a:p>
        </p:txBody>
      </p:sp>
    </p:spTree>
    <p:extLst>
      <p:ext uri="{BB962C8B-B14F-4D97-AF65-F5344CB8AC3E}">
        <p14:creationId xmlns:p14="http://schemas.microsoft.com/office/powerpoint/2010/main" val="27335084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r>
              <a:rPr lang="fa-IR" dirty="0">
                <a:cs typeface="B Nazanin" pitchFamily="2" charset="-78"/>
              </a:rPr>
              <a:t>كيفيت و دقت </a:t>
            </a:r>
            <a:r>
              <a:rPr lang="fa-IR" dirty="0" smtClean="0">
                <a:cs typeface="B Nazanin" pitchFamily="2" charset="-78"/>
              </a:rPr>
              <a:t>اطلاعات</a:t>
            </a:r>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از اين آيه شريفه مى توان بر ضرورت دقيق و صحيح بودن اطلاعات استدلال كرد. اين آيه مى فرمايد كه نبايد به هر نوع اطلاعاتى كه به دست مى آيد، ترتيب اثر داده شود؛ بلكه بايد اطلاعات ، دقيق و صحيح باشد؛ در غير اين صورت نمى توان به آن اعتماد كرد و بر اساس آن تصميم گرفت ، بلكه بايد تفحص كرد و اطلاعات صحيح تر و دقيق ترى به دست آورد.</a:t>
            </a:r>
            <a:endParaRPr lang="en-US" dirty="0">
              <a:cs typeface="B Nazanin" pitchFamily="2" charset="-78"/>
            </a:endParaRPr>
          </a:p>
        </p:txBody>
      </p:sp>
    </p:spTree>
    <p:extLst>
      <p:ext uri="{BB962C8B-B14F-4D97-AF65-F5344CB8AC3E}">
        <p14:creationId xmlns:p14="http://schemas.microsoft.com/office/powerpoint/2010/main" val="27335084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endParaRPr lang="en-US" dirty="0">
              <a:cs typeface="B Nazanin" pitchFamily="2" charset="-78"/>
            </a:endParaRPr>
          </a:p>
        </p:txBody>
      </p:sp>
      <p:sp>
        <p:nvSpPr>
          <p:cNvPr id="3" name="Content Placeholder 2"/>
          <p:cNvSpPr>
            <a:spLocks noGrp="1"/>
          </p:cNvSpPr>
          <p:nvPr>
            <p:ph idx="1"/>
          </p:nvPr>
        </p:nvSpPr>
        <p:spPr/>
        <p:txBody>
          <a:bodyPr>
            <a:normAutofit/>
          </a:bodyPr>
          <a:lstStyle/>
          <a:p>
            <a:pPr marL="0" indent="0" algn="r" rtl="1">
              <a:buNone/>
            </a:pPr>
            <a:r>
              <a:rPr lang="fa-IR" dirty="0">
                <a:cs typeface="B Nazanin" pitchFamily="2" charset="-78"/>
              </a:rPr>
              <a:t>امير مومنان حضرت على (عليه السلام ) در نامه خود به مالك اشتر در اين مورد مى فرمايد:</a:t>
            </a:r>
            <a:br>
              <a:rPr lang="fa-IR" dirty="0">
                <a:cs typeface="B Nazanin" pitchFamily="2" charset="-78"/>
              </a:rPr>
            </a:br>
            <a:r>
              <a:rPr lang="fa-IR" dirty="0">
                <a:cs typeface="B Nazanin" pitchFamily="2" charset="-78"/>
              </a:rPr>
              <a:t>و لا يكونن المحسن و المسى ء عندك بمنزلة سواء؛ فان فى ذلك تزهيدا لاهل الاحسان فى الاحسان ، و تدريبا لاهل الاساءة ؛ و اءلزم كلامنهم ما اءلزم نفسه ؛ </a:t>
            </a:r>
            <a:br>
              <a:rPr lang="fa-IR" dirty="0">
                <a:cs typeface="B Nazanin" pitchFamily="2" charset="-78"/>
              </a:rPr>
            </a:br>
            <a:r>
              <a:rPr lang="fa-IR" dirty="0">
                <a:cs typeface="B Nazanin" pitchFamily="2" charset="-78"/>
              </a:rPr>
              <a:t>هرگز نبايد افراد نيكوكار و بدكار در نظرت مساوى باشند؛ زيرا اين كار سبب مى شود كه افراد نيكوكار در كارهاى خوب و نيكشان بى رغبت شوند و بدكاران در كارهاى بد و نادرستشان تشويق گردند؛ و هر كدام از اينها را مطابق كارشان پاداش بده .</a:t>
            </a:r>
            <a:endParaRPr lang="en-US" dirty="0">
              <a:cs typeface="B Nazanin" pitchFamily="2" charset="-78"/>
            </a:endParaRPr>
          </a:p>
        </p:txBody>
      </p:sp>
    </p:spTree>
    <p:extLst>
      <p:ext uri="{BB962C8B-B14F-4D97-AF65-F5344CB8AC3E}">
        <p14:creationId xmlns:p14="http://schemas.microsoft.com/office/powerpoint/2010/main" val="27335084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پيامبر گرامى اسلام </a:t>
            </a:r>
            <a:r>
              <a:rPr lang="fa-IR" dirty="0" smtClean="0">
                <a:cs typeface="B Nazanin" pitchFamily="2" charset="-78"/>
              </a:rPr>
              <a:t>(ص) </a:t>
            </a:r>
            <a:r>
              <a:rPr lang="fa-IR" dirty="0">
                <a:cs typeface="B Nazanin" pitchFamily="2" charset="-78"/>
              </a:rPr>
              <a:t>در بازار مدينه از كنار يك (كالاى ) خوراكى رد شد. پس به صاحب آن فرمود: خوراكى تو را خوب مى بينم ! و (آن گاه ) از قيمت آن سوال كرد. (در اين هنگام ) خداوند عزوجل ، به آن وحى كرد كه دستانش را در داخل آن خوراكى ببرد. آن حضرت چنين كرد و خوراكى نامرغوبى پديدار شد؛ آن گاه به صاحب آن كالا فرمود: جز اين نمى بينم كه بين خيانت و فريب مسلمانان جمع كرده اى !</a:t>
            </a:r>
            <a:endParaRPr lang="en-US" dirty="0">
              <a:cs typeface="B Nazanin" pitchFamily="2" charset="-78"/>
            </a:endParaRPr>
          </a:p>
        </p:txBody>
      </p:sp>
    </p:spTree>
    <p:extLst>
      <p:ext uri="{BB962C8B-B14F-4D97-AF65-F5344CB8AC3E}">
        <p14:creationId xmlns:p14="http://schemas.microsoft.com/office/powerpoint/2010/main" val="2733508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r>
              <a:rPr lang="fa-IR" dirty="0">
                <a:cs typeface="B Nazanin" pitchFamily="2" charset="-78"/>
              </a:rPr>
              <a:t>تعريف برنامه ريزى </a:t>
            </a:r>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smtClean="0">
                <a:cs typeface="B Nazanin" pitchFamily="2" charset="-78"/>
              </a:rPr>
              <a:t>دو </a:t>
            </a:r>
            <a:r>
              <a:rPr lang="fa-IR" dirty="0">
                <a:cs typeface="B Nazanin" pitchFamily="2" charset="-78"/>
              </a:rPr>
              <a:t>ركن اساسى در برنامه ريزى </a:t>
            </a:r>
            <a:r>
              <a:rPr lang="fa-IR" dirty="0" smtClean="0">
                <a:cs typeface="B Nazanin" pitchFamily="2" charset="-78"/>
              </a:rPr>
              <a:t>پذيرفته </a:t>
            </a:r>
            <a:r>
              <a:rPr lang="fa-IR" dirty="0">
                <a:cs typeface="B Nazanin" pitchFamily="2" charset="-78"/>
              </a:rPr>
              <a:t>شده است </a:t>
            </a:r>
            <a:r>
              <a:rPr lang="fa-IR" dirty="0" smtClean="0">
                <a:cs typeface="B Nazanin" pitchFamily="2" charset="-78"/>
              </a:rPr>
              <a:t>. </a:t>
            </a:r>
            <a:r>
              <a:rPr lang="fa-IR" dirty="0">
                <a:cs typeface="B Nazanin" pitchFamily="2" charset="-78"/>
              </a:rPr>
              <a:t>آن دو ركن عبارتند </a:t>
            </a:r>
            <a:r>
              <a:rPr lang="fa-IR" dirty="0" smtClean="0">
                <a:cs typeface="B Nazanin" pitchFamily="2" charset="-78"/>
              </a:rPr>
              <a:t>از : </a:t>
            </a:r>
          </a:p>
          <a:p>
            <a:pPr marL="0" indent="0" algn="r" rtl="1">
              <a:buNone/>
            </a:pPr>
            <a:r>
              <a:rPr lang="fa-IR" dirty="0" smtClean="0">
                <a:cs typeface="B Nazanin" pitchFamily="2" charset="-78"/>
              </a:rPr>
              <a:t>- تعيين </a:t>
            </a:r>
            <a:r>
              <a:rPr lang="fa-IR" dirty="0">
                <a:cs typeface="B Nazanin" pitchFamily="2" charset="-78"/>
              </a:rPr>
              <a:t>اهداف </a:t>
            </a:r>
            <a:endParaRPr lang="fa-IR" dirty="0" smtClean="0">
              <a:cs typeface="B Nazanin" pitchFamily="2" charset="-78"/>
            </a:endParaRPr>
          </a:p>
          <a:p>
            <a:pPr marL="0" indent="0" algn="r" rtl="1">
              <a:buNone/>
            </a:pPr>
            <a:r>
              <a:rPr lang="fa-IR" dirty="0" smtClean="0">
                <a:cs typeface="B Nazanin" pitchFamily="2" charset="-78"/>
              </a:rPr>
              <a:t>- پيش </a:t>
            </a:r>
            <a:r>
              <a:rPr lang="fa-IR" dirty="0">
                <a:cs typeface="B Nazanin" pitchFamily="2" charset="-78"/>
              </a:rPr>
              <a:t>بينى </a:t>
            </a:r>
            <a:r>
              <a:rPr lang="fa-IR" dirty="0" smtClean="0">
                <a:cs typeface="B Nazanin" pitchFamily="2" charset="-78"/>
              </a:rPr>
              <a:t>راهها </a:t>
            </a:r>
            <a:r>
              <a:rPr lang="fa-IR" dirty="0">
                <a:cs typeface="B Nazanin" pitchFamily="2" charset="-78"/>
              </a:rPr>
              <a:t>و امكانات </a:t>
            </a:r>
            <a:r>
              <a:rPr lang="fa-IR" dirty="0" smtClean="0">
                <a:cs typeface="B Nazanin" pitchFamily="2" charset="-78"/>
              </a:rPr>
              <a:t>لازم</a:t>
            </a:r>
          </a:p>
          <a:p>
            <a:pPr marL="0" indent="0" algn="r" rtl="1">
              <a:buNone/>
            </a:pPr>
            <a:endParaRPr lang="en-US" dirty="0">
              <a:cs typeface="B Nazanin" pitchFamily="2" charset="-78"/>
            </a:endParaRPr>
          </a:p>
        </p:txBody>
      </p:sp>
    </p:spTree>
    <p:extLst>
      <p:ext uri="{BB962C8B-B14F-4D97-AF65-F5344CB8AC3E}">
        <p14:creationId xmlns:p14="http://schemas.microsoft.com/office/powerpoint/2010/main" val="418264187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endParaRPr lang="en-US" dirty="0">
              <a:cs typeface="B Nazanin" pitchFamily="2" charset="-78"/>
            </a:endParaRPr>
          </a:p>
        </p:txBody>
      </p:sp>
      <p:sp>
        <p:nvSpPr>
          <p:cNvPr id="3" name="Content Placeholder 2"/>
          <p:cNvSpPr>
            <a:spLocks noGrp="1"/>
          </p:cNvSpPr>
          <p:nvPr>
            <p:ph idx="1"/>
          </p:nvPr>
        </p:nvSpPr>
        <p:spPr/>
        <p:txBody>
          <a:bodyPr>
            <a:normAutofit fontScale="92500"/>
          </a:bodyPr>
          <a:lstStyle/>
          <a:p>
            <a:pPr marL="0" indent="0" algn="r" rtl="1">
              <a:buNone/>
            </a:pPr>
            <a:r>
              <a:rPr lang="fa-IR" dirty="0">
                <a:cs typeface="B Nazanin" pitchFamily="2" charset="-78"/>
              </a:rPr>
              <a:t>فقد مر رسول الله (صلى الله عليه و اله و سلم ) برجل يبيع طعاما قد خلط جيدا بقبيح ؛ فقال له النبى (صلى الله عليه و اله و سلم ): ما حملك على ما صنعت ؟ فقال : اءردت اءن ينفق . فقال له النبى (صلى الله عليه و اله و سلم ): ميز كل واحد منهما على جدة ، ليس فى ديننا </a:t>
            </a:r>
            <a:r>
              <a:rPr lang="fa-IR" dirty="0" smtClean="0">
                <a:cs typeface="B Nazanin" pitchFamily="2" charset="-78"/>
              </a:rPr>
              <a:t>غش.</a:t>
            </a:r>
            <a:r>
              <a:rPr lang="fa-IR" dirty="0">
                <a:cs typeface="B Nazanin" pitchFamily="2" charset="-78"/>
              </a:rPr>
              <a:t/>
            </a:r>
            <a:br>
              <a:rPr lang="fa-IR" dirty="0">
                <a:cs typeface="B Nazanin" pitchFamily="2" charset="-78"/>
              </a:rPr>
            </a:br>
            <a:r>
              <a:rPr lang="fa-IR" dirty="0">
                <a:cs typeface="B Nazanin" pitchFamily="2" charset="-78"/>
              </a:rPr>
              <a:t>پيامبر گرامى اسلام بر مردى برخورد كه در حال فروختن طعامى بود كه خوب و بد را مخلوط كرده بود؛ پيامبر (صلى الله عليه و اله و سلم ) به او فرمود: چرا چنين مى كنى ؟ او گفت : مى خواستم خرج شود (فروخته شود). پيامبر (صلى الله عليه و اله و سلم ) فرمود: اينها (طعام خوب و بد) را از هم جدا كن ؛ چرا كه در دين ما غش و گول زدن وجود ندارد.</a:t>
            </a:r>
            <a:endParaRPr lang="en-US" dirty="0">
              <a:cs typeface="B Nazanin" pitchFamily="2" charset="-78"/>
            </a:endParaRPr>
          </a:p>
        </p:txBody>
      </p:sp>
    </p:spTree>
    <p:extLst>
      <p:ext uri="{BB962C8B-B14F-4D97-AF65-F5344CB8AC3E}">
        <p14:creationId xmlns:p14="http://schemas.microsoft.com/office/powerpoint/2010/main" val="27335084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endParaRPr lang="en-US" dirty="0">
              <a:cs typeface="B Nazanin" pitchFamily="2" charset="-78"/>
            </a:endParaRPr>
          </a:p>
        </p:txBody>
      </p:sp>
      <p:sp>
        <p:nvSpPr>
          <p:cNvPr id="3" name="Content Placeholder 2"/>
          <p:cNvSpPr>
            <a:spLocks noGrp="1"/>
          </p:cNvSpPr>
          <p:nvPr>
            <p:ph idx="1"/>
          </p:nvPr>
        </p:nvSpPr>
        <p:spPr/>
        <p:txBody>
          <a:bodyPr>
            <a:normAutofit/>
          </a:bodyPr>
          <a:lstStyle/>
          <a:p>
            <a:pPr marL="0" indent="0" algn="r" rtl="1">
              <a:buNone/>
            </a:pPr>
            <a:r>
              <a:rPr lang="fa-IR" dirty="0">
                <a:cs typeface="B Nazanin" pitchFamily="2" charset="-78"/>
              </a:rPr>
              <a:t>امير مومنان على بن ابى طالب (عليه السلام ) چنين عادت داشت كه هر روز صبح ، به يكايك بازارهاى كوفه سر مى زد، در حالى كه تازيانه اى دو شاخه به نام (( سببيه )) به همراه داشت ؛ در هر بازارى مى ايستاد و با صداى بلند مى فرمود: از تاجران ! پيش از داد و ستد، از خداوند خير و نيكى بطلبيد و با آسان گيرى در معامله ، از خداوند بركت جوييد و با خريداران نزديك شويد (گران نفروشيد تا از شما بگريزند) و خود را به زينت حلم و بردبارى آرايش دهيد و از دروغ گفتن و قسم خورد بپرهيزيد و از ظلم و ستم كناره گيرى و با مظلومان به انصاف رفتار نماييد و به ربا خوارى نزديك </a:t>
            </a:r>
            <a:r>
              <a:rPr lang="fa-IR" dirty="0" smtClean="0">
                <a:cs typeface="B Nazanin" pitchFamily="2" charset="-78"/>
              </a:rPr>
              <a:t>نشويد .</a:t>
            </a:r>
            <a:endParaRPr lang="en-US" dirty="0">
              <a:cs typeface="B Nazanin" pitchFamily="2" charset="-78"/>
            </a:endParaRPr>
          </a:p>
        </p:txBody>
      </p:sp>
    </p:spTree>
    <p:extLst>
      <p:ext uri="{BB962C8B-B14F-4D97-AF65-F5344CB8AC3E}">
        <p14:creationId xmlns:p14="http://schemas.microsoft.com/office/powerpoint/2010/main" val="27335084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ايد توجه داشت كه به خاطر گستردگى و وسعت سازمانها و تنوع كارها و مشاغل ، به ويژه در سازمانهاى امروزى ، مديران و مسئولان سازمانها هرگز قادر به انجام اين شيوه از نظارت ، به صورت جامع و كامل نخواهند بود و در صورتى كه مدير بخواهد اين گونه نظارت را به صورت كامل و جامع انجام دهد، از انجام وظايف ديگر خود باز خواهد ماند</a:t>
            </a:r>
            <a:endParaRPr lang="en-US" dirty="0">
              <a:cs typeface="B Nazanin" pitchFamily="2" charset="-78"/>
            </a:endParaRPr>
          </a:p>
        </p:txBody>
      </p:sp>
    </p:spTree>
    <p:extLst>
      <p:ext uri="{BB962C8B-B14F-4D97-AF65-F5344CB8AC3E}">
        <p14:creationId xmlns:p14="http://schemas.microsoft.com/office/powerpoint/2010/main" val="250823437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اميرمومنان حضرت على (عليه السلام ) در يك بيان جامع و كلى مى فرمايد:</a:t>
            </a:r>
            <a:br>
              <a:rPr lang="fa-IR" dirty="0">
                <a:cs typeface="B Nazanin" pitchFamily="2" charset="-78"/>
              </a:rPr>
            </a:br>
            <a:r>
              <a:rPr lang="fa-IR" dirty="0">
                <a:cs typeface="B Nazanin" pitchFamily="2" charset="-78"/>
              </a:rPr>
              <a:t>من اشتغل بغير المهم ، ضيع الاهم </a:t>
            </a:r>
            <a:r>
              <a:rPr lang="fa-IR">
                <a:cs typeface="B Nazanin" pitchFamily="2" charset="-78"/>
              </a:rPr>
              <a:t>؛ </a:t>
            </a:r>
            <a:r>
              <a:rPr lang="fa-IR" dirty="0">
                <a:cs typeface="B Nazanin" pitchFamily="2" charset="-78"/>
              </a:rPr>
              <a:t/>
            </a:r>
            <a:br>
              <a:rPr lang="fa-IR" dirty="0">
                <a:cs typeface="B Nazanin" pitchFamily="2" charset="-78"/>
              </a:rPr>
            </a:br>
            <a:r>
              <a:rPr lang="fa-IR" dirty="0">
                <a:cs typeface="B Nazanin" pitchFamily="2" charset="-78"/>
              </a:rPr>
              <a:t>كسى كه به كارهاى غير ضرورى مشغول شود، كارهاى مهمترى را ضايع خواهد كرد.</a:t>
            </a:r>
            <a:endParaRPr lang="en-US" dirty="0">
              <a:cs typeface="B Nazanin" pitchFamily="2" charset="-78"/>
            </a:endParaRPr>
          </a:p>
        </p:txBody>
      </p:sp>
    </p:spTree>
    <p:extLst>
      <p:ext uri="{BB962C8B-B14F-4D97-AF65-F5344CB8AC3E}">
        <p14:creationId xmlns:p14="http://schemas.microsoft.com/office/powerpoint/2010/main" val="250823437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r>
              <a:rPr lang="fa-IR" dirty="0">
                <a:cs typeface="B Nazanin" pitchFamily="2" charset="-78"/>
              </a:rPr>
              <a:t>اهميت برنامه ريزى </a:t>
            </a:r>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اگر در سازمانى برنامه ريزى صورت نگيرد، اهداف سازمانى و نيز راهها و ابزار مناسب براى دست يابى به آنها مشخص نخواهد </a:t>
            </a:r>
            <a:r>
              <a:rPr lang="fa-IR" dirty="0" smtClean="0">
                <a:cs typeface="B Nazanin" pitchFamily="2" charset="-78"/>
              </a:rPr>
              <a:t>شد . </a:t>
            </a:r>
            <a:r>
              <a:rPr lang="fa-IR" dirty="0">
                <a:cs typeface="B Nazanin" pitchFamily="2" charset="-78"/>
              </a:rPr>
              <a:t>و اگر اهداف سازمان و راهها و ابزار رسيدن به آنها مشخص </a:t>
            </a:r>
            <a:r>
              <a:rPr lang="fa-IR" dirty="0" smtClean="0">
                <a:cs typeface="B Nazanin" pitchFamily="2" charset="-78"/>
              </a:rPr>
              <a:t>نشود، </a:t>
            </a:r>
            <a:r>
              <a:rPr lang="fa-IR" dirty="0">
                <a:cs typeface="B Nazanin" pitchFamily="2" charset="-78"/>
              </a:rPr>
              <a:t>اثر بخشى و كارآيى تحقق نخواهند يافت .</a:t>
            </a:r>
            <a:endParaRPr lang="en-US" dirty="0">
              <a:cs typeface="B Nazanin" pitchFamily="2" charset="-78"/>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پيامبر گرامى اسلام </a:t>
            </a:r>
            <a:r>
              <a:rPr lang="fa-IR" dirty="0" smtClean="0">
                <a:cs typeface="B Nazanin" pitchFamily="2" charset="-78"/>
              </a:rPr>
              <a:t>(ص) </a:t>
            </a:r>
            <a:r>
              <a:rPr lang="fa-IR" dirty="0">
                <a:cs typeface="B Nazanin" pitchFamily="2" charset="-78"/>
              </a:rPr>
              <a:t>در يكى از سفارشهاى خود به ابن </a:t>
            </a:r>
            <a:r>
              <a:rPr lang="fa-IR" dirty="0" smtClean="0">
                <a:cs typeface="B Nazanin" pitchFamily="2" charset="-78"/>
              </a:rPr>
              <a:t>مسعود </a:t>
            </a:r>
            <a:r>
              <a:rPr lang="fa-IR" dirty="0">
                <a:cs typeface="B Nazanin" pitchFamily="2" charset="-78"/>
              </a:rPr>
              <a:t>اين موضوع را اين گونه يادآورى مى </a:t>
            </a:r>
            <a:r>
              <a:rPr lang="fa-IR" dirty="0" smtClean="0">
                <a:cs typeface="B Nazanin" pitchFamily="2" charset="-78"/>
              </a:rPr>
              <a:t>كند :</a:t>
            </a:r>
          </a:p>
          <a:p>
            <a:pPr marL="0" indent="0" algn="r" rtl="1">
              <a:buNone/>
            </a:pPr>
            <a:r>
              <a:rPr lang="fa-IR" sz="3600" dirty="0">
                <a:cs typeface="B Nazanin" pitchFamily="2" charset="-78"/>
              </a:rPr>
              <a:t>اى پسر مسعود! آن گاه كه كارى انجام مى دهى </a:t>
            </a:r>
            <a:r>
              <a:rPr lang="fa-IR" sz="3600" dirty="0" smtClean="0">
                <a:cs typeface="B Nazanin" pitchFamily="2" charset="-78"/>
              </a:rPr>
              <a:t>با </a:t>
            </a:r>
            <a:r>
              <a:rPr lang="fa-IR" sz="3600" dirty="0">
                <a:cs typeface="B Nazanin" pitchFamily="2" charset="-78"/>
              </a:rPr>
              <a:t>آگاهى و عقل انجام بده و مبادا كه كارى را بدون برنامه ريزى و آگاهى انجام دهى </a:t>
            </a:r>
            <a:r>
              <a:rPr lang="fa-IR" sz="3600" dirty="0" smtClean="0">
                <a:cs typeface="B Nazanin" pitchFamily="2" charset="-78"/>
              </a:rPr>
              <a:t>. </a:t>
            </a:r>
            <a:r>
              <a:rPr lang="fa-IR" sz="3600" dirty="0">
                <a:cs typeface="B Nazanin" pitchFamily="2" charset="-78"/>
              </a:rPr>
              <a:t>همانا خداوند متعال مى </a:t>
            </a:r>
            <a:r>
              <a:rPr lang="fa-IR" sz="3600" dirty="0" smtClean="0">
                <a:cs typeface="B Nazanin" pitchFamily="2" charset="-78"/>
              </a:rPr>
              <a:t>فرمايد : </a:t>
            </a:r>
            <a:r>
              <a:rPr lang="fa-IR" sz="3600" dirty="0">
                <a:cs typeface="B Nazanin" pitchFamily="2" charset="-78"/>
              </a:rPr>
              <a:t>مانند زنى نباشيد كه رشته هاى خود را پس از محكم تابيدن ، </a:t>
            </a:r>
            <a:r>
              <a:rPr lang="fa-IR" sz="3600" dirty="0" smtClean="0">
                <a:cs typeface="B Nazanin" pitchFamily="2" charset="-78"/>
              </a:rPr>
              <a:t>واتابيد .</a:t>
            </a:r>
            <a:endParaRPr lang="en-US" sz="3600" dirty="0">
              <a:cs typeface="B Nazanin" pitchFamily="2" charset="-78"/>
            </a:endParaRPr>
          </a:p>
        </p:txBody>
      </p:sp>
    </p:spTree>
    <p:extLst>
      <p:ext uri="{BB962C8B-B14F-4D97-AF65-F5344CB8AC3E}">
        <p14:creationId xmlns:p14="http://schemas.microsoft.com/office/powerpoint/2010/main" val="41826418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اميرالمومنين (عليه السلام ) در اين مورد چنين مى </a:t>
            </a:r>
            <a:r>
              <a:rPr lang="fa-IR" dirty="0" smtClean="0">
                <a:cs typeface="B Nazanin" pitchFamily="2" charset="-78"/>
              </a:rPr>
              <a:t>فرمايد :</a:t>
            </a:r>
            <a:r>
              <a:rPr lang="fa-IR" dirty="0">
                <a:cs typeface="B Nazanin" pitchFamily="2" charset="-78"/>
              </a:rPr>
              <a:t/>
            </a:r>
            <a:br>
              <a:rPr lang="fa-IR" dirty="0">
                <a:cs typeface="B Nazanin" pitchFamily="2" charset="-78"/>
              </a:rPr>
            </a:br>
            <a:r>
              <a:rPr lang="fa-IR" dirty="0">
                <a:cs typeface="B Nazanin" pitchFamily="2" charset="-78"/>
              </a:rPr>
              <a:t>(( من قعد عن حيلته اءقامته الشدائد </a:t>
            </a:r>
            <a:r>
              <a:rPr lang="fa-IR" dirty="0" smtClean="0">
                <a:cs typeface="B Nazanin" pitchFamily="2" charset="-78"/>
              </a:rPr>
              <a:t>))</a:t>
            </a:r>
            <a:r>
              <a:rPr lang="fa-IR" dirty="0">
                <a:cs typeface="B Nazanin" pitchFamily="2" charset="-78"/>
              </a:rPr>
              <a:t/>
            </a:r>
            <a:br>
              <a:rPr lang="fa-IR" dirty="0">
                <a:cs typeface="B Nazanin" pitchFamily="2" charset="-78"/>
              </a:rPr>
            </a:br>
            <a:r>
              <a:rPr lang="fa-IR" dirty="0">
                <a:cs typeface="B Nazanin" pitchFamily="2" charset="-78"/>
              </a:rPr>
              <a:t>هر كس دست از برنامه ريزى و چاره جويى </a:t>
            </a:r>
            <a:r>
              <a:rPr lang="fa-IR" dirty="0" smtClean="0">
                <a:cs typeface="B Nazanin" pitchFamily="2" charset="-78"/>
              </a:rPr>
              <a:t>بردارد ، </a:t>
            </a:r>
            <a:r>
              <a:rPr lang="fa-IR" dirty="0">
                <a:cs typeface="B Nazanin" pitchFamily="2" charset="-78"/>
              </a:rPr>
              <a:t>گرفتار مشكلات و سختيها مى شود و به خود خواهد </a:t>
            </a:r>
            <a:r>
              <a:rPr lang="fa-IR" dirty="0" smtClean="0">
                <a:cs typeface="B Nazanin" pitchFamily="2" charset="-78"/>
              </a:rPr>
              <a:t>آمد .</a:t>
            </a:r>
            <a:endParaRPr lang="en-US" dirty="0">
              <a:cs typeface="B Nazanin" pitchFamily="2" charset="-78"/>
            </a:endParaRPr>
          </a:p>
        </p:txBody>
      </p:sp>
    </p:spTree>
    <p:extLst>
      <p:ext uri="{BB962C8B-B14F-4D97-AF65-F5344CB8AC3E}">
        <p14:creationId xmlns:p14="http://schemas.microsoft.com/office/powerpoint/2010/main" val="41826418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در اين روايت بر اين نكته تاءكيد شده است كه ناديده گرفتن برنامه ريزى ، پيامدهايى را در بر دارد كه به آسانى نمى توان بر آنها فايق آمد؛ بلكه نوعا اين مدير سازمان است كه بايد تسليم مشكلات شود و مسير خود را عوض </a:t>
            </a:r>
            <a:r>
              <a:rPr lang="fa-IR" dirty="0" smtClean="0">
                <a:cs typeface="B Nazanin" pitchFamily="2" charset="-78"/>
              </a:rPr>
              <a:t>كند</a:t>
            </a:r>
            <a:r>
              <a:rPr lang="en-US" dirty="0" smtClean="0">
                <a:cs typeface="B Nazanin" pitchFamily="2" charset="-78"/>
              </a:rPr>
              <a:t> </a:t>
            </a:r>
            <a:r>
              <a:rPr lang="fa-IR" smtClean="0">
                <a:cs typeface="B Nazanin" pitchFamily="2" charset="-78"/>
              </a:rPr>
              <a:t>.</a:t>
            </a:r>
            <a:endParaRPr lang="en-US" dirty="0">
              <a:cs typeface="B Nazanin" pitchFamily="2" charset="-78"/>
            </a:endParaRPr>
          </a:p>
        </p:txBody>
      </p:sp>
    </p:spTree>
    <p:extLst>
      <p:ext uri="{BB962C8B-B14F-4D97-AF65-F5344CB8AC3E}">
        <p14:creationId xmlns:p14="http://schemas.microsoft.com/office/powerpoint/2010/main" val="418264187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FinanPerf">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25DCC4D5-5D03-4D0C-B4BB-8AC1F52CA6B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FinanPerf</Template>
  <TotalTime>0</TotalTime>
  <Words>2069</Words>
  <Application>Microsoft Office PowerPoint</Application>
  <PresentationFormat>On-screen Show (4:3)</PresentationFormat>
  <Paragraphs>151</Paragraphs>
  <Slides>53</Slides>
  <Notes>52</Notes>
  <HiddenSlides>0</HiddenSlides>
  <MMClips>0</MMClips>
  <ScaleCrop>false</ScaleCrop>
  <HeadingPairs>
    <vt:vector size="4" baseType="variant">
      <vt:variant>
        <vt:lpstr>Theme</vt:lpstr>
      </vt:variant>
      <vt:variant>
        <vt:i4>1</vt:i4>
      </vt:variant>
      <vt:variant>
        <vt:lpstr>Slide Titles</vt:lpstr>
      </vt:variant>
      <vt:variant>
        <vt:i4>53</vt:i4>
      </vt:variant>
    </vt:vector>
  </HeadingPairs>
  <TitlesOfParts>
    <vt:vector size="54" baseType="lpstr">
      <vt:lpstr>FinanPerf</vt:lpstr>
      <vt:lpstr>PowerPoint Presentation</vt:lpstr>
      <vt:lpstr>PowerPoint Presentation</vt:lpstr>
      <vt:lpstr>مديريت در اسلام</vt:lpstr>
      <vt:lpstr>PowerPoint Presentation</vt:lpstr>
      <vt:lpstr>تعريف برنامه ريزى </vt:lpstr>
      <vt:lpstr>اهميت برنامه ريزى </vt:lpstr>
      <vt:lpstr>PowerPoint Presentation</vt:lpstr>
      <vt:lpstr>PowerPoint Presentation</vt:lpstr>
      <vt:lpstr>PowerPoint Presentation</vt:lpstr>
      <vt:lpstr>PowerPoint Presentation</vt:lpstr>
      <vt:lpstr>فوايد برنامه ريزى </vt:lpstr>
      <vt:lpstr>كاستن از ميزان خطاپذيرى </vt:lpstr>
      <vt:lpstr>PowerPoint Presentation</vt:lpstr>
      <vt:lpstr>استفاده بهينه از منابع و امكانات </vt:lpstr>
      <vt:lpstr>PowerPoint Presentation</vt:lpstr>
      <vt:lpstr>PowerPoint Presentation</vt:lpstr>
      <vt:lpstr>PowerPoint Presentation</vt:lpstr>
      <vt:lpstr>PowerPoint Presentation</vt:lpstr>
      <vt:lpstr>PowerPoint Presentation</vt:lpstr>
      <vt:lpstr>ايمنى از ندامت و پشيمانى </vt:lpstr>
      <vt:lpstr>انواع برنامه ريزى </vt:lpstr>
      <vt:lpstr>برنامه ريزى جامع در قرآن </vt:lpstr>
      <vt:lpstr>PowerPoint Presentation</vt:lpstr>
      <vt:lpstr>مطالب و نکات مهم</vt:lpstr>
      <vt:lpstr>تصمیم گیری</vt:lpstr>
      <vt:lpstr>بررسى و درك مسئله (شناخت مشكل ، نياز و فرصت ) </vt:lpstr>
      <vt:lpstr>PowerPoint Presentation</vt:lpstr>
      <vt:lpstr>تعريف مسئله </vt:lpstr>
      <vt:lpstr>PowerPoint Presentation</vt:lpstr>
      <vt:lpstr>PowerPoint Presentation</vt:lpstr>
      <vt:lpstr>يافتن و ارائه راه حلها</vt:lpstr>
      <vt:lpstr>PowerPoint Presentation</vt:lpstr>
      <vt:lpstr>حدود گزينه يابى </vt:lpstr>
      <vt:lpstr>PowerPoint Presentation</vt:lpstr>
      <vt:lpstr>سازماندهى</vt:lpstr>
      <vt:lpstr>PowerPoint Presentation</vt:lpstr>
      <vt:lpstr>سازماندهى برمبناى زمان</vt:lpstr>
      <vt:lpstr>تقسيم وظايف و كارها </vt:lpstr>
      <vt:lpstr>PowerPoint Presentation</vt:lpstr>
      <vt:lpstr>رهبرى</vt:lpstr>
      <vt:lpstr>پاداش</vt:lpstr>
      <vt:lpstr>تنبيه و اجبار</vt:lpstr>
      <vt:lpstr>PowerPoint Presentation</vt:lpstr>
      <vt:lpstr>الگوپذيرى</vt:lpstr>
      <vt:lpstr>بخش هفتم : كنترل و نظارت</vt:lpstr>
      <vt:lpstr>امانت داری</vt:lpstr>
      <vt:lpstr>كيفيت و دقت اطلاعات</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2013-11-20T19:31:20Z</dcterms:created>
  <dcterms:modified xsi:type="dcterms:W3CDTF">2013-12-29T07:01:39Z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TC101671179990</vt:lpwstr>
  </property>
</Properties>
</file>