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2D588-0F11-4CA9-8453-0F70BA09459E}" type="datetimeFigureOut">
              <a:rPr lang="en-US" smtClean="0"/>
              <a:t>12/24/2013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55F05C-CC74-4D99-AECA-AA0D73443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187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5F05C-CC74-4D99-AECA-AA0D73443B5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594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D8940-E32B-4D54-BD93-B1B444D32B2F}" type="datetimeFigureOut">
              <a:rPr lang="en-US" smtClean="0"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B557-76A7-42B1-9E9F-AC2CB702E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814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D8940-E32B-4D54-BD93-B1B444D32B2F}" type="datetimeFigureOut">
              <a:rPr lang="en-US" smtClean="0"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B557-76A7-42B1-9E9F-AC2CB702E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842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D8940-E32B-4D54-BD93-B1B444D32B2F}" type="datetimeFigureOut">
              <a:rPr lang="en-US" smtClean="0"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B557-76A7-42B1-9E9F-AC2CB702E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77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55813"/>
            <a:ext cx="10515600" cy="41211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D8940-E32B-4D54-BD93-B1B444D32B2F}" type="datetimeFigureOut">
              <a:rPr lang="en-US" smtClean="0"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B557-76A7-42B1-9E9F-AC2CB702E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328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D8940-E32B-4D54-BD93-B1B444D32B2F}" type="datetimeFigureOut">
              <a:rPr lang="en-US" smtClean="0"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B557-76A7-42B1-9E9F-AC2CB702E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633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D8940-E32B-4D54-BD93-B1B444D32B2F}" type="datetimeFigureOut">
              <a:rPr lang="en-US" smtClean="0"/>
              <a:t>12/24/2013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B557-76A7-42B1-9E9F-AC2CB702E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883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D8940-E32B-4D54-BD93-B1B444D32B2F}" type="datetimeFigureOut">
              <a:rPr lang="en-US" smtClean="0"/>
              <a:t>12/24/2013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B557-76A7-42B1-9E9F-AC2CB702E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392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D8940-E32B-4D54-BD93-B1B444D32B2F}" type="datetimeFigureOut">
              <a:rPr lang="en-US" smtClean="0"/>
              <a:t>12/24/2013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B557-76A7-42B1-9E9F-AC2CB702E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328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D8940-E32B-4D54-BD93-B1B444D32B2F}" type="datetimeFigureOut">
              <a:rPr lang="en-US" smtClean="0"/>
              <a:t>12/24/2013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B557-76A7-42B1-9E9F-AC2CB702E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573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D8940-E32B-4D54-BD93-B1B444D32B2F}" type="datetimeFigureOut">
              <a:rPr lang="en-US" smtClean="0"/>
              <a:t>12/24/2013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B557-76A7-42B1-9E9F-AC2CB702E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74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D8940-E32B-4D54-BD93-B1B444D32B2F}" type="datetimeFigureOut">
              <a:rPr lang="en-US" smtClean="0"/>
              <a:t>12/24/2013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9B557-76A7-42B1-9E9F-AC2CB702E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247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55813"/>
            <a:ext cx="10515600" cy="4121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D8940-E32B-4D54-BD93-B1B444D32B2F}" type="datetimeFigureOut">
              <a:rPr lang="en-US" smtClean="0"/>
              <a:t>12/24/2013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9B557-76A7-42B1-9E9F-AC2CB702EA0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07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B Titr" panose="00000700000000000000" pitchFamily="2" charset="-78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42319"/>
            <a:ext cx="9144000" cy="2387600"/>
          </a:xfrm>
        </p:spPr>
        <p:txBody>
          <a:bodyPr anchor="ctr"/>
          <a:lstStyle/>
          <a:p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اصول مدیریت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از </a:t>
            </a:r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دیدگاه اسلام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3200" dirty="0" err="1" smtClean="0">
                <a:cs typeface="B Nazanin" panose="00000400000000000000" pitchFamily="2" charset="-78"/>
              </a:rPr>
              <a:t>سید‌مهدی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 err="1" smtClean="0">
                <a:cs typeface="B Nazanin" panose="00000400000000000000" pitchFamily="2" charset="-78"/>
              </a:rPr>
              <a:t>شمس‌الدین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2000" cy="21972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4660710"/>
            <a:ext cx="12192000" cy="21972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08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صفات و شرایط مدیر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fa-IR" dirty="0" smtClean="0"/>
              <a:t>1. قدرت جسمانی مناسب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a-IR" dirty="0" smtClean="0"/>
              <a:t>2. داشتن قدرت و روشنی فکر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a-IR" dirty="0" smtClean="0"/>
              <a:t>3. امانت دار باشد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a-IR" dirty="0" smtClean="0"/>
              <a:t>4. داشتن آگاهی به امور مربوطه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a-IR" dirty="0" smtClean="0"/>
              <a:t>5. ایمان به هدف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a-IR" dirty="0" smtClean="0"/>
              <a:t>6. صداقت و راستی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fa-IR" dirty="0" smtClean="0"/>
              <a:t>7 .حسن سابقه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15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صفات و شرایط مدیر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8.وراثت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9.سعه صدر (ظرفیت بالای فکری و روحی)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10. دلسوزی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11. تجربه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12و13 . شجاعت و قاطعیت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14.عدالت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15. پایگاه مردمی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505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صفات و شرایط مدیر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16.رعایت ضوابط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17. خلوص نیت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18. توکل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19. عفو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20. همت عالی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21. ابتکار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22.نظم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549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صفات و شرایط مدیر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23. پشتکار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24. انتقاد پذیری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25. آینده نگری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26. راز داری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27. تواضع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28. صمیمیت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29. مشاوره</a:t>
            </a:r>
          </a:p>
        </p:txBody>
      </p:sp>
    </p:spTree>
    <p:extLst>
      <p:ext uri="{BB962C8B-B14F-4D97-AF65-F5344CB8AC3E}">
        <p14:creationId xmlns:p14="http://schemas.microsoft.com/office/powerpoint/2010/main" val="262822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صفات و شرایط مدیر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73754" y="2055813"/>
            <a:ext cx="4680045" cy="4121150"/>
          </a:xfrm>
        </p:spPr>
        <p:txBody>
          <a:bodyPr numCol="1">
            <a:normAutofit fontScale="92500" lnSpcReduction="20000"/>
          </a:bodyPr>
          <a:lstStyle/>
          <a:p>
            <a:pPr marL="0" indent="0" algn="just">
              <a:buNone/>
            </a:pPr>
            <a:r>
              <a:rPr lang="fa-IR" dirty="0" smtClean="0"/>
              <a:t>30. آسان نمودن </a:t>
            </a:r>
            <a:r>
              <a:rPr lang="fa-IR" dirty="0" smtClean="0"/>
              <a:t>کار</a:t>
            </a:r>
            <a:endParaRPr lang="en-US" dirty="0" smtClean="0"/>
          </a:p>
          <a:p>
            <a:pPr marL="0" indent="0" algn="just">
              <a:buNone/>
            </a:pPr>
            <a:r>
              <a:rPr lang="en-US" dirty="0"/>
              <a:t>	</a:t>
            </a:r>
            <a:r>
              <a:rPr lang="fa-IR" sz="3000" dirty="0" smtClean="0"/>
              <a:t>1.به کارگیری همه توان</a:t>
            </a:r>
          </a:p>
          <a:p>
            <a:pPr marL="0" indent="0" algn="just">
              <a:buNone/>
            </a:pPr>
            <a:r>
              <a:rPr lang="fa-IR" sz="3000" dirty="0"/>
              <a:t>	</a:t>
            </a:r>
            <a:r>
              <a:rPr lang="fa-IR" sz="3000" dirty="0" smtClean="0"/>
              <a:t>2.تقوا داشتن</a:t>
            </a:r>
          </a:p>
          <a:p>
            <a:pPr marL="0" indent="0" algn="just">
              <a:buNone/>
            </a:pPr>
            <a:r>
              <a:rPr lang="fa-IR" sz="3000" dirty="0"/>
              <a:t>	</a:t>
            </a:r>
            <a:r>
              <a:rPr lang="fa-IR" sz="3000" dirty="0" smtClean="0"/>
              <a:t>3.توکل داشتن</a:t>
            </a:r>
          </a:p>
          <a:p>
            <a:pPr marL="0" indent="0" algn="just">
              <a:buNone/>
            </a:pPr>
            <a:r>
              <a:rPr lang="fa-IR" sz="3000" dirty="0"/>
              <a:t>	</a:t>
            </a:r>
            <a:r>
              <a:rPr lang="fa-IR" sz="3000" dirty="0" smtClean="0"/>
              <a:t>4.انجام تکلیف</a:t>
            </a:r>
          </a:p>
          <a:p>
            <a:pPr marL="0" indent="0" algn="just">
              <a:buNone/>
            </a:pPr>
            <a:r>
              <a:rPr lang="fa-IR" sz="3000" dirty="0"/>
              <a:t>	</a:t>
            </a:r>
            <a:r>
              <a:rPr lang="fa-IR" sz="3000" dirty="0" smtClean="0"/>
              <a:t>5.دعا</a:t>
            </a:r>
            <a:endParaRPr lang="fa-IR" sz="3000" dirty="0" smtClean="0"/>
          </a:p>
          <a:p>
            <a:pPr marL="0" indent="0" algn="just">
              <a:buNone/>
            </a:pPr>
            <a:r>
              <a:rPr lang="fa-IR" dirty="0" smtClean="0"/>
              <a:t>31. سخنوری</a:t>
            </a:r>
          </a:p>
          <a:p>
            <a:pPr marL="0" indent="0" algn="just">
              <a:buNone/>
            </a:pPr>
            <a:r>
              <a:rPr lang="fa-IR" dirty="0" smtClean="0"/>
              <a:t>32.معاون شایسته</a:t>
            </a:r>
          </a:p>
          <a:p>
            <a:pPr marL="0" indent="0" algn="just">
              <a:buNone/>
            </a:pPr>
            <a:r>
              <a:rPr lang="fa-IR" dirty="0" smtClean="0"/>
              <a:t>33.تاثیر حضور</a:t>
            </a:r>
            <a:endParaRPr lang="fa-IR" dirty="0" smtClean="0"/>
          </a:p>
          <a:p>
            <a:pPr marL="0" indent="0" algn="just">
              <a:buNone/>
            </a:pPr>
            <a:endParaRPr lang="fa-IR" dirty="0" smtClean="0"/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85414" y="2055813"/>
            <a:ext cx="4680045" cy="4121150"/>
          </a:xfrm>
          <a:prstGeom prst="rect">
            <a:avLst/>
          </a:prstGeom>
        </p:spPr>
        <p:txBody>
          <a:bodyPr vert="horz" lIns="91440" tIns="45720" rIns="91440" bIns="45720" numCol="1" rtlCol="0">
            <a:normAutofit fontScale="85000" lnSpcReduction="10000"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fa-IR" dirty="0" smtClean="0"/>
              <a:t>شرایط معاون شایسته :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fa-IR" dirty="0" smtClean="0"/>
              <a:t>1.سلامت جسم داشته باشد.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fa-IR" dirty="0" smtClean="0"/>
              <a:t>2.کامل باشد 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fa-IR" dirty="0" smtClean="0"/>
              <a:t>3.با تجربه باشد.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fa-IR" dirty="0" smtClean="0"/>
              <a:t>4.دارای هوش و فکر و خلاقیت باشد.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fa-IR" dirty="0" smtClean="0"/>
              <a:t>5.زبان گویا و توانا داشته باشد.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fa-IR" dirty="0" smtClean="0"/>
              <a:t>6.راز </a:t>
            </a:r>
            <a:r>
              <a:rPr lang="fa-IR" dirty="0" err="1" smtClean="0"/>
              <a:t>نگه‌دار</a:t>
            </a:r>
            <a:r>
              <a:rPr lang="fa-IR" dirty="0" smtClean="0"/>
              <a:t> باشد.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fa-IR" dirty="0" smtClean="0"/>
              <a:t>7.نسبت به مدیر مطیع باشد.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465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وظائف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68788" y="2055813"/>
            <a:ext cx="5185012" cy="41211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dirty="0" smtClean="0"/>
              <a:t>1.تصمیم گیری</a:t>
            </a:r>
          </a:p>
          <a:p>
            <a:pPr marL="0" indent="0">
              <a:buNone/>
            </a:pPr>
            <a:r>
              <a:rPr lang="fa-IR" dirty="0"/>
              <a:t>	</a:t>
            </a:r>
            <a:r>
              <a:rPr lang="fa-IR" dirty="0" smtClean="0"/>
              <a:t>الف) استفاده از تجربه</a:t>
            </a:r>
          </a:p>
          <a:p>
            <a:pPr marL="0" indent="0">
              <a:buNone/>
            </a:pPr>
            <a:r>
              <a:rPr lang="fa-IR" dirty="0"/>
              <a:t>	</a:t>
            </a:r>
            <a:r>
              <a:rPr lang="fa-IR" dirty="0" smtClean="0"/>
              <a:t> ب)  مشاوره</a:t>
            </a:r>
          </a:p>
          <a:p>
            <a:pPr marL="0" indent="0">
              <a:buNone/>
            </a:pPr>
            <a:r>
              <a:rPr lang="fa-IR" dirty="0" smtClean="0"/>
              <a:t>حضرت علی (ع) :</a:t>
            </a:r>
          </a:p>
          <a:p>
            <a:pPr marL="0" indent="0">
              <a:buNone/>
            </a:pPr>
            <a:r>
              <a:rPr lang="fa-IR" dirty="0" smtClean="0"/>
              <a:t>مشورت کردن عین هدایت و پیروزی و استبداد رای موجب هلاک است .</a:t>
            </a:r>
          </a:p>
          <a:p>
            <a:pPr marL="0" indent="0">
              <a:buNone/>
            </a:pPr>
            <a:r>
              <a:rPr lang="fa-IR" dirty="0"/>
              <a:t>	</a:t>
            </a:r>
            <a:endParaRPr lang="fa-IR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86854" y="2055813"/>
            <a:ext cx="5185012" cy="412115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a-IR" dirty="0" smtClean="0"/>
              <a:t>شرایط مشاور 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a-IR" dirty="0" smtClean="0"/>
              <a:t>1)عاقل باشد.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a-IR" dirty="0" smtClean="0"/>
              <a:t>2)آزاده و با ایمان باشد 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a-IR" dirty="0" smtClean="0"/>
              <a:t>3)دلسوز و دوست باشد.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a-IR" dirty="0" smtClean="0"/>
              <a:t>4)سر نگهدار باشد 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a-IR" dirty="0" smtClean="0"/>
              <a:t>5)بخیل نباشد 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a-IR" dirty="0" smtClean="0"/>
              <a:t>6)ترسو و بزدل نباشد 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a-IR" dirty="0" smtClean="0"/>
              <a:t>7)حریص نباشد 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a-IR" dirty="0" smtClean="0"/>
              <a:t>8)</a:t>
            </a:r>
            <a:r>
              <a:rPr lang="fa-IR" dirty="0" err="1" smtClean="0"/>
              <a:t>منافق</a:t>
            </a:r>
            <a:r>
              <a:rPr lang="fa-IR" dirty="0" smtClean="0"/>
              <a:t> نباشد .	</a:t>
            </a: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1269573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وظائف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4366" y="2077636"/>
            <a:ext cx="5689979" cy="4121150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b="1" dirty="0" smtClean="0"/>
              <a:t>2)برنامه ریزی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برنامه باید دقیق و کاملا روشن و از ابهام و کلی جویی خالی باشد 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800" dirty="0" smtClean="0"/>
              <a:t>تمامی نیروی انسانی ،هزینه ها ،ابزار و </a:t>
            </a:r>
            <a:r>
              <a:rPr lang="fa-IR" sz="2800" dirty="0" err="1" smtClean="0"/>
              <a:t>وسائل</a:t>
            </a:r>
            <a:r>
              <a:rPr lang="fa-IR" sz="2800" dirty="0" smtClean="0"/>
              <a:t> مورد بررسی و پیش بینی لازم قرار گیرد.</a:t>
            </a:r>
          </a:p>
          <a:p>
            <a:pPr marL="0" indent="0">
              <a:lnSpc>
                <a:spcPct val="150000"/>
              </a:lnSpc>
              <a:buNone/>
            </a:pPr>
            <a:endParaRPr lang="fa-IR" sz="2800" dirty="0"/>
          </a:p>
          <a:p>
            <a:pPr marL="0" indent="0">
              <a:lnSpc>
                <a:spcPct val="150000"/>
              </a:lnSpc>
              <a:buNone/>
            </a:pPr>
            <a:r>
              <a:rPr lang="fa-IR" b="1" dirty="0"/>
              <a:t>3)سازماندهی</a:t>
            </a:r>
            <a:endParaRPr lang="fa-IR" b="1" dirty="0"/>
          </a:p>
          <a:p>
            <a:pPr marL="0" indent="0">
              <a:lnSpc>
                <a:spcPct val="150000"/>
              </a:lnSpc>
              <a:buNone/>
            </a:pPr>
            <a:endParaRPr lang="fa-IR" dirty="0"/>
          </a:p>
          <a:p>
            <a:pPr marL="0" indent="0">
              <a:lnSpc>
                <a:spcPct val="150000"/>
              </a:lnSpc>
              <a:buNone/>
            </a:pPr>
            <a:endParaRPr lang="fa-IR" sz="2800" dirty="0" smtClean="0"/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06021" y="2077636"/>
            <a:ext cx="5689979" cy="412115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a-IR" sz="3200" dirty="0" smtClean="0"/>
              <a:t>1)کاری بدون مسئولیت نماند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a-IR" sz="3200" dirty="0" smtClean="0"/>
              <a:t>2)</a:t>
            </a:r>
            <a:r>
              <a:rPr lang="fa-IR" sz="3200" dirty="0" err="1" smtClean="0"/>
              <a:t>هرکاری</a:t>
            </a:r>
            <a:r>
              <a:rPr lang="fa-IR" sz="3200" dirty="0" smtClean="0"/>
              <a:t> به افراد شایسته واگذار شود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a-IR" sz="3200" dirty="0" smtClean="0"/>
              <a:t>3)همه افراد مکمل یکدیگر باشند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a-IR" sz="3200" dirty="0" smtClean="0"/>
              <a:t>4)سلسله مراتب در تقسیم پست ها مراعات شود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a-IR" sz="3200" dirty="0" smtClean="0"/>
              <a:t>5)افراد از طریق سلسله مراتب با مدیریت در ارتباط باشند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fa-IR" sz="3200" dirty="0" smtClean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fa-IR" sz="3200" dirty="0" smtClean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644118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وظائف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55140" y="2151347"/>
            <a:ext cx="5662684" cy="412115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b="1" dirty="0" smtClean="0"/>
              <a:t>4)ایجاد هماهنگی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مدیر باید نقش هماهنگ کننده خود را از یاد نبرد .</a:t>
            </a:r>
          </a:p>
          <a:p>
            <a:pPr marL="0" indent="0">
              <a:lnSpc>
                <a:spcPct val="150000"/>
              </a:lnSpc>
              <a:buNone/>
            </a:pPr>
            <a:endParaRPr lang="fa-IR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fa-IR" b="1" dirty="0" smtClean="0"/>
              <a:t>5)ایجاد انگیزه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انواع انگیزه : پنداری ، مادی ، معنوی 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01304" y="2151347"/>
            <a:ext cx="5894696" cy="41211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a-IR" dirty="0" smtClean="0"/>
              <a:t>1)بهره گیری از آیات قرآن برای ارتقا سطح فرهنگ و اخلاق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a-IR" dirty="0" smtClean="0"/>
              <a:t>2)بهره برداری از روایات و احادیث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a-IR" dirty="0" smtClean="0"/>
              <a:t>3)تحلیل حکومت پیامبر و علی(ع) 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a-IR" dirty="0" smtClean="0"/>
              <a:t>4)تجلیل از نیکو کاران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8896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وظائف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6776" y="2055813"/>
            <a:ext cx="5539854" cy="412115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dirty="0" smtClean="0"/>
              <a:t>6)حوادث غیر مترقبه 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fa-IR" dirty="0" smtClean="0"/>
              <a:t>1)خونسرد باشد</a:t>
            </a:r>
            <a:endParaRPr lang="en-US" dirty="0" smtClean="0"/>
          </a:p>
          <a:p>
            <a:pPr marL="457200" lvl="1" indent="0">
              <a:lnSpc>
                <a:spcPct val="150000"/>
              </a:lnSpc>
              <a:buNone/>
            </a:pPr>
            <a:r>
              <a:rPr lang="fa-IR" dirty="0" smtClean="0"/>
              <a:t>2)تعصب و لجبازی به خرج ندهد 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fa-IR" dirty="0" smtClean="0"/>
              <a:t>3)با قاطعیت و شجاعت تصمیم بگیرد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fa-IR" dirty="0" smtClean="0"/>
              <a:t>4)قبل از همه حادثه را مهار کند 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fa-IR" dirty="0" smtClean="0"/>
              <a:t>5)از خدا کمک بخواهد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fa-IR" dirty="0" smtClean="0"/>
          </a:p>
          <a:p>
            <a:pPr marL="457200" lvl="1" indent="0">
              <a:lnSpc>
                <a:spcPct val="150000"/>
              </a:lnSpc>
              <a:buNone/>
            </a:pPr>
            <a:endParaRPr lang="fa-IR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77421" y="2055813"/>
            <a:ext cx="5539854" cy="41211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a-IR" dirty="0" smtClean="0"/>
              <a:t>7)ارزیابی عوامل پیروزی و ناکامی</a:t>
            </a:r>
          </a:p>
          <a:p>
            <a:pPr marL="457200" lvl="1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a-IR" dirty="0" smtClean="0"/>
              <a:t>8)اطلاعات و آمار</a:t>
            </a:r>
          </a:p>
          <a:p>
            <a:pPr marL="457200" lvl="1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a-IR" dirty="0" smtClean="0"/>
              <a:t>9)جذب نیرو</a:t>
            </a:r>
          </a:p>
          <a:p>
            <a:pPr marL="457200" lvl="1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a-IR" dirty="0" smtClean="0"/>
              <a:t>10)تشویق و توبیخ</a:t>
            </a:r>
          </a:p>
          <a:p>
            <a:pPr marL="457200" lvl="1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a-IR" sz="2800" dirty="0" smtClean="0"/>
              <a:t>حضرت علی (ع) به مالک </a:t>
            </a:r>
            <a:r>
              <a:rPr lang="fa-IR" sz="2800" dirty="0" err="1" smtClean="0"/>
              <a:t>اشتر</a:t>
            </a:r>
            <a:r>
              <a:rPr lang="fa-IR" sz="2800" dirty="0" smtClean="0"/>
              <a:t> : با تشویق مردم درستکار آنها را با خودت مرتبط ساز</a:t>
            </a:r>
          </a:p>
          <a:p>
            <a:pPr lvl="1">
              <a:lnSpc>
                <a:spcPct val="150000"/>
              </a:lnSpc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30380494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آفات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8096" y="2055813"/>
            <a:ext cx="4925704" cy="412115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تبعیض بی دلیل بین نفرات امر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سپردن کارها بدست افراد نامناسب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راه دادن </a:t>
            </a:r>
            <a:r>
              <a:rPr lang="fa-IR" dirty="0" err="1" smtClean="0"/>
              <a:t>چاپلوسان</a:t>
            </a:r>
            <a:r>
              <a:rPr lang="fa-IR" dirty="0" smtClean="0"/>
              <a:t> به محدود کار خود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علاقه داشتن به مدح و ثنا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جاه طلبی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مال اندوزی و حرص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a-IR" dirty="0" smtClean="0"/>
              <a:t>تنگ نظری و بخل</a:t>
            </a:r>
          </a:p>
          <a:p>
            <a:pPr marL="0" indent="0">
              <a:lnSpc>
                <a:spcPct val="160000"/>
              </a:lnSpc>
              <a:buNone/>
            </a:pPr>
            <a:endParaRPr lang="fa-IR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55343" y="2055813"/>
            <a:ext cx="4925704" cy="41211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1pPr>
            <a:lvl2pPr marL="6858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2pPr>
            <a:lvl3pPr marL="11430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3pPr>
            <a:lvl4pPr marL="1600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4pPr>
            <a:lvl5pPr marL="20574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B Nazanin" panose="00000400000000000000" pitchFamily="2" charset="-78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a-IR" dirty="0" smtClean="0"/>
              <a:t>حسادت نسبت به دیگران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a-IR" dirty="0" smtClean="0"/>
              <a:t>ترتیب اثر دادن شایعات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a-IR" dirty="0" smtClean="0"/>
              <a:t>اسراف و </a:t>
            </a:r>
            <a:r>
              <a:rPr lang="fa-IR" dirty="0" err="1" smtClean="0"/>
              <a:t>تبذیر</a:t>
            </a:r>
            <a:endParaRPr lang="fa-IR" dirty="0" smtClean="0"/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a-IR" dirty="0" smtClean="0"/>
              <a:t>تردید در تصمیم گیری 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a-IR" dirty="0" smtClean="0"/>
              <a:t>لجاجت و کینه </a:t>
            </a:r>
            <a:r>
              <a:rPr lang="fa-IR" dirty="0" err="1" smtClean="0"/>
              <a:t>توزی</a:t>
            </a:r>
            <a:endParaRPr lang="fa-IR" dirty="0" smtClean="0"/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a-IR" dirty="0" smtClean="0"/>
              <a:t>انتقام جویی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fa-IR" dirty="0" smtClean="0"/>
              <a:t>استبداد رای</a:t>
            </a:r>
          </a:p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4028512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bg1"/>
                </a:solidFill>
              </a:rPr>
              <a:t>معرفی کتاب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حاصل جلسات متعدد آموزش استاد شمس </a:t>
            </a:r>
            <a:r>
              <a:rPr lang="fa-IR" dirty="0" err="1" smtClean="0">
                <a:cs typeface="B Nazanin" panose="00000400000000000000" pitchFamily="2" charset="-78"/>
              </a:rPr>
              <a:t>الدین</a:t>
            </a:r>
            <a:r>
              <a:rPr lang="fa-IR" dirty="0" smtClean="0">
                <a:cs typeface="B Nazanin" panose="00000400000000000000" pitchFamily="2" charset="-78"/>
              </a:rPr>
              <a:t> به مرکز کارخانه </a:t>
            </a:r>
            <a:r>
              <a:rPr lang="fa-IR" dirty="0" err="1" smtClean="0">
                <a:cs typeface="B Nazanin" panose="00000400000000000000" pitchFamily="2" charset="-78"/>
              </a:rPr>
              <a:t>جات</a:t>
            </a:r>
            <a:r>
              <a:rPr lang="fa-IR" dirty="0" smtClean="0">
                <a:cs typeface="B Nazanin" panose="00000400000000000000" pitchFamily="2" charset="-78"/>
              </a:rPr>
              <a:t> و ادارات پایگاه سید </a:t>
            </a:r>
            <a:r>
              <a:rPr lang="fa-IR" dirty="0" err="1" smtClean="0">
                <a:cs typeface="B Nazanin" panose="00000400000000000000" pitchFamily="2" charset="-78"/>
              </a:rPr>
              <a:t>الشهدا</a:t>
            </a:r>
            <a:endParaRPr lang="fa-IR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dirty="0" smtClean="0"/>
              <a:t>همچنین خلاصه و تلفیقی از سه کتاب مدیریت و فرماندهی در اسلام ، اخلاق فرماندهی و اخلاق مدیریت می باشد .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در این کتاب به متدهای کلاسیک مدیریت در علم روز و اصطلاحات پیچیده و فنی آن پرداخته نشده است .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53116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تعریف مدیریت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 dirty="0" smtClean="0"/>
              <a:t>موقعیت فرمانده و مدیر به مانند کار رشته تسبیح است که مهره ها را جمع می کند و به بهم پیوند می دهد ، و اگر آن رشته بگسلد مهره ها از هم جدا می شود و پراکنده می گردد و دیگر هرگز به تمامی و بطور کامل جمع </a:t>
            </a:r>
            <a:r>
              <a:rPr lang="fa-IR" dirty="0" err="1" smtClean="0"/>
              <a:t>نمی</a:t>
            </a:r>
            <a:r>
              <a:rPr lang="fa-IR" dirty="0" smtClean="0"/>
              <a:t> </a:t>
            </a:r>
            <a:r>
              <a:rPr lang="fa-IR" dirty="0" err="1" smtClean="0"/>
              <a:t>وشند</a:t>
            </a:r>
            <a:r>
              <a:rPr lang="fa-IR" dirty="0" smtClean="0"/>
              <a:t>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492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مدیریت اسلامی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fa-IR" dirty="0" smtClean="0"/>
              <a:t>از آنجا که مدیریت اسلامی شیوه ای خاص از رهبری و اداره کردن تشکیلات است ، قهراً مبتنی بر مبانی فکری و عقیدتی اسلام است ، و انگیزه های فردی و گروهی در آن جهت دهنده نیست ، بلکه جهت دهنده واقعی در این شیوه ، ارزش های انسانی و آرمان های الهی است و بطور خلاصه می توان گفت که در این شیوه ، حق را برای حکومت و رهبری و فرماندهی </a:t>
            </a:r>
            <a:r>
              <a:rPr lang="fa-IR" dirty="0" err="1" smtClean="0"/>
              <a:t>نمی</a:t>
            </a:r>
            <a:r>
              <a:rPr lang="fa-IR" dirty="0" smtClean="0"/>
              <a:t> خواهند ، بلکه حکومت و مدیریت و فرماندهی را برای حق و اجرا و گسترش آن می خواهند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413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نمونه های مدیریت در اسلام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 smtClean="0"/>
              <a:t>1. مسلمان شدن </a:t>
            </a:r>
            <a:r>
              <a:rPr lang="fa-IR" dirty="0" err="1" smtClean="0"/>
              <a:t>خبیب</a:t>
            </a:r>
            <a:r>
              <a:rPr lang="fa-IR" dirty="0" smtClean="0"/>
              <a:t> در جنگ بدر پس مشاهده این که پیامبر (ص) بر حق بودن نیروها را بر رزم آوری آن ها ترجیح می دهد .(</a:t>
            </a:r>
            <a:r>
              <a:rPr lang="fa-IR" sz="1600" dirty="0" smtClean="0"/>
              <a:t>شرح </a:t>
            </a:r>
            <a:r>
              <a:rPr lang="fa-IR" sz="1600" dirty="0" err="1" smtClean="0"/>
              <a:t>نهج</a:t>
            </a:r>
            <a:r>
              <a:rPr lang="fa-IR" sz="1600" dirty="0" smtClean="0"/>
              <a:t> </a:t>
            </a:r>
            <a:r>
              <a:rPr lang="fa-IR" sz="1600" dirty="0" err="1" smtClean="0"/>
              <a:t>البلاغه</a:t>
            </a:r>
            <a:r>
              <a:rPr lang="fa-IR" sz="1600" dirty="0" smtClean="0"/>
              <a:t> ابن ابی </a:t>
            </a:r>
            <a:r>
              <a:rPr lang="fa-IR" sz="1600" dirty="0" err="1" smtClean="0"/>
              <a:t>الحدید</a:t>
            </a:r>
            <a:r>
              <a:rPr lang="fa-IR" sz="1600" dirty="0" smtClean="0"/>
              <a:t>)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r>
              <a:rPr lang="fa-IR" dirty="0" smtClean="0"/>
              <a:t>2.عدم قبول پیشنهاد یاران حضرت امیر(ع) از سوی آن حضرت برای فرق گذاشتن بین اشراف و مطابق میل آن ها عمل کردن برای جذب آنها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254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تعمیم مدیریت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 smtClean="0"/>
              <a:t>کلمه «رب» که از اسما الهی است در قرآن بیش از هزار بار تکرار شده است ، و این نشان از اهمیت مساله مدیریت و مخصوصا مدیریت قدرتمند جهان آفرینش دارد .</a:t>
            </a:r>
          </a:p>
          <a:p>
            <a:r>
              <a:rPr lang="fa-IR" dirty="0" smtClean="0"/>
              <a:t>انواع مدیریت که در درجه پایین تر مدیریت الهی قرار دارند :</a:t>
            </a:r>
          </a:p>
          <a:p>
            <a:pPr lvl="1"/>
            <a:r>
              <a:rPr lang="fa-IR" dirty="0" smtClean="0"/>
              <a:t>مدیریت کلیدی مملکتی</a:t>
            </a:r>
          </a:p>
          <a:p>
            <a:pPr lvl="1"/>
            <a:r>
              <a:rPr lang="fa-IR" dirty="0" smtClean="0"/>
              <a:t>مدیریت غیر کلیدی مملکتی</a:t>
            </a:r>
          </a:p>
          <a:p>
            <a:pPr lvl="1"/>
            <a:r>
              <a:rPr lang="fa-IR" dirty="0" smtClean="0"/>
              <a:t>مدیریت کلیدی نظامی </a:t>
            </a:r>
          </a:p>
          <a:p>
            <a:pPr lvl="1"/>
            <a:r>
              <a:rPr lang="fa-IR" dirty="0" smtClean="0"/>
              <a:t>مدیریت و فرماندهی غیر کلیدی نظامی</a:t>
            </a:r>
          </a:p>
          <a:p>
            <a:pPr lvl="1"/>
            <a:r>
              <a:rPr lang="fa-IR" dirty="0" smtClean="0"/>
              <a:t>مدیریت محدود در محیط خانه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886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مدیریت موفق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fa-IR" dirty="0" smtClean="0"/>
              <a:t>تمام اندیشمندان و حتی آگاهان غیر مسلمان اقرار دارند که پیامبر اسلام(ص) فرمانده و مدیری کاملاً قدرتمند </a:t>
            </a:r>
            <a:r>
              <a:rPr lang="fa-IR" dirty="0" err="1" smtClean="0"/>
              <a:t>بود،و</a:t>
            </a:r>
            <a:r>
              <a:rPr lang="fa-IR" dirty="0" smtClean="0"/>
              <a:t> دلیل بارز آن نیز این است که او توانست پیروزی و مرام و یارانش را در کمترین مدت و با کمترین ضایعات تامین کند ، و از یک جامعه نیمه وحشی پراکنده ،امتی متحد و ملتی قوی </a:t>
            </a:r>
            <a:r>
              <a:rPr lang="fa-IR" dirty="0" err="1" smtClean="0"/>
              <a:t>بوجود</a:t>
            </a:r>
            <a:r>
              <a:rPr lang="fa-IR" dirty="0" smtClean="0"/>
              <a:t> آورد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218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برخی از جلوه های مدیریت حضرت رسول(ص)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fa-IR" dirty="0" smtClean="0"/>
              <a:t>استفاده از مرکب خود(شتر) برای حل اختلاف اعراب بر سر محل سکونت آن حضرت در مدینه .</a:t>
            </a:r>
          </a:p>
          <a:p>
            <a:pPr algn="just">
              <a:lnSpc>
                <a:spcPct val="150000"/>
              </a:lnSpc>
            </a:pPr>
            <a:r>
              <a:rPr lang="fa-IR" dirty="0" smtClean="0"/>
              <a:t>عقد پیمان برادری میان مهاجران و انصار برای برچیدن اختلافات میان آنها</a:t>
            </a:r>
          </a:p>
          <a:p>
            <a:pPr algn="just">
              <a:lnSpc>
                <a:spcPct val="150000"/>
              </a:lnSpc>
            </a:pPr>
            <a:r>
              <a:rPr lang="fa-IR" dirty="0" smtClean="0"/>
              <a:t>ایجاد اختلاف میان دشمنان اسلام برای برهم زدن اتحاد آنها</a:t>
            </a:r>
          </a:p>
          <a:p>
            <a:pPr algn="just">
              <a:lnSpc>
                <a:spcPct val="150000"/>
              </a:lnSpc>
            </a:pPr>
            <a:r>
              <a:rPr lang="fa-IR" dirty="0" smtClean="0"/>
              <a:t>رهبر موفق بیش از 27 جنگ در زمان خود .</a:t>
            </a:r>
          </a:p>
          <a:p>
            <a:pPr algn="just">
              <a:lnSpc>
                <a:spcPct val="150000"/>
              </a:lnSpc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38198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صفات و شرایط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fa-IR" dirty="0" smtClean="0"/>
              <a:t>اسلام بر رعایت ضوابط و چشم پوشی از روابط تاکید زیادی دارد .</a:t>
            </a:r>
            <a:endParaRPr lang="en-US" dirty="0" smtClean="0"/>
          </a:p>
          <a:p>
            <a:pPr algn="just">
              <a:lnSpc>
                <a:spcPct val="150000"/>
              </a:lnSpc>
            </a:pPr>
            <a:r>
              <a:rPr lang="fa-IR" dirty="0" smtClean="0"/>
              <a:t>رسول اکرم در این باره می فرمایند : کسی که </a:t>
            </a:r>
            <a:r>
              <a:rPr lang="fa-IR" dirty="0" err="1" smtClean="0"/>
              <a:t>مسئولتی</a:t>
            </a:r>
            <a:r>
              <a:rPr lang="fa-IR" dirty="0" smtClean="0"/>
              <a:t> از امور مسلمانان را بر عهده گیرد ، و سپس فردی را عهده دار کار مهمی کند در حالی که فرد </a:t>
            </a:r>
            <a:r>
              <a:rPr lang="fa-IR" dirty="0" err="1" smtClean="0"/>
              <a:t>اصلح</a:t>
            </a:r>
            <a:r>
              <a:rPr lang="fa-IR" dirty="0" smtClean="0"/>
              <a:t> از او را می یابد ف به خدا و رسول او خیانت کرده است .</a:t>
            </a:r>
          </a:p>
          <a:p>
            <a:pPr algn="just"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32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991</Words>
  <Application>Microsoft Office PowerPoint</Application>
  <PresentationFormat>Widescreen</PresentationFormat>
  <Paragraphs>149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B Nazanin</vt:lpstr>
      <vt:lpstr>B Titr</vt:lpstr>
      <vt:lpstr>Calibri</vt:lpstr>
      <vt:lpstr>Calibri Light</vt:lpstr>
      <vt:lpstr>Office Theme</vt:lpstr>
      <vt:lpstr>اصول مدیریت از دیدگاه اسلام</vt:lpstr>
      <vt:lpstr>معرفی کتاب</vt:lpstr>
      <vt:lpstr>تعریف مدیریت</vt:lpstr>
      <vt:lpstr>مدیریت اسلامی</vt:lpstr>
      <vt:lpstr>نمونه های مدیریت در اسلام</vt:lpstr>
      <vt:lpstr>تعمیم مدیریت</vt:lpstr>
      <vt:lpstr>مدیریت موفق</vt:lpstr>
      <vt:lpstr>برخی از جلوه های مدیریت حضرت رسول(ص)</vt:lpstr>
      <vt:lpstr>صفات و شرایط</vt:lpstr>
      <vt:lpstr>صفات و شرایط مدیر</vt:lpstr>
      <vt:lpstr>صفات و شرایط مدیر</vt:lpstr>
      <vt:lpstr>صفات و شرایط مدیر</vt:lpstr>
      <vt:lpstr>صفات و شرایط مدیر</vt:lpstr>
      <vt:lpstr>صفات و شرایط مدیر</vt:lpstr>
      <vt:lpstr>وظائف</vt:lpstr>
      <vt:lpstr>وظائف</vt:lpstr>
      <vt:lpstr>وظائف</vt:lpstr>
      <vt:lpstr>وظائف</vt:lpstr>
      <vt:lpstr>آفات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اصول مدیریت از دیدگاه اسلام</dc:title>
  <dc:creator>iman zdn</dc:creator>
  <cp:lastModifiedBy>iman zdn</cp:lastModifiedBy>
  <cp:revision>21</cp:revision>
  <dcterms:created xsi:type="dcterms:W3CDTF">2013-12-23T12:38:15Z</dcterms:created>
  <dcterms:modified xsi:type="dcterms:W3CDTF">2013-12-24T05:19:11Z</dcterms:modified>
</cp:coreProperties>
</file>