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outlineView">
  <p:normalViewPr showOutlineIcons="0">
    <p:restoredLeft sz="34559" autoAdjust="0"/>
    <p:restoredTop sz="86323" autoAdjust="0"/>
  </p:normalViewPr>
  <p:slideViewPr>
    <p:cSldViewPr>
      <p:cViewPr varScale="1">
        <p:scale>
          <a:sx n="63" d="100"/>
          <a:sy n="63" d="100"/>
        </p:scale>
        <p:origin x="-822" y="-108"/>
      </p:cViewPr>
      <p:guideLst>
        <p:guide orient="horz" pos="2160"/>
        <p:guide pos="2880"/>
      </p:guideLst>
    </p:cSldViewPr>
  </p:slideViewPr>
  <p:outlineViewPr>
    <p:cViewPr>
      <p:scale>
        <a:sx n="33" d="100"/>
        <a:sy n="33" d="100"/>
      </p:scale>
      <p:origin x="0" y="19344"/>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12/22/2013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spTree>
    <p:extLst>
      <p:ext uri="{BB962C8B-B14F-4D97-AF65-F5344CB8AC3E}">
        <p14:creationId xmlns:p14="http://schemas.microsoft.com/office/powerpoint/2010/main" val="29558869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فطرت از ديدگاه دكارت</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lnSpcReduction="10000"/>
          </a:bodyPr>
          <a:lstStyle/>
          <a:p>
            <a:r>
              <a:rPr lang="fa-IR" dirty="0" smtClean="0">
                <a:solidFill>
                  <a:schemeClr val="bg1"/>
                </a:solidFill>
              </a:rPr>
              <a:t> انسان یک سلسله مفاهیم را به طور فطری درک می کند. اصلا خدا آدمی را به گونه ای خلق کرده است که این مفاهیم را خود به خود بدون استفاده از حواس درک می کند. وقتی خدا آدمی را خلق می کند، این مفاهیم را در سرشت او می گذارد.</a:t>
            </a:r>
          </a:p>
          <a:p>
            <a:r>
              <a:rPr lang="fa-IR" dirty="0" smtClean="0">
                <a:solidFill>
                  <a:schemeClr val="bg1"/>
                </a:solidFill>
              </a:rPr>
              <a:t>نظر معترضان: آيا نوزاد هم مفاهيم خدا و روح را درك ميكند؟ </a:t>
            </a:r>
          </a:p>
          <a:p>
            <a:r>
              <a:rPr lang="fa-IR" dirty="0" smtClean="0">
                <a:solidFill>
                  <a:schemeClr val="bg1"/>
                </a:solidFill>
              </a:rPr>
              <a:t>جواب دكارت: استعداد درك آن مفاهيم در انسان موجود است اما نيازمند شرايط است.</a:t>
            </a:r>
          </a:p>
        </p:txBody>
      </p:sp>
    </p:spTree>
    <p:extLst>
      <p:ext uri="{BB962C8B-B14F-4D97-AF65-F5344CB8AC3E}">
        <p14:creationId xmlns:p14="http://schemas.microsoft.com/office/powerpoint/2010/main" val="18671282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تفاوت دو ديدگاه در مورد فطرت</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fontScale="92500"/>
          </a:bodyPr>
          <a:lstStyle/>
          <a:p>
            <a:r>
              <a:rPr lang="fa-IR" dirty="0" smtClean="0">
                <a:solidFill>
                  <a:schemeClr val="bg1"/>
                </a:solidFill>
              </a:rPr>
              <a:t>ادعاي ما اين نيست كه مفهوم خدا فطري است، بلكه مقصود از خداشناسي فطري، شناخت و معرفت شهودي و حضوري است.</a:t>
            </a:r>
          </a:p>
          <a:p>
            <a:r>
              <a:rPr lang="fa-IR" dirty="0" smtClean="0">
                <a:solidFill>
                  <a:schemeClr val="bg1"/>
                </a:solidFill>
              </a:rPr>
              <a:t>گرايش هاي فطري </a:t>
            </a:r>
          </a:p>
          <a:p>
            <a:r>
              <a:rPr lang="fa-IR" dirty="0" smtClean="0">
                <a:solidFill>
                  <a:schemeClr val="bg1"/>
                </a:solidFill>
              </a:rPr>
              <a:t>پرستش؛ نيازي فطري: نياز به پرستش از سنخ نيازهايي نيست كه عامل زيست شناختي داشته باشد (سن، اندام، هورمون)</a:t>
            </a:r>
          </a:p>
          <a:p>
            <a:r>
              <a:rPr lang="fa-IR" dirty="0" smtClean="0">
                <a:solidFill>
                  <a:schemeClr val="bg1"/>
                </a:solidFill>
              </a:rPr>
              <a:t>امام خميني: انسان بالفطره طالب كمال بي نهايت است. </a:t>
            </a:r>
          </a:p>
          <a:p>
            <a:r>
              <a:rPr lang="fa-IR" dirty="0" smtClean="0">
                <a:solidFill>
                  <a:schemeClr val="bg1"/>
                </a:solidFill>
              </a:rPr>
              <a:t>انسان عاشق كسي مي شود كه داراي صفتي است كه خود فاقد آن است. </a:t>
            </a:r>
            <a:endParaRPr lang="fa-IR" dirty="0">
              <a:solidFill>
                <a:schemeClr val="bg1"/>
              </a:solidFill>
            </a:endParaRPr>
          </a:p>
        </p:txBody>
      </p:sp>
    </p:spTree>
    <p:extLst>
      <p:ext uri="{BB962C8B-B14F-4D97-AF65-F5344CB8AC3E}">
        <p14:creationId xmlns:p14="http://schemas.microsoft.com/office/powerpoint/2010/main" val="34274887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b="1" dirty="0" smtClean="0">
                <a:solidFill>
                  <a:schemeClr val="bg1"/>
                </a:solidFill>
              </a:rPr>
              <a:t>فطرت و تمايل آدمي به خير و شر و توضيح اين دو مفهوم</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lnSpcReduction="10000"/>
          </a:bodyPr>
          <a:lstStyle/>
          <a:p>
            <a:r>
              <a:rPr lang="fa-IR" dirty="0" smtClean="0">
                <a:solidFill>
                  <a:schemeClr val="bg1"/>
                </a:solidFill>
              </a:rPr>
              <a:t>آيا شرور به صورت فطري در انسان وجود دارد يا اكتسابي اند؟</a:t>
            </a:r>
            <a:endParaRPr lang="en-US" dirty="0" smtClean="0">
              <a:solidFill>
                <a:schemeClr val="bg1"/>
              </a:solidFill>
            </a:endParaRPr>
          </a:p>
          <a:p>
            <a:r>
              <a:rPr lang="fa-IR" dirty="0" smtClean="0">
                <a:solidFill>
                  <a:schemeClr val="bg1"/>
                </a:solidFill>
              </a:rPr>
              <a:t>آيا وجود انسان خير است يا شر؟ </a:t>
            </a:r>
          </a:p>
          <a:p>
            <a:r>
              <a:rPr lang="fa-IR" dirty="0" smtClean="0">
                <a:solidFill>
                  <a:schemeClr val="bg1"/>
                </a:solidFill>
              </a:rPr>
              <a:t>خير و شر چيست؟ خوشايندي و ناخوشايندي (هماهنگي با خواسته ها) </a:t>
            </a:r>
          </a:p>
          <a:p>
            <a:r>
              <a:rPr lang="fa-IR" dirty="0" smtClean="0">
                <a:solidFill>
                  <a:schemeClr val="bg1"/>
                </a:solidFill>
              </a:rPr>
              <a:t>برخي فلاسفه غربي معتقدند كه معيار خوبي و بدي خود انسان است. اينگونه نيست كه هر چيزي في نفسه براي خود كمالي داشته باشد. پس مفاهيم ارزشي اصالتي ندارند و تابع محيط و فرهنگ است</a:t>
            </a:r>
            <a:endParaRPr lang="fa-IR" dirty="0">
              <a:solidFill>
                <a:schemeClr val="bg1"/>
              </a:solidFill>
            </a:endParaRPr>
          </a:p>
        </p:txBody>
      </p:sp>
    </p:spTree>
    <p:extLst>
      <p:ext uri="{BB962C8B-B14F-4D97-AF65-F5344CB8AC3E}">
        <p14:creationId xmlns:p14="http://schemas.microsoft.com/office/powerpoint/2010/main" val="1286494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خير و شر در فلسفه اسلامي</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a:bodyPr>
          <a:lstStyle/>
          <a:p>
            <a:pPr>
              <a:buNone/>
            </a:pPr>
            <a:r>
              <a:rPr lang="fa-IR" dirty="0" smtClean="0">
                <a:solidFill>
                  <a:schemeClr val="bg1"/>
                </a:solidFill>
              </a:rPr>
              <a:t>1. هر موجودي في ذاته براي خود كمالي دارد.</a:t>
            </a:r>
            <a:endParaRPr lang="en-US" dirty="0" smtClean="0">
              <a:solidFill>
                <a:schemeClr val="bg1"/>
              </a:solidFill>
            </a:endParaRPr>
          </a:p>
          <a:p>
            <a:pPr>
              <a:buNone/>
            </a:pPr>
            <a:r>
              <a:rPr lang="fa-IR" dirty="0" smtClean="0">
                <a:solidFill>
                  <a:schemeClr val="bg1"/>
                </a:solidFill>
              </a:rPr>
              <a:t>2. خير و شر نسبي: </a:t>
            </a:r>
          </a:p>
          <a:p>
            <a:r>
              <a:rPr lang="fa-IR" dirty="0" smtClean="0">
                <a:solidFill>
                  <a:schemeClr val="bg1"/>
                </a:solidFill>
              </a:rPr>
              <a:t>در ارتباط با موجودي ديگر </a:t>
            </a:r>
          </a:p>
          <a:p>
            <a:r>
              <a:rPr lang="fa-IR" dirty="0" smtClean="0">
                <a:solidFill>
                  <a:schemeClr val="bg1"/>
                </a:solidFill>
              </a:rPr>
              <a:t>آداب و رسوم اجتماعي </a:t>
            </a:r>
          </a:p>
          <a:p>
            <a:pPr>
              <a:buNone/>
            </a:pPr>
            <a:r>
              <a:rPr lang="fa-IR" dirty="0" smtClean="0">
                <a:solidFill>
                  <a:schemeClr val="bg1"/>
                </a:solidFill>
              </a:rPr>
              <a:t>3. نسبيت اخلاقي مردود است. </a:t>
            </a:r>
          </a:p>
          <a:p>
            <a:r>
              <a:rPr lang="fa-IR" dirty="0" smtClean="0">
                <a:solidFill>
                  <a:schemeClr val="bg1"/>
                </a:solidFill>
              </a:rPr>
              <a:t>عملي داراي ارزش اخلاقي است كه همراه با اختيار باشد. </a:t>
            </a:r>
          </a:p>
          <a:p>
            <a:r>
              <a:rPr lang="fa-IR" dirty="0" smtClean="0">
                <a:solidFill>
                  <a:schemeClr val="bg1"/>
                </a:solidFill>
              </a:rPr>
              <a:t>رفتار انسان، علت كمال يا نقص او. </a:t>
            </a:r>
            <a:endParaRPr lang="fa-IR" dirty="0">
              <a:solidFill>
                <a:schemeClr val="bg1"/>
              </a:solidFill>
            </a:endParaRPr>
          </a:p>
        </p:txBody>
      </p:sp>
    </p:spTree>
    <p:extLst>
      <p:ext uri="{BB962C8B-B14F-4D97-AF65-F5344CB8AC3E}">
        <p14:creationId xmlns:p14="http://schemas.microsoft.com/office/powerpoint/2010/main" val="272965535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سرشت انسان</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a:bodyPr>
          <a:lstStyle/>
          <a:p>
            <a:r>
              <a:rPr lang="fa-IR" dirty="0" smtClean="0">
                <a:solidFill>
                  <a:schemeClr val="bg1"/>
                </a:solidFill>
              </a:rPr>
              <a:t>محور سخن: آیا انسان از نظر ذات و سرشت، خوب آفریده شده است یا برعکس یا خنثی یا بعضا خیر و بعضا شر؟</a:t>
            </a:r>
          </a:p>
          <a:p>
            <a:r>
              <a:rPr lang="fa-IR" dirty="0" smtClean="0">
                <a:solidFill>
                  <a:schemeClr val="bg1"/>
                </a:solidFill>
              </a:rPr>
              <a:t>گرایش متزاحم انسان: خیر یا شر بودن آن بستگی به نحوه ترکیب و استفاده ار آن ها دارد.</a:t>
            </a:r>
          </a:p>
          <a:p>
            <a:r>
              <a:rPr lang="fa-IR" dirty="0" smtClean="0">
                <a:solidFill>
                  <a:schemeClr val="bg1"/>
                </a:solidFill>
              </a:rPr>
              <a:t>تمايلات به لحاظ اخلاقي خنثي هستند ، به اين معنا كه نميتواند فرد را خوشبخت يا بدبخت كنند.</a:t>
            </a:r>
            <a:endParaRPr lang="fa-IR" dirty="0">
              <a:solidFill>
                <a:schemeClr val="bg1"/>
              </a:solidFill>
            </a:endParaRPr>
          </a:p>
        </p:txBody>
      </p:sp>
    </p:spTree>
    <p:extLst>
      <p:ext uri="{BB962C8B-B14F-4D97-AF65-F5344CB8AC3E}">
        <p14:creationId xmlns:p14="http://schemas.microsoft.com/office/powerpoint/2010/main" val="13501763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سرشت انسان</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a:bodyPr>
          <a:lstStyle/>
          <a:p>
            <a:r>
              <a:rPr lang="fa-IR" dirty="0" smtClean="0">
                <a:solidFill>
                  <a:schemeClr val="bg1"/>
                </a:solidFill>
              </a:rPr>
              <a:t>مجموع خمير ههاي انسان شر است يا خير؟ </a:t>
            </a:r>
          </a:p>
          <a:p>
            <a:pPr>
              <a:buNone/>
            </a:pPr>
            <a:r>
              <a:rPr lang="fa-IR" dirty="0" smtClean="0">
                <a:solidFill>
                  <a:schemeClr val="bg1"/>
                </a:solidFill>
              </a:rPr>
              <a:t>1. خير </a:t>
            </a:r>
          </a:p>
          <a:p>
            <a:pPr>
              <a:buNone/>
            </a:pPr>
            <a:r>
              <a:rPr lang="fa-IR" dirty="0" smtClean="0">
                <a:solidFill>
                  <a:schemeClr val="bg1"/>
                </a:solidFill>
              </a:rPr>
              <a:t>2. شر </a:t>
            </a:r>
          </a:p>
          <a:p>
            <a:pPr>
              <a:buNone/>
            </a:pPr>
            <a:r>
              <a:rPr lang="fa-IR" dirty="0" smtClean="0">
                <a:solidFill>
                  <a:schemeClr val="bg1"/>
                </a:solidFill>
              </a:rPr>
              <a:t>3. تساوي دو نيروي كششي خير و شر </a:t>
            </a:r>
          </a:p>
          <a:p>
            <a:pPr>
              <a:buNone/>
            </a:pPr>
            <a:r>
              <a:rPr lang="fa-IR" dirty="0" smtClean="0">
                <a:solidFill>
                  <a:schemeClr val="bg1"/>
                </a:solidFill>
              </a:rPr>
              <a:t>4. در مورد همه انسان ها نمي توان يك حكم صادر كرد. </a:t>
            </a:r>
            <a:endParaRPr lang="fa-IR" dirty="0">
              <a:solidFill>
                <a:schemeClr val="bg1"/>
              </a:solidFill>
            </a:endParaRPr>
          </a:p>
        </p:txBody>
      </p:sp>
    </p:spTree>
    <p:extLst>
      <p:ext uri="{BB962C8B-B14F-4D97-AF65-F5344CB8AC3E}">
        <p14:creationId xmlns:p14="http://schemas.microsoft.com/office/powerpoint/2010/main" val="2609918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نظام ارزشي اسلام</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fontScale="92500" lnSpcReduction="20000"/>
          </a:bodyPr>
          <a:lstStyle/>
          <a:p>
            <a:r>
              <a:rPr lang="fa-IR" dirty="0" smtClean="0">
                <a:solidFill>
                  <a:schemeClr val="bg1"/>
                </a:solidFill>
              </a:rPr>
              <a:t>توضيح مفهوم ارزش </a:t>
            </a:r>
          </a:p>
          <a:p>
            <a:r>
              <a:rPr lang="fa-IR" dirty="0" smtClean="0">
                <a:solidFill>
                  <a:schemeClr val="bg1"/>
                </a:solidFill>
              </a:rPr>
              <a:t>ويژگي هاي نظام ارزشي اسلام: </a:t>
            </a:r>
          </a:p>
          <a:p>
            <a:r>
              <a:rPr lang="fa-IR" dirty="0" smtClean="0">
                <a:solidFill>
                  <a:schemeClr val="bg1"/>
                </a:solidFill>
              </a:rPr>
              <a:t>1. فراگيري و شمول </a:t>
            </a:r>
          </a:p>
          <a:p>
            <a:r>
              <a:rPr lang="fa-IR" dirty="0" smtClean="0">
                <a:solidFill>
                  <a:schemeClr val="bg1"/>
                </a:solidFill>
              </a:rPr>
              <a:t>2. انسجام دروني</a:t>
            </a:r>
          </a:p>
          <a:p>
            <a:r>
              <a:rPr lang="fa-IR" dirty="0" smtClean="0">
                <a:solidFill>
                  <a:schemeClr val="bg1"/>
                </a:solidFill>
              </a:rPr>
              <a:t>3. قابليت تبيين عقلاني: نياز – رفتار - هدف </a:t>
            </a:r>
          </a:p>
          <a:p>
            <a:r>
              <a:rPr lang="fa-IR" dirty="0" smtClean="0">
                <a:solidFill>
                  <a:schemeClr val="bg1"/>
                </a:solidFill>
              </a:rPr>
              <a:t>4. تبيين لذت و سود نامحدود </a:t>
            </a:r>
          </a:p>
          <a:p>
            <a:r>
              <a:rPr lang="fa-IR" dirty="0" smtClean="0">
                <a:solidFill>
                  <a:schemeClr val="bg1"/>
                </a:solidFill>
              </a:rPr>
              <a:t>5. حسن فعلي و حسن فاعلي </a:t>
            </a:r>
          </a:p>
          <a:p>
            <a:r>
              <a:rPr lang="fa-IR" dirty="0" smtClean="0">
                <a:solidFill>
                  <a:schemeClr val="bg1"/>
                </a:solidFill>
              </a:rPr>
              <a:t>6. مراتب داشتن ارزش ها </a:t>
            </a:r>
          </a:p>
          <a:p>
            <a:r>
              <a:rPr lang="fa-IR" dirty="0" smtClean="0">
                <a:solidFill>
                  <a:schemeClr val="bg1"/>
                </a:solidFill>
              </a:rPr>
              <a:t>سوال: آيا از نظر اسلام ارزش هاي اخلاقي نسب ياند يا مطلق؟</a:t>
            </a:r>
            <a:endParaRPr lang="fa-IR" dirty="0">
              <a:solidFill>
                <a:schemeClr val="bg1"/>
              </a:solidFill>
            </a:endParaRPr>
          </a:p>
        </p:txBody>
      </p:sp>
    </p:spTree>
    <p:extLst>
      <p:ext uri="{BB962C8B-B14F-4D97-AF65-F5344CB8AC3E}">
        <p14:creationId xmlns:p14="http://schemas.microsoft.com/office/powerpoint/2010/main" val="9456696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نتيجه گيري انسان شناسي</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fontScale="92500" lnSpcReduction="20000"/>
          </a:bodyPr>
          <a:lstStyle/>
          <a:p>
            <a:r>
              <a:rPr lang="fa-IR" dirty="0" smtClean="0">
                <a:solidFill>
                  <a:schemeClr val="bg1"/>
                </a:solidFill>
              </a:rPr>
              <a:t>1. نظان ارزشی اسلام نظامی خدامحور است ( هدف کمال: قرب به خدا)</a:t>
            </a:r>
          </a:p>
          <a:p>
            <a:r>
              <a:rPr lang="fa-IR" dirty="0" smtClean="0">
                <a:solidFill>
                  <a:schemeClr val="bg1"/>
                </a:solidFill>
              </a:rPr>
              <a:t>2. تمامی موجودات برای رسیدن به کمال مخصوص خود آفریده شده اند.</a:t>
            </a:r>
          </a:p>
          <a:p>
            <a:r>
              <a:rPr lang="fa-IR" dirty="0" smtClean="0">
                <a:solidFill>
                  <a:schemeClr val="bg1"/>
                </a:solidFill>
              </a:rPr>
              <a:t>3. زندگی سراسر حرکتی به سوی همان هدف و وسیله ای جهت نیل انسان به آن است.</a:t>
            </a:r>
          </a:p>
          <a:p>
            <a:r>
              <a:rPr lang="fa-IR" dirty="0" smtClean="0">
                <a:solidFill>
                  <a:schemeClr val="bg1"/>
                </a:solidFill>
              </a:rPr>
              <a:t>4. اراده خدا بر این تعلق گرفته که تمامی انسان ها برای پیمودن راه کمال به یکدیگر نیاز داشته باشند، از یکدیگر کمک بگیرند و با تعاون و همکاری این راه را بپیمایند.</a:t>
            </a:r>
          </a:p>
          <a:p>
            <a:r>
              <a:rPr lang="fa-IR" dirty="0" smtClean="0">
                <a:solidFill>
                  <a:schemeClr val="bg1"/>
                </a:solidFill>
              </a:rPr>
              <a:t>5. انسان موحد، هدف اصلي خود را قرب به خدا و رضايت او مي داند. </a:t>
            </a:r>
            <a:endParaRPr lang="fa-IR" dirty="0">
              <a:solidFill>
                <a:schemeClr val="bg1"/>
              </a:solidFill>
            </a:endParaRPr>
          </a:p>
        </p:txBody>
      </p:sp>
    </p:spTree>
    <p:extLst>
      <p:ext uri="{BB962C8B-B14F-4D97-AF65-F5344CB8AC3E}">
        <p14:creationId xmlns:p14="http://schemas.microsoft.com/office/powerpoint/2010/main" val="6218794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تزاحم منافع در مديريت مادي</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fontScale="85000" lnSpcReduction="20000"/>
          </a:bodyPr>
          <a:lstStyle/>
          <a:p>
            <a:r>
              <a:rPr lang="fa-IR" dirty="0" smtClean="0">
                <a:solidFill>
                  <a:schemeClr val="bg1"/>
                </a:solidFill>
              </a:rPr>
              <a:t>اهداف الهی مومنان با یکدیگر تزاحمی ندارد. بلکه خیرخواهی برای همنوعان کمکی جهت نیل سریعتر به آن اهداف است. رقابت برای دستیابی به ارزش ها، منشا حرکت فرد است نه جلوگیری از پیشرفت دیگران.</a:t>
            </a:r>
          </a:p>
          <a:p>
            <a:r>
              <a:rPr lang="fa-IR" dirty="0" smtClean="0">
                <a:solidFill>
                  <a:schemeClr val="bg1"/>
                </a:solidFill>
              </a:rPr>
              <a:t>امكان جمع صفات به ظاهر ناسازگار </a:t>
            </a:r>
          </a:p>
          <a:p>
            <a:r>
              <a:rPr lang="fa-IR" dirty="0" smtClean="0">
                <a:solidFill>
                  <a:schemeClr val="bg1"/>
                </a:solidFill>
              </a:rPr>
              <a:t>اعتماد به خدا به جاي اعتماد به نفس (قدرتي كه در اختيار اوست ولي مال او نيست)</a:t>
            </a:r>
          </a:p>
          <a:p>
            <a:r>
              <a:rPr lang="fa-IR" dirty="0" smtClean="0">
                <a:solidFill>
                  <a:schemeClr val="bg1"/>
                </a:solidFill>
              </a:rPr>
              <a:t>در نظام هاي ارزشي غيرالهي فروتني و صداقت به خاطر كسب محبوبيت است كه گاهي اوقات به چاپلوسي هم مي انجامد. اما در نظام ارزشي اسلام كسب رضايت خداست كه حتي ممكن است موجب دشمني مردم شود!</a:t>
            </a:r>
          </a:p>
          <a:p>
            <a:r>
              <a:rPr lang="fa-IR" dirty="0" smtClean="0">
                <a:solidFill>
                  <a:schemeClr val="bg1"/>
                </a:solidFill>
              </a:rPr>
              <a:t>عزت نفس </a:t>
            </a:r>
            <a:endParaRPr lang="fa-IR" dirty="0">
              <a:solidFill>
                <a:schemeClr val="bg1"/>
              </a:solidFill>
            </a:endParaRPr>
          </a:p>
        </p:txBody>
      </p:sp>
    </p:spTree>
    <p:extLst>
      <p:ext uri="{BB962C8B-B14F-4D97-AF65-F5344CB8AC3E}">
        <p14:creationId xmlns:p14="http://schemas.microsoft.com/office/powerpoint/2010/main" val="30753794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608" y="274638"/>
            <a:ext cx="6984776" cy="1143000"/>
          </a:xfrm>
        </p:spPr>
        <p:txBody>
          <a:bodyPr>
            <a:normAutofit fontScale="90000"/>
          </a:bodyPr>
          <a:lstStyle/>
          <a:p>
            <a:r>
              <a:rPr lang="fa-IR" b="1" dirty="0" smtClean="0">
                <a:solidFill>
                  <a:schemeClr val="bg1"/>
                </a:solidFill>
              </a:rPr>
              <a:t>تجلي ارزش هاي اسلامي در عرصه مديريت</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fontScale="85000" lnSpcReduction="10000"/>
          </a:bodyPr>
          <a:lstStyle/>
          <a:p>
            <a:pPr>
              <a:buNone/>
            </a:pPr>
            <a:r>
              <a:rPr lang="fa-IR" dirty="0" smtClean="0">
                <a:solidFill>
                  <a:schemeClr val="bg1"/>
                </a:solidFill>
              </a:rPr>
              <a:t> سوال: ظهور شخصیتی الهی که ارزش های اسلامی در او جلوه گر شده در میدان مدیریت چگونه است و چه آثاری را به دنبال دارد؟</a:t>
            </a:r>
          </a:p>
          <a:p>
            <a:pPr>
              <a:buNone/>
            </a:pPr>
            <a:r>
              <a:rPr lang="fa-IR" dirty="0" smtClean="0">
                <a:solidFill>
                  <a:schemeClr val="bg1"/>
                </a:solidFill>
              </a:rPr>
              <a:t> پاسخ: هر يك از شئون مديريت را جداگانه بررسي مي كنيم: </a:t>
            </a:r>
          </a:p>
          <a:p>
            <a:pPr>
              <a:buNone/>
            </a:pPr>
            <a:r>
              <a:rPr lang="fa-IR" dirty="0" smtClean="0">
                <a:solidFill>
                  <a:schemeClr val="bg1"/>
                </a:solidFill>
              </a:rPr>
              <a:t>1. سياست گذاري يا تعيين هدف: </a:t>
            </a:r>
          </a:p>
          <a:p>
            <a:r>
              <a:rPr lang="fa-IR" dirty="0" smtClean="0">
                <a:solidFill>
                  <a:schemeClr val="bg1"/>
                </a:solidFill>
              </a:rPr>
              <a:t>ديدگاه مادي: مديريت ابزاري براي رسيدن به اهداف مادي </a:t>
            </a:r>
          </a:p>
          <a:p>
            <a:r>
              <a:rPr lang="fa-IR" dirty="0" smtClean="0">
                <a:solidFill>
                  <a:schemeClr val="bg1"/>
                </a:solidFill>
              </a:rPr>
              <a:t>ديدگاه اسلامي: استفاده از منابع مادي براي رسيدن به اهداف معنوي </a:t>
            </a:r>
          </a:p>
          <a:p>
            <a:r>
              <a:rPr lang="fa-IR" dirty="0" smtClean="0">
                <a:solidFill>
                  <a:schemeClr val="bg1"/>
                </a:solidFill>
              </a:rPr>
              <a:t>درد ديدگاه مادي اصالت بر منفعت فردي است هرچند ممكن است منفعت جامعه هم تأمين شود. </a:t>
            </a:r>
          </a:p>
          <a:p>
            <a:r>
              <a:rPr lang="fa-IR" dirty="0" smtClean="0">
                <a:solidFill>
                  <a:schemeClr val="bg1"/>
                </a:solidFill>
              </a:rPr>
              <a:t>  در سراسر سازمان با چنين مديراني ، تفكر نفع شخصي حاكم است.</a:t>
            </a:r>
            <a:endParaRPr lang="fa-IR" dirty="0">
              <a:solidFill>
                <a:schemeClr val="bg1"/>
              </a:solidFill>
            </a:endParaRPr>
          </a:p>
        </p:txBody>
      </p:sp>
    </p:spTree>
    <p:extLst>
      <p:ext uri="{BB962C8B-B14F-4D97-AF65-F5344CB8AC3E}">
        <p14:creationId xmlns:p14="http://schemas.microsoft.com/office/powerpoint/2010/main" val="2213660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35696" y="2276872"/>
            <a:ext cx="5328592" cy="2232248"/>
          </a:xfrm>
        </p:spPr>
        <p:txBody>
          <a:bodyPr>
            <a:normAutofit/>
          </a:bodyPr>
          <a:lstStyle/>
          <a:p>
            <a:pPr algn="ctr"/>
            <a:r>
              <a:rPr lang="fa-IR" sz="3600" b="1" dirty="0" smtClean="0">
                <a:solidFill>
                  <a:schemeClr val="bg1"/>
                </a:solidFill>
              </a:rPr>
              <a:t>پیش نیازی های مدیریت اسلامی</a:t>
            </a:r>
            <a:br>
              <a:rPr lang="fa-IR" sz="3600" b="1" dirty="0" smtClean="0">
                <a:solidFill>
                  <a:schemeClr val="bg1"/>
                </a:solidFill>
              </a:rPr>
            </a:br>
            <a:r>
              <a:rPr lang="fa-IR" sz="3600" b="1" dirty="0" smtClean="0">
                <a:solidFill>
                  <a:schemeClr val="bg1"/>
                </a:solidFill>
              </a:rPr>
              <a:t/>
            </a:r>
            <a:br>
              <a:rPr lang="fa-IR" sz="3600" b="1" dirty="0" smtClean="0">
                <a:solidFill>
                  <a:schemeClr val="bg1"/>
                </a:solidFill>
              </a:rPr>
            </a:br>
            <a:r>
              <a:rPr lang="fa-IR" sz="3100" dirty="0" smtClean="0">
                <a:solidFill>
                  <a:schemeClr val="bg1"/>
                </a:solidFill>
              </a:rPr>
              <a:t>خلاصه ای از کتاب آیت الله مصباح یزدی</a:t>
            </a:r>
            <a:endParaRPr lang="fa-IR" sz="3100" b="1" dirty="0">
              <a:solidFill>
                <a:schemeClr val="bg1"/>
              </a:solidFill>
            </a:endParaRPr>
          </a:p>
        </p:txBody>
      </p:sp>
      <p:sp>
        <p:nvSpPr>
          <p:cNvPr id="3" name="Subtitle 2"/>
          <p:cNvSpPr>
            <a:spLocks noGrp="1"/>
          </p:cNvSpPr>
          <p:nvPr>
            <p:ph type="body" idx="1"/>
          </p:nvPr>
        </p:nvSpPr>
        <p:spPr>
          <a:xfrm>
            <a:off x="827584" y="5013176"/>
            <a:ext cx="7772400" cy="1500187"/>
          </a:xfrm>
        </p:spPr>
        <p:txBody>
          <a:bodyPr>
            <a:normAutofit/>
          </a:bodyPr>
          <a:lstStyle/>
          <a:p>
            <a:pPr algn="ctr"/>
            <a:r>
              <a:rPr lang="fa-IR" sz="2400" dirty="0" smtClean="0">
                <a:solidFill>
                  <a:srgbClr val="FF0000"/>
                </a:solidFill>
                <a:cs typeface="B Nazanin" pitchFamily="2" charset="-78"/>
              </a:rPr>
              <a:t>حسین قاسمی نراقی</a:t>
            </a:r>
          </a:p>
          <a:p>
            <a:pPr algn="ctr"/>
            <a:r>
              <a:rPr lang="fa-IR" sz="2400" dirty="0" smtClean="0">
                <a:solidFill>
                  <a:srgbClr val="FF0000"/>
                </a:solidFill>
                <a:cs typeface="B Nazanin" pitchFamily="2" charset="-78"/>
              </a:rPr>
              <a:t>دانشجوی کارشناسی ارشد مدیریت اجرایی</a:t>
            </a:r>
          </a:p>
          <a:p>
            <a:pPr algn="ctr"/>
            <a:r>
              <a:rPr lang="fa-IR" sz="2400" dirty="0" smtClean="0">
                <a:solidFill>
                  <a:srgbClr val="FF0000"/>
                </a:solidFill>
                <a:cs typeface="B Nazanin" pitchFamily="2" charset="-78"/>
              </a:rPr>
              <a:t>استاد راهنما: حجت الاسلام و المسلمین علی احمدی</a:t>
            </a:r>
            <a:endParaRPr lang="fa-IR" sz="2400" dirty="0">
              <a:solidFill>
                <a:srgbClr val="FF0000"/>
              </a:solidFill>
              <a:cs typeface="B Nazanin" pitchFamily="2" charset="-78"/>
            </a:endParaRPr>
          </a:p>
        </p:txBody>
      </p:sp>
    </p:spTree>
    <p:extLst>
      <p:ext uri="{BB962C8B-B14F-4D97-AF65-F5344CB8AC3E}">
        <p14:creationId xmlns:p14="http://schemas.microsoft.com/office/powerpoint/2010/main" val="27310159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ويژگي هاي مدير اسلامي</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lnSpcReduction="10000"/>
          </a:bodyPr>
          <a:lstStyle/>
          <a:p>
            <a:r>
              <a:rPr lang="fa-IR" dirty="0" smtClean="0">
                <a:solidFill>
                  <a:schemeClr val="bg1"/>
                </a:solidFill>
              </a:rPr>
              <a:t>1. هدف او از انجام كار، كمال معنوي و قرب الي الله است. اولويت با كاري است كه براي هدف، مفيدتر باشد.</a:t>
            </a:r>
          </a:p>
          <a:p>
            <a:r>
              <a:rPr lang="fa-IR" dirty="0" smtClean="0">
                <a:solidFill>
                  <a:schemeClr val="bg1"/>
                </a:solidFill>
              </a:rPr>
              <a:t>2. او به نفع شخصي خود نم يانديشد، بلكه هدف انتفاع مجموعه انسان هايي است كه در اين مسير قرار دارند. حال ممكن است از اين طريق منافع شخصي او نيز تأمين شود.</a:t>
            </a:r>
          </a:p>
          <a:p>
            <a:r>
              <a:rPr lang="fa-IR" dirty="0" smtClean="0">
                <a:solidFill>
                  <a:schemeClr val="bg1"/>
                </a:solidFill>
              </a:rPr>
              <a:t>3. جلوگيري از وابستگي اجتماعي درازمدت: ممكن است كاري در زمان حال به نفع جامعه باشد، اما در درازمدت موجب وابستگي اجتماعي و سيطره اقتصادي دشمنان شود.</a:t>
            </a:r>
            <a:endParaRPr lang="fa-IR" dirty="0">
              <a:solidFill>
                <a:schemeClr val="bg1"/>
              </a:solidFill>
            </a:endParaRPr>
          </a:p>
        </p:txBody>
      </p:sp>
    </p:spTree>
    <p:extLst>
      <p:ext uri="{BB962C8B-B14F-4D97-AF65-F5344CB8AC3E}">
        <p14:creationId xmlns:p14="http://schemas.microsoft.com/office/powerpoint/2010/main" val="27176518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مديريت اسلامي</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a:bodyPr>
          <a:lstStyle/>
          <a:p>
            <a:r>
              <a:rPr lang="fa-IR" dirty="0" smtClean="0">
                <a:solidFill>
                  <a:schemeClr val="bg1"/>
                </a:solidFill>
              </a:rPr>
              <a:t>حاکمیت ارزش ها بر کیفیت و کمیت تولید:</a:t>
            </a:r>
            <a:endParaRPr lang="en-US" dirty="0" smtClean="0">
              <a:solidFill>
                <a:schemeClr val="bg1"/>
              </a:solidFill>
            </a:endParaRPr>
          </a:p>
          <a:p>
            <a:r>
              <a:rPr lang="fa-IR" dirty="0" smtClean="0">
                <a:solidFill>
                  <a:schemeClr val="bg1"/>
                </a:solidFill>
              </a:rPr>
              <a:t>سازماندهي، پيش بيني آينده، انتخاب همكار و مرحله توليد كالا، كيفيت و كميت آن تحت تأثيرارزش هاي الهي است.</a:t>
            </a:r>
          </a:p>
          <a:p>
            <a:r>
              <a:rPr lang="fa-IR" dirty="0" smtClean="0">
                <a:solidFill>
                  <a:schemeClr val="bg1"/>
                </a:solidFill>
              </a:rPr>
              <a:t>مديريت و خيرخواهي براي ديگران: </a:t>
            </a:r>
          </a:p>
          <a:p>
            <a:r>
              <a:rPr lang="fa-IR" dirty="0" smtClean="0">
                <a:solidFill>
                  <a:schemeClr val="bg1"/>
                </a:solidFill>
              </a:rPr>
              <a:t>رعايت انصاف در قيمت گذاري، رعايت شرايط طبقات محروم و كاهش فشار از گرده آنان از ويژگي هاي مديريت اسلامي است.</a:t>
            </a:r>
            <a:endParaRPr lang="fa-IR" dirty="0">
              <a:solidFill>
                <a:schemeClr val="bg1"/>
              </a:solidFill>
            </a:endParaRPr>
          </a:p>
        </p:txBody>
      </p:sp>
    </p:spTree>
    <p:extLst>
      <p:ext uri="{BB962C8B-B14F-4D97-AF65-F5344CB8AC3E}">
        <p14:creationId xmlns:p14="http://schemas.microsoft.com/office/powerpoint/2010/main" val="29747233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دو سوال اساسي</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a:bodyPr>
          <a:lstStyle/>
          <a:p>
            <a:r>
              <a:rPr lang="fa-IR" dirty="0" smtClean="0">
                <a:solidFill>
                  <a:schemeClr val="bg1"/>
                </a:solidFill>
              </a:rPr>
              <a:t>چگونه بايد مديري را تربيت كرد كه تمامي ارزش هاي اسلامي را به دقت رعايت كند؟</a:t>
            </a:r>
          </a:p>
          <a:p>
            <a:endParaRPr lang="fa-IR" dirty="0" smtClean="0">
              <a:solidFill>
                <a:schemeClr val="bg1"/>
              </a:solidFill>
            </a:endParaRPr>
          </a:p>
          <a:p>
            <a:endParaRPr lang="fa-IR" dirty="0" smtClean="0">
              <a:solidFill>
                <a:schemeClr val="bg1"/>
              </a:solidFill>
            </a:endParaRPr>
          </a:p>
          <a:p>
            <a:r>
              <a:rPr lang="fa-IR" dirty="0" smtClean="0">
                <a:solidFill>
                  <a:schemeClr val="bg1"/>
                </a:solidFill>
              </a:rPr>
              <a:t>مديران چه نوع آگاهي ها و اطلاعاتي بايد داشته باشند؟</a:t>
            </a:r>
            <a:endParaRPr lang="fa-IR" dirty="0">
              <a:solidFill>
                <a:schemeClr val="bg1"/>
              </a:solidFill>
            </a:endParaRPr>
          </a:p>
        </p:txBody>
      </p:sp>
    </p:spTree>
    <p:extLst>
      <p:ext uri="{BB962C8B-B14F-4D97-AF65-F5344CB8AC3E}">
        <p14:creationId xmlns:p14="http://schemas.microsoft.com/office/powerpoint/2010/main" val="7531629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برداشت هاي مختلف از مديريت اسلامي</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fontScale="92500" lnSpcReduction="20000"/>
          </a:bodyPr>
          <a:lstStyle/>
          <a:p>
            <a:r>
              <a:rPr lang="fa-IR" dirty="0" smtClean="0">
                <a:solidFill>
                  <a:schemeClr val="bg1"/>
                </a:solidFill>
              </a:rPr>
              <a:t>1. تربيت يافتگان دانشگاه هاي غربي : </a:t>
            </a:r>
          </a:p>
          <a:p>
            <a:r>
              <a:rPr lang="fa-IR" dirty="0" smtClean="0">
                <a:solidFill>
                  <a:schemeClr val="bg1"/>
                </a:solidFill>
              </a:rPr>
              <a:t>علمي به نام مديريت اسلامي وجود خارجي ندارد: مديريت فقهي، مديريت فقيهان است ! </a:t>
            </a:r>
          </a:p>
          <a:p>
            <a:pPr>
              <a:buNone/>
            </a:pPr>
            <a:r>
              <a:rPr lang="fa-IR" dirty="0" smtClean="0">
                <a:solidFill>
                  <a:schemeClr val="bg1"/>
                </a:solidFill>
              </a:rPr>
              <a:t>     بازار تجارت عالمان مذهبي است، نه مديريت علمي!</a:t>
            </a:r>
          </a:p>
          <a:p>
            <a:r>
              <a:rPr lang="fa-IR" dirty="0" smtClean="0">
                <a:solidFill>
                  <a:schemeClr val="bg1"/>
                </a:solidFill>
              </a:rPr>
              <a:t>آري مديريت اسلامي داريم اما توسعه و ترقي ژاپن و هند هم اسلامي است. اين تفكر در پي رد اين ادعاست كه اسلام در عرصه مديريت هم سخني براي عرضه كردن دارد.</a:t>
            </a:r>
          </a:p>
          <a:p>
            <a:r>
              <a:rPr lang="fa-IR" dirty="0" smtClean="0">
                <a:solidFill>
                  <a:schemeClr val="bg1"/>
                </a:solidFill>
              </a:rPr>
              <a:t>2. ساده نگران مذهبي: كليد حل مشكلات </a:t>
            </a:r>
          </a:p>
          <a:p>
            <a:r>
              <a:rPr lang="fa-IR" dirty="0" smtClean="0">
                <a:solidFill>
                  <a:schemeClr val="bg1"/>
                </a:solidFill>
              </a:rPr>
              <a:t>3. مديريت مديران مسلمان: پيامبر و اميرالمومنين الگوهاي مديريت اسلامي</a:t>
            </a:r>
            <a:endParaRPr lang="fa-IR" dirty="0">
              <a:solidFill>
                <a:schemeClr val="bg1"/>
              </a:solidFill>
            </a:endParaRPr>
          </a:p>
        </p:txBody>
      </p:sp>
    </p:spTree>
    <p:extLst>
      <p:ext uri="{BB962C8B-B14F-4D97-AF65-F5344CB8AC3E}">
        <p14:creationId xmlns:p14="http://schemas.microsoft.com/office/powerpoint/2010/main" val="7006232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صحيح ترين معني مديريت اسلامي</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a:bodyPr>
          <a:lstStyle/>
          <a:p>
            <a:r>
              <a:rPr lang="fa-IR" dirty="0" smtClean="0">
                <a:solidFill>
                  <a:schemeClr val="bg1"/>
                </a:solidFill>
              </a:rPr>
              <a:t>ما معتقديم كه اسلام داراي نظام ارزشي عميق و گسترده و منسجمي است كه مديريت مديران مسلمان را تحت تأثير قرار مي دهد، در روش هاي عملي آن ها اثر مي گذارد و به حركت آ نها جهت مي دهد.</a:t>
            </a:r>
          </a:p>
          <a:p>
            <a:endParaRPr lang="fa-IR" dirty="0" smtClean="0">
              <a:solidFill>
                <a:schemeClr val="bg1"/>
              </a:solidFill>
            </a:endParaRPr>
          </a:p>
          <a:p>
            <a:r>
              <a:rPr lang="fa-IR" dirty="0" smtClean="0">
                <a:solidFill>
                  <a:schemeClr val="bg1"/>
                </a:solidFill>
              </a:rPr>
              <a:t>ثبات نظام ارزشي اسلام </a:t>
            </a:r>
          </a:p>
          <a:p>
            <a:endParaRPr lang="fa-IR" dirty="0" smtClean="0">
              <a:solidFill>
                <a:schemeClr val="bg1"/>
              </a:solidFill>
            </a:endParaRPr>
          </a:p>
          <a:p>
            <a:r>
              <a:rPr lang="fa-IR" dirty="0" smtClean="0">
                <a:solidFill>
                  <a:schemeClr val="bg1"/>
                </a:solidFill>
              </a:rPr>
              <a:t>ريشه ارزش هاي اسلامي </a:t>
            </a:r>
            <a:endParaRPr lang="fa-IR" dirty="0">
              <a:solidFill>
                <a:schemeClr val="bg1"/>
              </a:solidFill>
            </a:endParaRPr>
          </a:p>
        </p:txBody>
      </p:sp>
    </p:spTree>
    <p:extLst>
      <p:ext uri="{BB962C8B-B14F-4D97-AF65-F5344CB8AC3E}">
        <p14:creationId xmlns:p14="http://schemas.microsoft.com/office/powerpoint/2010/main" val="20065002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a:bodyPr>
          <a:lstStyle/>
          <a:p>
            <a:pPr algn="ctr">
              <a:buNone/>
            </a:pPr>
            <a:r>
              <a:rPr lang="fa-IR" sz="4400" dirty="0" smtClean="0">
                <a:solidFill>
                  <a:schemeClr val="bg1"/>
                </a:solidFill>
                <a:cs typeface="+mj-cs"/>
              </a:rPr>
              <a:t>با تشکر ازتوجه تان</a:t>
            </a:r>
          </a:p>
          <a:p>
            <a:pPr algn="ctr">
              <a:buNone/>
            </a:pPr>
            <a:endParaRPr lang="fa-IR" sz="4400" dirty="0" smtClean="0">
              <a:solidFill>
                <a:schemeClr val="bg1"/>
              </a:solidFill>
              <a:cs typeface="+mj-cs"/>
            </a:endParaRPr>
          </a:p>
          <a:p>
            <a:pPr algn="ctr">
              <a:buNone/>
            </a:pPr>
            <a:r>
              <a:rPr lang="fa-IR" sz="4400" dirty="0" smtClean="0">
                <a:solidFill>
                  <a:schemeClr val="bg1"/>
                </a:solidFill>
                <a:cs typeface="+mj-cs"/>
              </a:rPr>
              <a:t>اللهم صل علی محمد و آل محمد </a:t>
            </a:r>
          </a:p>
          <a:p>
            <a:pPr algn="ctr">
              <a:buNone/>
            </a:pPr>
            <a:r>
              <a:rPr lang="fa-IR" sz="4400" dirty="0" smtClean="0">
                <a:solidFill>
                  <a:schemeClr val="bg1"/>
                </a:solidFill>
                <a:cs typeface="+mj-cs"/>
              </a:rPr>
              <a:t>و عجل فرجهم</a:t>
            </a:r>
            <a:endParaRPr lang="fa-IR" sz="4400" dirty="0">
              <a:solidFill>
                <a:schemeClr val="bg1"/>
              </a:solidFill>
              <a:cs typeface="+mj-cs"/>
            </a:endParaRPr>
          </a:p>
        </p:txBody>
      </p:sp>
    </p:spTree>
    <p:extLst>
      <p:ext uri="{BB962C8B-B14F-4D97-AF65-F5344CB8AC3E}">
        <p14:creationId xmlns:p14="http://schemas.microsoft.com/office/powerpoint/2010/main" val="1502701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انسان شناسي، پيش نياز ويژه مديريت</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a:bodyPr>
          <a:lstStyle/>
          <a:p>
            <a:r>
              <a:rPr lang="fa-IR" dirty="0" smtClean="0">
                <a:solidFill>
                  <a:schemeClr val="bg1"/>
                </a:solidFill>
              </a:rPr>
              <a:t>كاربرد انسان شناسي در دانش مديريت</a:t>
            </a:r>
          </a:p>
          <a:p>
            <a:r>
              <a:rPr lang="fa-IR" dirty="0" smtClean="0">
                <a:solidFill>
                  <a:schemeClr val="bg1"/>
                </a:solidFill>
              </a:rPr>
              <a:t>ستون فقرات علوم انساني، انسان و ابعاد وجودي آن است</a:t>
            </a:r>
          </a:p>
          <a:p>
            <a:r>
              <a:rPr lang="fa-IR" dirty="0" smtClean="0">
                <a:solidFill>
                  <a:schemeClr val="bg1"/>
                </a:solidFill>
              </a:rPr>
              <a:t>مهارت ادراكي، فني و انساني</a:t>
            </a:r>
          </a:p>
          <a:p>
            <a:r>
              <a:rPr lang="en-US" dirty="0" smtClean="0">
                <a:solidFill>
                  <a:schemeClr val="bg1"/>
                </a:solidFill>
              </a:rPr>
              <a:t> </a:t>
            </a:r>
            <a:r>
              <a:rPr lang="fa-IR" dirty="0" smtClean="0">
                <a:solidFill>
                  <a:schemeClr val="bg1"/>
                </a:solidFill>
              </a:rPr>
              <a:t>آيا انسان شناسي علم است؟</a:t>
            </a:r>
          </a:p>
          <a:p>
            <a:r>
              <a:rPr lang="fa-IR" dirty="0" smtClean="0">
                <a:solidFill>
                  <a:schemeClr val="bg1"/>
                </a:solidFill>
              </a:rPr>
              <a:t>انسان شناسي زيستي ؛ انساني و روانی</a:t>
            </a:r>
          </a:p>
          <a:p>
            <a:r>
              <a:rPr lang="fa-IR" dirty="0" smtClean="0">
                <a:solidFill>
                  <a:schemeClr val="bg1"/>
                </a:solidFill>
              </a:rPr>
              <a:t>هدف از آفرينش انسان، كمال انسان است. كيفيت تحليل اين هدف تكاملي چگونه است و همچنين كيفيت شكل گرفتن اراده و اختيار انسان</a:t>
            </a:r>
            <a:endParaRPr lang="fa-IR" dirty="0">
              <a:solidFill>
                <a:schemeClr val="bg1"/>
              </a:solidFill>
            </a:endParaRPr>
          </a:p>
        </p:txBody>
      </p:sp>
    </p:spTree>
    <p:extLst>
      <p:ext uri="{BB962C8B-B14F-4D97-AF65-F5344CB8AC3E}">
        <p14:creationId xmlns:p14="http://schemas.microsoft.com/office/powerpoint/2010/main" val="30723882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ارتباط انسان شناسي با مديريت</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fontScale="92500"/>
          </a:bodyPr>
          <a:lstStyle/>
          <a:p>
            <a:r>
              <a:rPr lang="fa-IR" dirty="0" smtClean="0">
                <a:solidFill>
                  <a:schemeClr val="bg1"/>
                </a:solidFill>
              </a:rPr>
              <a:t>نیاز خاص: نیاز به یک سلسله مباحث تحقیقی جدید با توجه به فرهنگ ایرانی - اسلامی</a:t>
            </a:r>
          </a:p>
          <a:p>
            <a:r>
              <a:rPr lang="fa-IR" dirty="0" smtClean="0">
                <a:solidFill>
                  <a:schemeClr val="bg1"/>
                </a:solidFill>
              </a:rPr>
              <a:t>نمونه :</a:t>
            </a:r>
          </a:p>
          <a:p>
            <a:r>
              <a:rPr lang="fa-IR" dirty="0" smtClean="0">
                <a:solidFill>
                  <a:schemeClr val="bg1"/>
                </a:solidFill>
              </a:rPr>
              <a:t>ارزش هاي انساني (بازده بيشتر و هزينه كمتر)</a:t>
            </a:r>
          </a:p>
          <a:p>
            <a:r>
              <a:rPr lang="fa-IR" dirty="0" smtClean="0">
                <a:solidFill>
                  <a:schemeClr val="bg1"/>
                </a:solidFill>
              </a:rPr>
              <a:t>هزينه كنترل در نتيجه خود كنترلي كم مي شود. دروني شدن ارزش ها موجب مي شوند نيروي مراقب به مولد تبديل شود.</a:t>
            </a:r>
          </a:p>
          <a:p>
            <a:r>
              <a:rPr lang="fa-IR" dirty="0" smtClean="0">
                <a:solidFill>
                  <a:schemeClr val="bg1"/>
                </a:solidFill>
              </a:rPr>
              <a:t>كارگران احساس شخصيت مي كنند. </a:t>
            </a:r>
          </a:p>
          <a:p>
            <a:r>
              <a:rPr lang="fa-IR" dirty="0" smtClean="0">
                <a:solidFill>
                  <a:schemeClr val="bg1"/>
                </a:solidFill>
              </a:rPr>
              <a:t>نيروي مراقب، خود به نيروي مراقب ديگري نيازمند است. </a:t>
            </a:r>
          </a:p>
          <a:p>
            <a:endParaRPr lang="fa-IR" dirty="0">
              <a:solidFill>
                <a:schemeClr val="bg1"/>
              </a:solidFill>
            </a:endParaRPr>
          </a:p>
        </p:txBody>
      </p:sp>
    </p:spTree>
    <p:extLst>
      <p:ext uri="{BB962C8B-B14F-4D97-AF65-F5344CB8AC3E}">
        <p14:creationId xmlns:p14="http://schemas.microsoft.com/office/powerpoint/2010/main" val="1068467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راه ترويج ارزش هاي اخلاقي</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a:bodyPr>
          <a:lstStyle/>
          <a:p>
            <a:r>
              <a:rPr lang="fa-IR" dirty="0" smtClean="0">
                <a:solidFill>
                  <a:schemeClr val="bg1"/>
                </a:solidFill>
              </a:rPr>
              <a:t>دو مقدمه:</a:t>
            </a:r>
          </a:p>
          <a:p>
            <a:r>
              <a:rPr lang="fa-IR" dirty="0" smtClean="0">
                <a:solidFill>
                  <a:schemeClr val="bg1"/>
                </a:solidFill>
              </a:rPr>
              <a:t>1. بررسي ارزش ها، ملاك اعتبار قابل قبول</a:t>
            </a:r>
          </a:p>
          <a:p>
            <a:r>
              <a:rPr lang="fa-IR" dirty="0" smtClean="0">
                <a:solidFill>
                  <a:schemeClr val="bg1"/>
                </a:solidFill>
              </a:rPr>
              <a:t>2. روش ترويج و پايبند كردن</a:t>
            </a:r>
          </a:p>
          <a:p>
            <a:r>
              <a:rPr lang="fa-IR" dirty="0" smtClean="0">
                <a:solidFill>
                  <a:schemeClr val="bg1"/>
                </a:solidFill>
              </a:rPr>
              <a:t>چه كنيم كه هم از لحاظ فكري قبول كنند و هم عمل كنند؟</a:t>
            </a:r>
          </a:p>
          <a:p>
            <a:r>
              <a:rPr lang="fa-IR" dirty="0" smtClean="0">
                <a:solidFill>
                  <a:schemeClr val="bg1"/>
                </a:solidFill>
              </a:rPr>
              <a:t>تا زماني كه از غرايز انسان، ميل ها و كشش هاي دروني افراد آگاهي نداشته باشيم و ندانيم چگونه مي توان آن را تقويت كرد و به فعليت رساند، نمي توانيم كار درستي انجام دهيم.</a:t>
            </a:r>
            <a:endParaRPr lang="fa-IR" dirty="0">
              <a:solidFill>
                <a:schemeClr val="bg1"/>
              </a:solidFill>
            </a:endParaRPr>
          </a:p>
        </p:txBody>
      </p:sp>
    </p:spTree>
    <p:extLst>
      <p:ext uri="{BB962C8B-B14F-4D97-AF65-F5344CB8AC3E}">
        <p14:creationId xmlns:p14="http://schemas.microsoft.com/office/powerpoint/2010/main" val="2280418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اختلاف در شناخت ماهيت انسان</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fontScale="85000" lnSpcReduction="20000"/>
          </a:bodyPr>
          <a:lstStyle/>
          <a:p>
            <a:r>
              <a:rPr lang="fa-IR" dirty="0" smtClean="0">
                <a:solidFill>
                  <a:schemeClr val="bg1"/>
                </a:solidFill>
              </a:rPr>
              <a:t>دو نوع تفكر وجود دارد :</a:t>
            </a:r>
          </a:p>
          <a:p>
            <a:pPr>
              <a:buNone/>
            </a:pPr>
            <a:r>
              <a:rPr lang="fa-IR" dirty="0" smtClean="0">
                <a:solidFill>
                  <a:schemeClr val="bg1"/>
                </a:solidFill>
              </a:rPr>
              <a:t>1. مادي: حسي و تجربي (حتي روح)</a:t>
            </a:r>
          </a:p>
          <a:p>
            <a:pPr>
              <a:buNone/>
            </a:pPr>
            <a:r>
              <a:rPr lang="fa-IR" dirty="0" smtClean="0">
                <a:solidFill>
                  <a:schemeClr val="bg1"/>
                </a:solidFill>
              </a:rPr>
              <a:t>2. الهي: حس، عقل، معرفت حضوري، شهود باطني</a:t>
            </a:r>
          </a:p>
          <a:p>
            <a:r>
              <a:rPr lang="fa-IR" dirty="0" smtClean="0">
                <a:solidFill>
                  <a:schemeClr val="bg1"/>
                </a:solidFill>
              </a:rPr>
              <a:t>روح و بدن به مثابه:</a:t>
            </a:r>
          </a:p>
          <a:p>
            <a:pPr>
              <a:buNone/>
            </a:pPr>
            <a:r>
              <a:rPr lang="fa-IR" dirty="0" smtClean="0">
                <a:solidFill>
                  <a:schemeClr val="bg1"/>
                </a:solidFill>
              </a:rPr>
              <a:t>   جامه</a:t>
            </a:r>
          </a:p>
          <a:p>
            <a:pPr>
              <a:buNone/>
            </a:pPr>
            <a:r>
              <a:rPr lang="fa-IR" dirty="0" smtClean="0">
                <a:solidFill>
                  <a:schemeClr val="bg1"/>
                </a:solidFill>
              </a:rPr>
              <a:t>   گل و گلدان</a:t>
            </a:r>
          </a:p>
          <a:p>
            <a:r>
              <a:rPr lang="fa-IR" dirty="0" smtClean="0">
                <a:solidFill>
                  <a:schemeClr val="bg1"/>
                </a:solidFill>
              </a:rPr>
              <a:t>اثبات روح صفحه 43 تا 52</a:t>
            </a:r>
          </a:p>
          <a:p>
            <a:r>
              <a:rPr lang="fa-IR" dirty="0" smtClean="0">
                <a:solidFill>
                  <a:schemeClr val="bg1"/>
                </a:solidFill>
              </a:rPr>
              <a:t>شرافت و جايگاه انسان در جهان هستي:</a:t>
            </a:r>
          </a:p>
          <a:p>
            <a:pPr>
              <a:buNone/>
            </a:pPr>
            <a:r>
              <a:rPr lang="fa-IR" dirty="0" smtClean="0">
                <a:solidFill>
                  <a:schemeClr val="bg1"/>
                </a:solidFill>
              </a:rPr>
              <a:t>1. خلافت</a:t>
            </a:r>
          </a:p>
          <a:p>
            <a:pPr>
              <a:buNone/>
            </a:pPr>
            <a:r>
              <a:rPr lang="fa-IR" dirty="0" smtClean="0">
                <a:solidFill>
                  <a:schemeClr val="bg1"/>
                </a:solidFill>
              </a:rPr>
              <a:t>2. كرامت</a:t>
            </a:r>
            <a:endParaRPr lang="fa-IR" dirty="0">
              <a:solidFill>
                <a:schemeClr val="bg1"/>
              </a:solidFill>
            </a:endParaRPr>
          </a:p>
        </p:txBody>
      </p:sp>
    </p:spTree>
    <p:extLst>
      <p:ext uri="{BB962C8B-B14F-4D97-AF65-F5344CB8AC3E}">
        <p14:creationId xmlns:p14="http://schemas.microsoft.com/office/powerpoint/2010/main" val="3299907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روح و بدن</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fontScale="85000" lnSpcReduction="10000"/>
          </a:bodyPr>
          <a:lstStyle/>
          <a:p>
            <a:r>
              <a:rPr lang="fa-IR" dirty="0" smtClean="0">
                <a:solidFill>
                  <a:schemeClr val="bg1"/>
                </a:solidFill>
              </a:rPr>
              <a:t>اسرار پيچيده روح و سوالات بي جواب </a:t>
            </a:r>
          </a:p>
          <a:p>
            <a:r>
              <a:rPr lang="fa-IR" dirty="0" smtClean="0">
                <a:solidFill>
                  <a:schemeClr val="bg1"/>
                </a:solidFill>
              </a:rPr>
              <a:t>كيفيت ارتباط روح با بدن چگونه است؟ </a:t>
            </a:r>
          </a:p>
          <a:p>
            <a:r>
              <a:rPr lang="fa-IR" dirty="0" smtClean="0">
                <a:solidFill>
                  <a:schemeClr val="bg1"/>
                </a:solidFill>
              </a:rPr>
              <a:t>روح و بدن هر كدام تا چه اندازه در رفتار آدمي نقش دارند؟ </a:t>
            </a:r>
          </a:p>
          <a:p>
            <a:r>
              <a:rPr lang="fa-IR" dirty="0" smtClean="0">
                <a:solidFill>
                  <a:schemeClr val="bg1"/>
                </a:solidFill>
              </a:rPr>
              <a:t>ارتباط روح و بدن در قرآن (زمر/ 42 ) : دو مرتبه ضعيف و قوي </a:t>
            </a:r>
          </a:p>
          <a:p>
            <a:r>
              <a:rPr lang="fa-IR" dirty="0" smtClean="0">
                <a:solidFill>
                  <a:schemeClr val="bg1"/>
                </a:solidFill>
              </a:rPr>
              <a:t>چه عملكردهايي ناشي از روح و كدامين فعاليت ها ناشي از جسم است؟ </a:t>
            </a:r>
          </a:p>
          <a:p>
            <a:r>
              <a:rPr lang="fa-IR" dirty="0" smtClean="0">
                <a:solidFill>
                  <a:schemeClr val="bg1"/>
                </a:solidFill>
              </a:rPr>
              <a:t>خواص مواد مجرد: </a:t>
            </a:r>
          </a:p>
          <a:p>
            <a:pPr>
              <a:buNone/>
            </a:pPr>
            <a:r>
              <a:rPr lang="fa-IR" dirty="0" smtClean="0">
                <a:solidFill>
                  <a:schemeClr val="bg1"/>
                </a:solidFill>
              </a:rPr>
              <a:t>1. مادي: امتداد دارد (طول، عرض و ضخامت)؛ قابل تجزيه تا بي نهايت </a:t>
            </a:r>
          </a:p>
          <a:p>
            <a:pPr>
              <a:buNone/>
            </a:pPr>
            <a:r>
              <a:rPr lang="fa-IR" dirty="0" smtClean="0">
                <a:solidFill>
                  <a:schemeClr val="bg1"/>
                </a:solidFill>
              </a:rPr>
              <a:t>2. غيرمادي: بدون امتداد و غيرقابل تجزيه</a:t>
            </a:r>
            <a:endParaRPr lang="fa-IR" dirty="0">
              <a:solidFill>
                <a:schemeClr val="bg1"/>
              </a:solidFill>
            </a:endParaRPr>
          </a:p>
        </p:txBody>
      </p:sp>
    </p:spTree>
    <p:extLst>
      <p:ext uri="{BB962C8B-B14F-4D97-AF65-F5344CB8AC3E}">
        <p14:creationId xmlns:p14="http://schemas.microsoft.com/office/powerpoint/2010/main" val="4232823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smtClean="0">
                <a:solidFill>
                  <a:schemeClr val="bg1"/>
                </a:solidFill>
              </a:rPr>
              <a:t>ويژگي هاي عمده روح</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a:bodyPr>
          <a:lstStyle/>
          <a:p>
            <a:r>
              <a:rPr lang="fa-IR" dirty="0" smtClean="0">
                <a:solidFill>
                  <a:schemeClr val="bg1"/>
                </a:solidFill>
              </a:rPr>
              <a:t>1. اصل درك و شعور (مخصوصا در مرتبه خودآگاهي) </a:t>
            </a:r>
          </a:p>
          <a:p>
            <a:r>
              <a:rPr lang="fa-IR" dirty="0" smtClean="0">
                <a:solidFill>
                  <a:schemeClr val="bg1"/>
                </a:solidFill>
              </a:rPr>
              <a:t>2. تمايلات و رغب تها </a:t>
            </a:r>
          </a:p>
          <a:p>
            <a:r>
              <a:rPr lang="fa-IR" dirty="0" smtClean="0">
                <a:solidFill>
                  <a:schemeClr val="bg1"/>
                </a:solidFill>
              </a:rPr>
              <a:t>3. قدرت تصميم گيري و اراده: موجود مادي       رابطه شرطي و اگري </a:t>
            </a:r>
          </a:p>
          <a:p>
            <a:r>
              <a:rPr lang="fa-IR" dirty="0" smtClean="0">
                <a:solidFill>
                  <a:schemeClr val="bg1"/>
                </a:solidFill>
              </a:rPr>
              <a:t>سوال: با توجه به اينكه در بعضي از نظريات، روان شناسان تجربي مانند فرويد هم رفتارهاي ارزشي انسان را ناشي از روح او مي دانند، چه تفاوتي در مورد شناخت روح بين ديدگاه قرآن و اين مكاتب وجود دارد؟</a:t>
            </a:r>
            <a:endParaRPr lang="fa-IR" dirty="0">
              <a:solidFill>
                <a:schemeClr val="bg1"/>
              </a:solidFill>
            </a:endParaRPr>
          </a:p>
        </p:txBody>
      </p:sp>
      <p:cxnSp>
        <p:nvCxnSpPr>
          <p:cNvPr id="5" name="Straight Arrow Connector 4"/>
          <p:cNvCxnSpPr/>
          <p:nvPr/>
        </p:nvCxnSpPr>
        <p:spPr>
          <a:xfrm flipH="1">
            <a:off x="1835696" y="3140968"/>
            <a:ext cx="432048"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3416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71600" y="274638"/>
            <a:ext cx="6984776" cy="1143000"/>
          </a:xfrm>
        </p:spPr>
        <p:txBody>
          <a:bodyPr>
            <a:normAutofit fontScale="90000"/>
          </a:bodyPr>
          <a:lstStyle/>
          <a:p>
            <a:r>
              <a:rPr lang="fa-IR" b="1" dirty="0" smtClean="0">
                <a:solidFill>
                  <a:schemeClr val="bg1"/>
                </a:solidFill>
              </a:rPr>
              <a:t>كاربرد فطرت در شاخه هاي مختلف علوم انساني</a:t>
            </a:r>
            <a:endParaRPr lang="fa-IR" dirty="0">
              <a:solidFill>
                <a:schemeClr val="bg1"/>
              </a:solidFill>
              <a:cs typeface="B Zar" pitchFamily="2" charset="-78"/>
            </a:endParaRPr>
          </a:p>
        </p:txBody>
      </p:sp>
      <p:sp>
        <p:nvSpPr>
          <p:cNvPr id="3" name="Content Placeholder 2"/>
          <p:cNvSpPr>
            <a:spLocks noGrp="1"/>
          </p:cNvSpPr>
          <p:nvPr>
            <p:ph idx="1"/>
          </p:nvPr>
        </p:nvSpPr>
        <p:spPr/>
        <p:txBody>
          <a:bodyPr>
            <a:normAutofit fontScale="92500" lnSpcReduction="10000"/>
          </a:bodyPr>
          <a:lstStyle/>
          <a:p>
            <a:r>
              <a:rPr lang="fa-IR" dirty="0" smtClean="0">
                <a:solidFill>
                  <a:schemeClr val="bg1"/>
                </a:solidFill>
              </a:rPr>
              <a:t>فطرت در: </a:t>
            </a:r>
          </a:p>
          <a:p>
            <a:pPr>
              <a:buNone/>
            </a:pPr>
            <a:r>
              <a:rPr lang="fa-IR" dirty="0" smtClean="0">
                <a:solidFill>
                  <a:schemeClr val="bg1"/>
                </a:solidFill>
              </a:rPr>
              <a:t>1. معرفت شناسي: منابع شناخت</a:t>
            </a:r>
          </a:p>
          <a:p>
            <a:pPr>
              <a:buNone/>
            </a:pPr>
            <a:r>
              <a:rPr lang="fa-IR" dirty="0" smtClean="0">
                <a:solidFill>
                  <a:schemeClr val="bg1"/>
                </a:solidFill>
              </a:rPr>
              <a:t>2. روانشناسي و علوم رفتاري: جهت دهنده رفتار </a:t>
            </a:r>
          </a:p>
          <a:p>
            <a:pPr>
              <a:buNone/>
            </a:pPr>
            <a:r>
              <a:rPr lang="fa-IR" dirty="0" smtClean="0">
                <a:solidFill>
                  <a:schemeClr val="bg1"/>
                </a:solidFill>
              </a:rPr>
              <a:t>3. مديريت: مديريت رفتار انساني </a:t>
            </a:r>
          </a:p>
          <a:p>
            <a:r>
              <a:rPr lang="fa-IR" dirty="0" smtClean="0">
                <a:solidFill>
                  <a:schemeClr val="bg1"/>
                </a:solidFill>
              </a:rPr>
              <a:t>موارد استعمال « فطرت » در منابع ديني: </a:t>
            </a:r>
          </a:p>
          <a:p>
            <a:pPr>
              <a:buNone/>
            </a:pPr>
            <a:r>
              <a:rPr lang="fa-IR" dirty="0" smtClean="0">
                <a:solidFill>
                  <a:schemeClr val="bg1"/>
                </a:solidFill>
              </a:rPr>
              <a:t>1. شناخت هاي فطري: در مورد شناخت ها و ادراك هايي كه به فطرت نسبت داده مي شود.</a:t>
            </a:r>
          </a:p>
          <a:p>
            <a:pPr>
              <a:buNone/>
            </a:pPr>
            <a:r>
              <a:rPr lang="fa-IR" dirty="0" smtClean="0">
                <a:solidFill>
                  <a:schemeClr val="bg1"/>
                </a:solidFill>
              </a:rPr>
              <a:t>2. تمايلات فطري: در مورد تمايلات، كشش ها و غرايز كه منشأ رفتار خاصي در انسان هستند.</a:t>
            </a:r>
            <a:endParaRPr lang="fa-IR" dirty="0">
              <a:solidFill>
                <a:schemeClr val="bg1"/>
              </a:solidFill>
            </a:endParaRPr>
          </a:p>
        </p:txBody>
      </p:sp>
    </p:spTree>
    <p:extLst>
      <p:ext uri="{BB962C8B-B14F-4D97-AF65-F5344CB8AC3E}">
        <p14:creationId xmlns:p14="http://schemas.microsoft.com/office/powerpoint/2010/main" val="9605386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1744</Words>
  <Application>Microsoft Office PowerPoint</Application>
  <PresentationFormat>On-screen Show (4:3)</PresentationFormat>
  <Paragraphs>151</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پیش نیازی های مدیریت اسلامی  خلاصه ای از کتاب آیت الله مصباح یزدی</vt:lpstr>
      <vt:lpstr>انسان شناسي، پيش نياز ويژه مديريت</vt:lpstr>
      <vt:lpstr>ارتباط انسان شناسي با مديريت</vt:lpstr>
      <vt:lpstr>راه ترويج ارزش هاي اخلاقي</vt:lpstr>
      <vt:lpstr>اختلاف در شناخت ماهيت انسان</vt:lpstr>
      <vt:lpstr>روح و بدن</vt:lpstr>
      <vt:lpstr>ويژگي هاي عمده روح</vt:lpstr>
      <vt:lpstr>كاربرد فطرت در شاخه هاي مختلف علوم انساني</vt:lpstr>
      <vt:lpstr>فطرت از ديدگاه دكارت</vt:lpstr>
      <vt:lpstr>تفاوت دو ديدگاه در مورد فطرت</vt:lpstr>
      <vt:lpstr>فطرت و تمايل آدمي به خير و شر و توضيح اين دو مفهوم</vt:lpstr>
      <vt:lpstr>خير و شر در فلسفه اسلامي</vt:lpstr>
      <vt:lpstr>سرشت انسان</vt:lpstr>
      <vt:lpstr>سرشت انسان</vt:lpstr>
      <vt:lpstr>نظام ارزشي اسلام</vt:lpstr>
      <vt:lpstr>نتيجه گيري انسان شناسي</vt:lpstr>
      <vt:lpstr>تزاحم منافع در مديريت مادي</vt:lpstr>
      <vt:lpstr>تجلي ارزش هاي اسلامي در عرصه مديريت</vt:lpstr>
      <vt:lpstr>ويژگي هاي مدير اسلامي</vt:lpstr>
      <vt:lpstr>مديريت اسلامي</vt:lpstr>
      <vt:lpstr>دو سوال اساسي</vt:lpstr>
      <vt:lpstr>برداشت هاي مختلف از مديريت اسلامي</vt:lpstr>
      <vt:lpstr>صحيح ترين معني مديريت اسلامي</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mr.aliahmadi</dc:creator>
  <cp:lastModifiedBy>User</cp:lastModifiedBy>
  <cp:revision>1</cp:revision>
  <dcterms:created xsi:type="dcterms:W3CDTF">2006-08-16T00:00:00Z</dcterms:created>
  <dcterms:modified xsi:type="dcterms:W3CDTF">2013-12-22T12:23:49Z</dcterms:modified>
</cp:coreProperties>
</file>