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559" autoAdjust="0"/>
    <p:restoredTop sz="86323" autoAdjust="0"/>
  </p:normalViewPr>
  <p:slideViewPr>
    <p:cSldViewPr>
      <p:cViewPr varScale="1">
        <p:scale>
          <a:sx n="63" d="100"/>
          <a:sy n="63" d="100"/>
        </p:scale>
        <p:origin x="-82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368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765538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7224" y="343895"/>
            <a:ext cx="8001056" cy="5539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000" dirty="0" smtClean="0">
                <a:cs typeface="B Homa" pitchFamily="2" charset="-78"/>
              </a:rPr>
              <a:t>انسان موجودی مختار است.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928670"/>
            <a:ext cx="7929618" cy="532453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 algn="justLow" rtl="1">
              <a:buFont typeface="Arial" pitchFamily="34" charset="0"/>
              <a:buChar char="•"/>
            </a:pPr>
            <a:r>
              <a:rPr lang="fa-IR" sz="3400" dirty="0" smtClean="0">
                <a:solidFill>
                  <a:sysClr val="windowText" lastClr="000000"/>
                </a:solidFill>
                <a:cs typeface="B Nazanin" pitchFamily="2" charset="-78"/>
              </a:rPr>
              <a:t>موازنه کنترل و اختیار باید به گونه ای باشد که اختیار انسان تا حد ممکن رعایت شود.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3400" dirty="0" smtClean="0">
                <a:solidFill>
                  <a:sysClr val="windowText" lastClr="000000"/>
                </a:solidFill>
                <a:cs typeface="B Nazanin" pitchFamily="2" charset="-78"/>
              </a:rPr>
              <a:t>در کنترل پیش نگر ، نسبت به کنترل گذشته نگر اختیار انسان بیشتر حفظ می گردد.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3400" dirty="0" smtClean="0">
                <a:solidFill>
                  <a:sysClr val="windowText" lastClr="000000"/>
                </a:solidFill>
                <a:cs typeface="B Nazanin" pitchFamily="2" charset="-78"/>
              </a:rPr>
              <a:t>کنترل موثر کنترلی است که در آن هم اختیار افراد حفظ شود و هم کار سازمان مختل نشود.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3400" dirty="0" smtClean="0">
                <a:solidFill>
                  <a:sysClr val="windowText" lastClr="000000"/>
                </a:solidFill>
                <a:cs typeface="B Nazanin" pitchFamily="2" charset="-78"/>
              </a:rPr>
              <a:t>خودکنترلی از نتایج ارزشمند اختیار است.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3400" dirty="0" smtClean="0">
                <a:solidFill>
                  <a:sysClr val="windowText" lastClr="000000"/>
                </a:solidFill>
                <a:cs typeface="B Nazanin" pitchFamily="2" charset="-78"/>
              </a:rPr>
              <a:t>اعمال نظارت عمومی با اختیار کارکنان منافات ندارد.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3400" dirty="0" smtClean="0">
                <a:solidFill>
                  <a:sysClr val="windowText" lastClr="000000"/>
                </a:solidFill>
                <a:cs typeface="B Nazanin" pitchFamily="2" charset="-78"/>
              </a:rPr>
              <a:t>مدیریت باید از توان و اختیار کارکنان برای نظارت و کنترل سازمان استفاده نماید.</a:t>
            </a:r>
            <a:endParaRPr lang="en-US" sz="34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  <p:sp>
        <p:nvSpPr>
          <p:cNvPr id="4" name="32-Point Star 3"/>
          <p:cNvSpPr/>
          <p:nvPr/>
        </p:nvSpPr>
        <p:spPr>
          <a:xfrm>
            <a:off x="928662" y="214290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1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064444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7224" y="343895"/>
            <a:ext cx="8001056" cy="5539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000" dirty="0" smtClean="0">
                <a:cs typeface="B Homa" pitchFamily="2" charset="-78"/>
              </a:rPr>
              <a:t>انسان حب ذات و شخصیت دارد.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928670"/>
            <a:ext cx="7929618" cy="584775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 algn="justLow" rtl="1">
              <a:buFont typeface="Arial" pitchFamily="34" charset="0"/>
              <a:buChar char="•"/>
            </a:pPr>
            <a:r>
              <a:rPr lang="fa-IR" sz="3400" dirty="0" smtClean="0">
                <a:solidFill>
                  <a:sysClr val="windowText" lastClr="000000"/>
                </a:solidFill>
                <a:cs typeface="B Nazanin" pitchFamily="2" charset="-78"/>
              </a:rPr>
              <a:t>وجود حب ذات ، ایجاب می کند که به خاطر نقص کاری ، شخصیت افراد را زیر سوال نبریم.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3400" dirty="0" smtClean="0">
                <a:solidFill>
                  <a:sysClr val="windowText" lastClr="000000"/>
                </a:solidFill>
                <a:cs typeface="B Nazanin" pitchFamily="2" charset="-78"/>
              </a:rPr>
              <a:t>شخصیت قائل شدن برای افراد موجب خودکنترلی می شود.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3400" dirty="0" smtClean="0">
                <a:solidFill>
                  <a:sysClr val="windowText" lastClr="000000"/>
                </a:solidFill>
                <a:cs typeface="B Nazanin" pitchFamily="2" charset="-78"/>
              </a:rPr>
              <a:t>وجود حب ذات در افراد ، نباید باعث عدم کنترل آنها توسط سازمان شود.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3400" dirty="0" smtClean="0">
                <a:solidFill>
                  <a:sysClr val="windowText" lastClr="000000"/>
                </a:solidFill>
                <a:cs typeface="B Nazanin" pitchFamily="2" charset="-78"/>
              </a:rPr>
              <a:t>رعایت شخصیت افراد ، موجب جلوگیری از مفاسد اجتماعی و تخلفات اداری است.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3400" dirty="0" smtClean="0">
                <a:solidFill>
                  <a:sysClr val="windowText" lastClr="000000"/>
                </a:solidFill>
                <a:cs typeface="B Nazanin" pitchFamily="2" charset="-78"/>
              </a:rPr>
              <a:t>شاخصهایی مانند رعایت احترام کارکنان ، خوشرویی ، خوش برخوردی ، صداقت و ... ناشی از احترام به شخصیت کارکنان است.</a:t>
            </a:r>
            <a:endParaRPr lang="en-US" sz="34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  <p:sp>
        <p:nvSpPr>
          <p:cNvPr id="4" name="32-Point Star 3"/>
          <p:cNvSpPr/>
          <p:nvPr/>
        </p:nvSpPr>
        <p:spPr>
          <a:xfrm>
            <a:off x="928662" y="214290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1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080016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7224" y="343895"/>
            <a:ext cx="8001056" cy="5539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000" dirty="0" smtClean="0">
                <a:cs typeface="B Homa" pitchFamily="2" charset="-78"/>
              </a:rPr>
              <a:t>انسان موجودی مبارزه جو و پرتلاش است.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928670"/>
            <a:ext cx="7929618" cy="584775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 algn="justLow" rtl="1">
              <a:buFont typeface="Arial" pitchFamily="34" charset="0"/>
              <a:buChar char="•"/>
            </a:pPr>
            <a:r>
              <a:rPr lang="fa-IR" sz="3400" dirty="0" smtClean="0">
                <a:solidFill>
                  <a:sysClr val="windowText" lastClr="000000"/>
                </a:solidFill>
                <a:cs typeface="B Nazanin" pitchFamily="2" charset="-78"/>
              </a:rPr>
              <a:t>دستگاه نظارت و کنترل باید با تلاش از بروز و تداوم انحراف و آفات جلوگیری نماید.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3400" dirty="0" smtClean="0">
                <a:solidFill>
                  <a:sysClr val="windowText" lastClr="000000"/>
                </a:solidFill>
                <a:cs typeface="B Nazanin" pitchFamily="2" charset="-78"/>
              </a:rPr>
              <a:t>تلاش روزافزون مدیران و کارکنان موجب ایجاد روحیه طراوت و شادابی و پرهیز از کسالت ، حسادت و بخل است.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3400" dirty="0" smtClean="0">
                <a:solidFill>
                  <a:sysClr val="windowText" lastClr="000000"/>
                </a:solidFill>
                <a:cs typeface="B Nazanin" pitchFamily="2" charset="-78"/>
              </a:rPr>
              <a:t>دستگاه نظارت باید عبرت آموزی از گذشته داشته باشد.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3400" dirty="0" smtClean="0">
                <a:solidFill>
                  <a:sysClr val="windowText" lastClr="000000"/>
                </a:solidFill>
                <a:cs typeface="B Nazanin" pitchFamily="2" charset="-78"/>
              </a:rPr>
              <a:t>هر چه فضای سازمانی ، فضایی پرتلاشتر باشد ، هزینه های نظارت و کنترل کاهش خواهد یافت.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3400" dirty="0" smtClean="0">
                <a:solidFill>
                  <a:sysClr val="windowText" lastClr="000000"/>
                </a:solidFill>
                <a:cs typeface="B Nazanin" pitchFamily="2" charset="-78"/>
              </a:rPr>
              <a:t>نظارت و کنترل باید طوری سازماندهی شود که باعث کاهش سعی و تلاش کارکنان و مدیران نشود.</a:t>
            </a:r>
            <a:endParaRPr lang="en-US" sz="34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  <p:sp>
        <p:nvSpPr>
          <p:cNvPr id="4" name="32-Point Star 3"/>
          <p:cNvSpPr/>
          <p:nvPr/>
        </p:nvSpPr>
        <p:spPr>
          <a:xfrm>
            <a:off x="928662" y="214290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1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33603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7224" y="343895"/>
            <a:ext cx="8001056" cy="5539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000" dirty="0" smtClean="0">
                <a:cs typeface="B Homa" pitchFamily="2" charset="-78"/>
              </a:rPr>
              <a:t>زمان برای انسان دارای اهمیت است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928670"/>
            <a:ext cx="7929618" cy="532453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 algn="justLow" rtl="1">
              <a:buFont typeface="Arial" pitchFamily="34" charset="0"/>
              <a:buChar char="•"/>
            </a:pPr>
            <a:r>
              <a:rPr lang="fa-IR" sz="3400" dirty="0" smtClean="0">
                <a:solidFill>
                  <a:sysClr val="windowText" lastClr="000000"/>
                </a:solidFill>
                <a:cs typeface="B Nazanin" pitchFamily="2" charset="-78"/>
              </a:rPr>
              <a:t>مدیریت سازمان باید به موقع انحرافات را تشخیص دهد و آفات را مرتفع نماید.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3400" dirty="0" smtClean="0">
                <a:solidFill>
                  <a:sysClr val="windowText" lastClr="000000"/>
                </a:solidFill>
                <a:cs typeface="B Nazanin" pitchFamily="2" charset="-78"/>
              </a:rPr>
              <a:t>عدم اصلاح به موقع عیوب سازمانی سبب تضعیف روحیه افراد می شود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3400" dirty="0" smtClean="0">
                <a:solidFill>
                  <a:sysClr val="windowText" lastClr="000000"/>
                </a:solidFill>
                <a:cs typeface="B Nazanin" pitchFamily="2" charset="-78"/>
              </a:rPr>
              <a:t>قدرت عکس العمل مناسب و به موقع مدیر در مقابل حوادث ، باعث قدرت استفاده سازمان از فرصتهاست.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3400" dirty="0" smtClean="0">
                <a:solidFill>
                  <a:sysClr val="windowText" lastClr="000000"/>
                </a:solidFill>
                <a:cs typeface="B Nazanin" pitchFamily="2" charset="-78"/>
              </a:rPr>
              <a:t>هم شتاب زدگی و هم عدم اقدام به موقع مدیران ،  سازمان را دچار مشکل می نماید.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3400" dirty="0" smtClean="0">
                <a:solidFill>
                  <a:sysClr val="windowText" lastClr="000000"/>
                </a:solidFill>
                <a:cs typeface="B Nazanin" pitchFamily="2" charset="-78"/>
              </a:rPr>
              <a:t>هر چه کارهای عقب مانده در سازمان بیشتر باشد ، کار دستگاه نظارت و ارزیابی دشوارتر خواهد بود.</a:t>
            </a:r>
            <a:endParaRPr lang="en-US" sz="34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  <p:sp>
        <p:nvSpPr>
          <p:cNvPr id="4" name="32-Point Star 3"/>
          <p:cNvSpPr/>
          <p:nvPr/>
        </p:nvSpPr>
        <p:spPr>
          <a:xfrm>
            <a:off x="928662" y="214290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1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226499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7224" y="343895"/>
            <a:ext cx="8001056" cy="5539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000" dirty="0" smtClean="0">
                <a:cs typeface="B Homa" pitchFamily="2" charset="-78"/>
              </a:rPr>
              <a:t>انسان قدرت تسخیر و تغییر خودودیگران را دارد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928670"/>
            <a:ext cx="7929618" cy="532453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 algn="justLow" rtl="1">
              <a:buFont typeface="Arial" pitchFamily="34" charset="0"/>
              <a:buChar char="•"/>
            </a:pPr>
            <a:r>
              <a:rPr lang="fa-IR" sz="3400" dirty="0" smtClean="0">
                <a:solidFill>
                  <a:sysClr val="windowText" lastClr="000000"/>
                </a:solidFill>
                <a:cs typeface="B Nazanin" pitchFamily="2" charset="-78"/>
              </a:rPr>
              <a:t>کنترل بر خود و خود کنترلی نتیجه تسخیر نفس انسان توسط خویشتن است.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3400" dirty="0" smtClean="0">
                <a:solidFill>
                  <a:sysClr val="windowText" lastClr="000000"/>
                </a:solidFill>
                <a:cs typeface="B Nazanin" pitchFamily="2" charset="-78"/>
              </a:rPr>
              <a:t>چون انسان دارای قدرت تسخیر دیگران می باشد کنترل ضرورت دارد.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3400" dirty="0" smtClean="0">
                <a:solidFill>
                  <a:sysClr val="windowText" lastClr="000000"/>
                </a:solidFill>
                <a:cs typeface="B Nazanin" pitchFamily="2" charset="-78"/>
              </a:rPr>
              <a:t>هر چه میزان خودکنترلی تقویت شود به همان میزان از نیاز و هزینه ها ی کنترل توسط دیگران کاسته می شود.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3400" dirty="0" smtClean="0">
                <a:solidFill>
                  <a:sysClr val="windowText" lastClr="000000"/>
                </a:solidFill>
                <a:cs typeface="B Nazanin" pitchFamily="2" charset="-78"/>
              </a:rPr>
              <a:t>آموزش سبب ایجاد مهارتهای خودنظارتی و خودکنترلی می گردد.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3400" dirty="0" smtClean="0">
                <a:solidFill>
                  <a:sysClr val="windowText" lastClr="000000"/>
                </a:solidFill>
                <a:cs typeface="B Nazanin" pitchFamily="2" charset="-78"/>
              </a:rPr>
              <a:t>اسلام به خود نظارتی بیش از دیگران کنترلی بها داده است.</a:t>
            </a:r>
            <a:endParaRPr lang="en-US" sz="34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  <p:sp>
        <p:nvSpPr>
          <p:cNvPr id="4" name="32-Point Star 3"/>
          <p:cNvSpPr/>
          <p:nvPr/>
        </p:nvSpPr>
        <p:spPr>
          <a:xfrm>
            <a:off x="928662" y="214290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1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662146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7224" y="357166"/>
            <a:ext cx="8001056" cy="55399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000" dirty="0" smtClean="0">
                <a:cs typeface="B Homa" pitchFamily="2" charset="-78"/>
              </a:rPr>
              <a:t>2- اصول ارزشها در نظارت ، ارزیابی و کنترل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928670"/>
            <a:ext cx="7929618" cy="5693866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ysClr val="windowText" lastClr="000000"/>
                </a:solidFill>
                <a:cs typeface="B Nazanin" pitchFamily="2" charset="-78"/>
              </a:rPr>
              <a:t>اصول نظارت و کنترل به دسته تقسیم می شوند: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2800" b="1" dirty="0" smtClean="0">
                <a:solidFill>
                  <a:srgbClr val="FF0000"/>
                </a:solidFill>
                <a:cs typeface="B Nazanin" pitchFamily="2" charset="-78"/>
              </a:rPr>
              <a:t>اصول مدیریت بر خویشتن </a:t>
            </a:r>
            <a:r>
              <a:rPr lang="fa-IR" sz="2800" dirty="0" smtClean="0">
                <a:solidFill>
                  <a:sysClr val="windowText" lastClr="000000"/>
                </a:solidFill>
                <a:cs typeface="B Nazanin" pitchFamily="2" charset="-78"/>
              </a:rPr>
              <a:t>: شامل اصول مراقبت ،تکریم انسان ، تقدم خودسازی بر دیگران سازی ، مشارطه ، خودسنجی ، ذکر الهی ، خودسازی ، انتقاد از خود ،خودشکوفایی ، تواضع ، شکر الهی ، خودنظارتی ، نصیحت پذیری ، عبودیت ، خودکنترلی خودباوری 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2800" b="1" dirty="0" smtClean="0">
                <a:solidFill>
                  <a:srgbClr val="FF0000"/>
                </a:solidFill>
                <a:cs typeface="B Nazanin" pitchFamily="2" charset="-78"/>
              </a:rPr>
              <a:t>اصول نظارت و کنترل دیگران </a:t>
            </a:r>
            <a:r>
              <a:rPr lang="fa-IR" sz="2800" dirty="0" smtClean="0">
                <a:solidFill>
                  <a:sysClr val="windowText" lastClr="000000"/>
                </a:solidFill>
                <a:cs typeface="B Nazanin" pitchFamily="2" charset="-78"/>
              </a:rPr>
              <a:t>: شامل اصول نظارت الهی ، عفو، گذشت و بخشش ، امر به معروف و نهی از منکر ، عدالت ، میانه روی و اعتدال ، تغافل و عیب پوشی ، رعایت اولویتها ، اهم و مهم ، دفع افسد به فاسد ، تقدم واجب بر مباح و مستحب ، مهار فرصتها ، رسیدگی به امور ، تناسب مسئولیت و تکلیف ، سرعت در کار خیر ، اصل ارزیابی ، آینده نگری و پیش بینی ، بصیرت و آگاهی و ...</a:t>
            </a:r>
            <a:endParaRPr lang="en-US" sz="28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91059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28662" y="343895"/>
            <a:ext cx="7929618" cy="55399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000" dirty="0" smtClean="0">
                <a:cs typeface="B Homa" pitchFamily="2" charset="-78"/>
              </a:rPr>
              <a:t>3- معیارها و شاخص های ارزیابی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928670"/>
            <a:ext cx="7929618" cy="5262979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ysClr val="windowText" lastClr="000000"/>
                </a:solidFill>
                <a:cs typeface="B Nazanin" pitchFamily="2" charset="-78"/>
              </a:rPr>
              <a:t>معیارها و شاخصهای مورد استفاده در حوزه های مختلف سازمانی زیر دسته بندی می شوند :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سنجش وضعیت مشتریان  </a:t>
            </a:r>
            <a:r>
              <a:rPr lang="fa-IR" sz="2800" dirty="0" smtClean="0">
                <a:solidFill>
                  <a:sysClr val="windowText" lastClr="000000"/>
                </a:solidFill>
                <a:cs typeface="B Nazanin" pitchFamily="2" charset="-78"/>
              </a:rPr>
              <a:t>: سهم بازار / حفظ مشتریان موجود / نسبت مشتریان قدیمی / درصد رشد مشتریان موجود /رضایت مشتریان / جلب مشتریان جدید / تعداد مشتریان جدید در یک دوره خاص نسبت به کل مشتریان / سودآوری مشتریان / میزان کل فروش ریالی / حجم محصولات فروخته شده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FF0000"/>
                </a:solidFill>
                <a:cs typeface="B Nazanin" pitchFamily="2" charset="-78"/>
              </a:rPr>
              <a:t>سنجش فرآیندهای داخلی سازمان : </a:t>
            </a:r>
            <a:r>
              <a:rPr lang="fa-IR" sz="2800" dirty="0" smtClean="0">
                <a:solidFill>
                  <a:schemeClr val="bg1"/>
                </a:solidFill>
                <a:cs typeface="B Nazanin" pitchFamily="2" charset="-78"/>
              </a:rPr>
              <a:t>فرآیند تحقیق و توسعه (درصد فروش محصولات جدید / درصد فروش محصولاتی که فناوری آنها در تملک سازمان است / عرضه محصولات جدید در مقایسه با رقبا / قابلیتهای خاص موجود در فرآیند تولید) </a:t>
            </a:r>
          </a:p>
          <a:p>
            <a:pPr lvl="2" algn="justLow" rtl="1">
              <a:buFont typeface="Arial" pitchFamily="34" charset="0"/>
              <a:buChar char="•"/>
            </a:pPr>
            <a:endParaRPr lang="en-US" sz="28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  <p:sp>
        <p:nvSpPr>
          <p:cNvPr id="4" name="32-Point Star 3"/>
          <p:cNvSpPr/>
          <p:nvPr/>
        </p:nvSpPr>
        <p:spPr>
          <a:xfrm>
            <a:off x="1000100" y="285728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1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700633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28662" y="343895"/>
            <a:ext cx="7929618" cy="55399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000" dirty="0" smtClean="0">
                <a:cs typeface="B Homa" pitchFamily="2" charset="-78"/>
              </a:rPr>
              <a:t>3- معیارها و شاخص های ارزیابی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928670"/>
            <a:ext cx="7929618" cy="5632311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2" algn="justLow" rtl="1">
              <a:buFont typeface="Arial" pitchFamily="34" charset="0"/>
              <a:buChar char="•"/>
            </a:pPr>
            <a:r>
              <a:rPr lang="fa-IR" sz="3000" dirty="0" smtClean="0">
                <a:solidFill>
                  <a:srgbClr val="FF0000"/>
                </a:solidFill>
                <a:cs typeface="B Nazanin" pitchFamily="2" charset="-78"/>
              </a:rPr>
              <a:t>سنجش کیفیت </a:t>
            </a: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: درصد تولیدات معیوب / بازدهی یا نسبت تولیدات سالم / درصد کارمجدد / درصد بازگشتی / زمان انتظار / اطلاعات غیر صحیح / دستیابی با تاخیر ومشکل / عدم انجام درخواست / ضرر مالی برای مشتری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3000" dirty="0" smtClean="0">
                <a:solidFill>
                  <a:srgbClr val="FF0000"/>
                </a:solidFill>
                <a:cs typeface="B Nazanin" pitchFamily="2" charset="-78"/>
              </a:rPr>
              <a:t>سنجش هزینه : </a:t>
            </a: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هزینه با راندمان عملیات / هزینه های انجام سفارشات / خرید / برنامه ریزی و کنترل تولید / سیستم هزینه یابی فعالیت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3000" dirty="0" smtClean="0">
                <a:solidFill>
                  <a:srgbClr val="FF0000"/>
                </a:solidFill>
                <a:cs typeface="B Nazanin" pitchFamily="2" charset="-78"/>
              </a:rPr>
              <a:t>ارزیابی استراتژی سازمان </a:t>
            </a: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: تناسب فرآیند برنامه ریزی با اندازه و پیچیدگی سازمان / کارآمدی فرآیند برنامه ریزی / هماهنگی اهداف کوتاه مدت و بلند مدت / دربرگیرنده بودن فرآیند برنامه ریزی  برای تمامی وظایف سازمان / تعریف دقیق نیازهای مشتری و ...</a:t>
            </a:r>
            <a:endParaRPr lang="en-US" sz="30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  <p:sp>
        <p:nvSpPr>
          <p:cNvPr id="4" name="32-Point Star 3"/>
          <p:cNvSpPr/>
          <p:nvPr/>
        </p:nvSpPr>
        <p:spPr>
          <a:xfrm>
            <a:off x="1000100" y="285728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2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109120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28662" y="343895"/>
            <a:ext cx="7929618" cy="55399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000" dirty="0" smtClean="0">
                <a:cs typeface="B Homa" pitchFamily="2" charset="-78"/>
              </a:rPr>
              <a:t>3- معیارها و شاخص های ارزیابی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928670"/>
            <a:ext cx="7929618" cy="4708981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2" algn="justLow" rtl="1">
              <a:buFont typeface="Arial" pitchFamily="34" charset="0"/>
              <a:buChar char="•"/>
            </a:pPr>
            <a:r>
              <a:rPr lang="fa-IR" sz="3000" dirty="0" smtClean="0">
                <a:solidFill>
                  <a:srgbClr val="FF0000"/>
                </a:solidFill>
                <a:cs typeface="B Nazanin" pitchFamily="2" charset="-78"/>
              </a:rPr>
              <a:t>شاخصهای گسترش و پیاده سازی استراتژی </a:t>
            </a: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: وجود فرآیندهای دقیق و عملی برای پیاده سازی استراتژیها / گسترش و اجرا تمامی وظایف و سطوح کارکنان را در بر می گیرد / حجم و عینیت داده ها /  معیارهای روشن برای ارزیابی پروژه های عمده / شیوه اختصاص و گسترش منابع با اولویتهای کیفی / اعلام نیازهای کیفیتی به تامین کنندگان یا شرکاء و ...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3000" dirty="0" smtClean="0">
                <a:solidFill>
                  <a:srgbClr val="FF0000"/>
                </a:solidFill>
                <a:cs typeface="B Nazanin" pitchFamily="2" charset="-78"/>
              </a:rPr>
              <a:t>معیارهای سنجش وضعیت کارکنان : </a:t>
            </a:r>
            <a:r>
              <a:rPr lang="fa-IR" sz="3000" dirty="0" smtClean="0">
                <a:solidFill>
                  <a:schemeClr val="bg1"/>
                </a:solidFill>
                <a:cs typeface="B Nazanin" pitchFamily="2" charset="-78"/>
              </a:rPr>
              <a:t>رضایت کارکنان/ نگهداری کارکنان / بهره وری کارکنان </a:t>
            </a:r>
            <a:endParaRPr lang="fa-IR" sz="3000" dirty="0" smtClean="0">
              <a:solidFill>
                <a:srgbClr val="FF0000"/>
              </a:solidFill>
              <a:cs typeface="B Nazanin" pitchFamily="2" charset="-78"/>
            </a:endParaRPr>
          </a:p>
          <a:p>
            <a:pPr lvl="2" algn="justLow" rtl="1">
              <a:buFont typeface="Arial" pitchFamily="34" charset="0"/>
              <a:buChar char="•"/>
            </a:pPr>
            <a:endParaRPr lang="en-US" sz="30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  <p:sp>
        <p:nvSpPr>
          <p:cNvPr id="4" name="32-Point Star 3"/>
          <p:cNvSpPr/>
          <p:nvPr/>
        </p:nvSpPr>
        <p:spPr>
          <a:xfrm>
            <a:off x="1000100" y="285728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3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365880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28662" y="343895"/>
            <a:ext cx="7929618" cy="55399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000" dirty="0" smtClean="0">
                <a:cs typeface="B Homa" pitchFamily="2" charset="-78"/>
              </a:rPr>
              <a:t>3- معیارها و شاخص های ارزیابی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928670"/>
            <a:ext cx="7929618" cy="5632311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2" algn="justLow" rtl="1">
              <a:buFont typeface="Arial" pitchFamily="34" charset="0"/>
              <a:buChar char="•"/>
            </a:pPr>
            <a:r>
              <a:rPr lang="fa-IR" sz="3000" dirty="0" smtClean="0">
                <a:solidFill>
                  <a:srgbClr val="FF0000"/>
                </a:solidFill>
                <a:cs typeface="B Nazanin" pitchFamily="2" charset="-78"/>
              </a:rPr>
              <a:t>ارزیابی درونی (ضعفها و قوتها )</a:t>
            </a: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: درک کلی از حوزه فعالیت موسسه(سوابق تاریخی رویدادها / انتظارات ذینفعان / ساختار عملیاتی شرکت / دستاوردها / نظام ارزیابی عملکرد) / جنبه های سازمانی(اندازه و ترکیب نیروی کار / فرآیندهای موجود و ساختار سازمانی / سرمایه و توانمندیها / فناوری اطلاعات / روشهای جذب و پیگیری اطلاعات / تغییرات لازم) / فاکتورهای مالی (بودجه و اعتبارات  و تعهدات/ هزینه های جاری در قیاس با امکانات موجود / ارتباط بودجه با ساختار برنامه ریزی استراتژیک )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3000" dirty="0" smtClean="0">
                <a:solidFill>
                  <a:srgbClr val="FF0000"/>
                </a:solidFill>
                <a:cs typeface="B Nazanin" pitchFamily="2" charset="-78"/>
              </a:rPr>
              <a:t>ارزیابی بیرونی (فرصتها و تهدیدها): </a:t>
            </a:r>
            <a:r>
              <a:rPr lang="fa-IR" sz="3000" dirty="0" smtClean="0">
                <a:solidFill>
                  <a:schemeClr val="bg1"/>
                </a:solidFill>
                <a:cs typeface="B Nazanin" pitchFamily="2" charset="-78"/>
              </a:rPr>
              <a:t>فاکتورهای متمرکز بر مشتریان / متغیرهای اقتصادی / دستاوردهای فناورانه و ..)</a:t>
            </a:r>
            <a:endParaRPr lang="fa-IR" sz="3000" dirty="0" smtClean="0">
              <a:solidFill>
                <a:srgbClr val="FF0000"/>
              </a:solidFill>
              <a:cs typeface="B Nazanin" pitchFamily="2" charset="-78"/>
            </a:endParaRPr>
          </a:p>
          <a:p>
            <a:pPr lvl="2" algn="justLow" rtl="1">
              <a:buFont typeface="Arial" pitchFamily="34" charset="0"/>
              <a:buChar char="•"/>
            </a:pPr>
            <a:endParaRPr lang="en-US" sz="30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  <p:sp>
        <p:nvSpPr>
          <p:cNvPr id="4" name="32-Point Star 3"/>
          <p:cNvSpPr/>
          <p:nvPr/>
        </p:nvSpPr>
        <p:spPr>
          <a:xfrm>
            <a:off x="1000100" y="285728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4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611202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7224" y="714356"/>
            <a:ext cx="7572428" cy="5643602"/>
          </a:xfr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rtl="1">
              <a:lnSpc>
                <a:spcPct val="110000"/>
              </a:lnSpc>
              <a:defRPr/>
            </a:pPr>
            <a:r>
              <a:rPr lang="fa-IR" sz="40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/>
            </a:r>
            <a:br>
              <a:rPr lang="fa-IR" sz="40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40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>بنام خدا</a:t>
            </a:r>
            <a:br>
              <a:rPr lang="fa-IR" sz="40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54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>مبانی و اصول مدیریت اسلامی(بخش 2)</a:t>
            </a:r>
            <a:br>
              <a:rPr lang="fa-IR" sz="54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54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>فصل دوم</a:t>
            </a:r>
            <a:br>
              <a:rPr lang="fa-IR" sz="54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dirty="0" smtClean="0">
                <a:cs typeface="B Homa" pitchFamily="2" charset="-78"/>
              </a:rPr>
              <a:t>نظارت ، ارزیابی و کنترل</a:t>
            </a:r>
            <a:r>
              <a:rPr lang="fa-IR" sz="5400" dirty="0" smtClean="0">
                <a:cs typeface="B Homa" pitchFamily="2" charset="-78"/>
              </a:rPr>
              <a:t/>
            </a:r>
            <a:br>
              <a:rPr lang="fa-IR" sz="5400" dirty="0" smtClean="0">
                <a:cs typeface="B Homa" pitchFamily="2" charset="-78"/>
              </a:rPr>
            </a:br>
            <a: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> نویسندگان  : دکتر علیرضا علی احمدی / دکتر حسین علی احمدی</a:t>
            </a:r>
            <a:b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> استاد درس : دکتر حسین علی احمدی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/>
            </a:r>
            <a:b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>خلاصه سازی : جمشید عادلی مقدم</a:t>
            </a:r>
            <a:b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>آذرماه 92 </a:t>
            </a:r>
            <a:b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/>
            </a:r>
            <a:b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endParaRPr lang="en-US" sz="5400" b="1" dirty="0">
              <a:solidFill>
                <a:schemeClr val="accent6">
                  <a:lumMod val="75000"/>
                </a:schemeClr>
              </a:solidFill>
              <a:cs typeface="B Kamra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1690152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28662" y="343895"/>
            <a:ext cx="7929618" cy="55399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000" dirty="0" smtClean="0">
                <a:cs typeface="B Homa" pitchFamily="2" charset="-78"/>
              </a:rPr>
              <a:t>3- معیارها و شاخص های ارزیابی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928670"/>
            <a:ext cx="7929618" cy="4247317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2" algn="justLow" rtl="1">
              <a:buFont typeface="Arial" pitchFamily="34" charset="0"/>
              <a:buChar char="•"/>
            </a:pPr>
            <a:r>
              <a:rPr lang="fa-IR" sz="3000" dirty="0" smtClean="0">
                <a:solidFill>
                  <a:srgbClr val="FF0000"/>
                </a:solidFill>
                <a:cs typeface="B Nazanin" pitchFamily="2" charset="-78"/>
              </a:rPr>
              <a:t>شاخصهای اهداف کلان </a:t>
            </a: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: ارتباط با ماموریت با سلسله روابط علت و معلول /  سازگار با توانایی ها و اختیارات افراد/ جنبه ارتباط مستقیم / بازتاب جهت گیری زیربنایی استراتژیک / چالش گرا ، واقع بینانه و قابل دستیابی / دارای اهمیت برای ذینفعان / معنا دار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3000" dirty="0" smtClean="0">
                <a:solidFill>
                  <a:srgbClr val="FF0000"/>
                </a:solidFill>
                <a:cs typeface="B Nazanin" pitchFamily="2" charset="-78"/>
              </a:rPr>
              <a:t>معیارهای عملکردی سازمان : </a:t>
            </a:r>
            <a:r>
              <a:rPr lang="fa-IR" sz="3000" dirty="0" smtClean="0">
                <a:solidFill>
                  <a:schemeClr val="bg1"/>
                </a:solidFill>
                <a:cs typeface="B Nazanin" pitchFamily="2" charset="-78"/>
              </a:rPr>
              <a:t>ورودی ها / خروجی ها / بازد</a:t>
            </a: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هی با اثربخشی / کارایی یا بهره وری / کیفیت / معیارهای پیشران / معیارهای پیامد / معیارهای نرم / معیارهای سخت</a:t>
            </a:r>
            <a:endParaRPr lang="fa-IR" sz="3000" dirty="0" smtClean="0">
              <a:solidFill>
                <a:srgbClr val="FF0000"/>
              </a:solidFill>
              <a:cs typeface="B Nazanin" pitchFamily="2" charset="-78"/>
            </a:endParaRPr>
          </a:p>
        </p:txBody>
      </p:sp>
      <p:sp>
        <p:nvSpPr>
          <p:cNvPr id="4" name="32-Point Star 3"/>
          <p:cNvSpPr/>
          <p:nvPr/>
        </p:nvSpPr>
        <p:spPr>
          <a:xfrm>
            <a:off x="1000100" y="285728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5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115026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7224" y="343895"/>
            <a:ext cx="8001056" cy="55399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000" dirty="0" smtClean="0">
                <a:cs typeface="B Homa" pitchFamily="2" charset="-78"/>
              </a:rPr>
              <a:t>4- سیستم سنجش کارت امتیازی متعادل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928670"/>
            <a:ext cx="7929618" cy="452431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 algn="justLow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وجوه مختلف سیستم کارت امتیازی متوازن :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3200" dirty="0" smtClean="0">
                <a:solidFill>
                  <a:srgbClr val="FF0000"/>
                </a:solidFill>
                <a:cs typeface="B Nazanin" pitchFamily="2" charset="-78"/>
              </a:rPr>
              <a:t>مالی</a:t>
            </a: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 : خواسته ها و انتظارات سهامداران از سازمان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3200" dirty="0" smtClean="0">
                <a:solidFill>
                  <a:srgbClr val="FF0000"/>
                </a:solidFill>
                <a:cs typeface="B Nazanin" pitchFamily="2" charset="-78"/>
              </a:rPr>
              <a:t>مشتری</a:t>
            </a: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 : خواسته ها و انتظارات مشتریان از سازمان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3200" dirty="0" smtClean="0">
                <a:solidFill>
                  <a:srgbClr val="FF0000"/>
                </a:solidFill>
                <a:cs typeface="B Nazanin" pitchFamily="2" charset="-78"/>
              </a:rPr>
              <a:t>فرآیندهای داخلی کسب و کار </a:t>
            </a: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: چه فعالیتهایی باید برای دستیابی به خواسته ها و انتظارات مشتریان و سهامداران انجام داد؟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3200" dirty="0" smtClean="0">
                <a:solidFill>
                  <a:srgbClr val="FF0000"/>
                </a:solidFill>
                <a:cs typeface="B Nazanin" pitchFamily="2" charset="-78"/>
              </a:rPr>
              <a:t>یادگیری و رشد </a:t>
            </a: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: نیروی انسانی / تکنولوژی اطلاعاتی و ساختارهای سازمان</a:t>
            </a:r>
          </a:p>
          <a:p>
            <a:pPr lvl="2" algn="justLow" rtl="1">
              <a:buFont typeface="Arial" pitchFamily="34" charset="0"/>
              <a:buChar char="•"/>
            </a:pPr>
            <a:endParaRPr lang="en-US" sz="32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32564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7224" y="343895"/>
            <a:ext cx="8001056" cy="55399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000" dirty="0" smtClean="0">
                <a:cs typeface="B Homa" pitchFamily="2" charset="-78"/>
              </a:rPr>
              <a:t>4- اصول طراحی کارت امتیازی متعادل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928670"/>
            <a:ext cx="7929618" cy="5509200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 algn="justLow" rtl="1">
              <a:buFont typeface="Arial" pitchFamily="34" charset="0"/>
              <a:buChar char="•"/>
            </a:pPr>
            <a:r>
              <a:rPr lang="fa-IR" sz="3200" dirty="0" smtClean="0">
                <a:solidFill>
                  <a:srgbClr val="FF0000"/>
                </a:solidFill>
                <a:cs typeface="B Nazanin" pitchFamily="2" charset="-78"/>
              </a:rPr>
              <a:t>روابط علت و معلولی(دیدگاه سیستمی) : </a:t>
            </a:r>
            <a:r>
              <a:rPr lang="fa-IR" sz="3200" dirty="0" smtClean="0">
                <a:solidFill>
                  <a:schemeClr val="bg1"/>
                </a:solidFill>
                <a:cs typeface="B Nazanin" pitchFamily="2" charset="-78"/>
              </a:rPr>
              <a:t>کارت امتیازی متوازن باید توجیه و توضیحی برای استراتژی سازمان ارائه دهد.</a:t>
            </a:r>
            <a:endParaRPr lang="fa-IR" sz="3200" dirty="0" smtClean="0">
              <a:solidFill>
                <a:srgbClr val="FF0000"/>
              </a:solidFill>
              <a:cs typeface="B Nazanin" pitchFamily="2" charset="-78"/>
            </a:endParaRPr>
          </a:p>
          <a:p>
            <a:pPr lvl="1" algn="justLow" rtl="1">
              <a:buFont typeface="Arial" pitchFamily="34" charset="0"/>
              <a:buChar char="•"/>
            </a:pPr>
            <a:r>
              <a:rPr lang="fa-IR" sz="3200" dirty="0" smtClean="0">
                <a:solidFill>
                  <a:srgbClr val="FF0000"/>
                </a:solidFill>
                <a:cs typeface="B Nazanin" pitchFamily="2" charset="-78"/>
              </a:rPr>
              <a:t>نتایج و پیشرانه ها و پیامدهای عملکرد : </a:t>
            </a:r>
            <a:r>
              <a:rPr lang="fa-IR" sz="3200" dirty="0" smtClean="0">
                <a:solidFill>
                  <a:schemeClr val="bg1"/>
                </a:solidFill>
                <a:cs typeface="B Nazanin" pitchFamily="2" charset="-78"/>
              </a:rPr>
              <a:t>معیارهای پیشران آنهایی هستند که به یک زمینه سازی و ظرفیت اشاره می کنند و مقدمه ای برای پیامدهای عملکرد هستند. معیارهای پیامد ، نتیجه ی مطلوب و نهایی را گزارش می کنند.</a:t>
            </a:r>
            <a:endParaRPr lang="fa-IR" sz="3200" dirty="0" smtClean="0">
              <a:solidFill>
                <a:srgbClr val="FF0000"/>
              </a:solidFill>
              <a:cs typeface="B Nazanin" pitchFamily="2" charset="-78"/>
            </a:endParaRPr>
          </a:p>
          <a:p>
            <a:pPr lvl="1" algn="justLow" rtl="1">
              <a:buFont typeface="Arial" pitchFamily="34" charset="0"/>
              <a:buChar char="•"/>
            </a:pPr>
            <a:r>
              <a:rPr lang="fa-IR" sz="3200" dirty="0" smtClean="0">
                <a:solidFill>
                  <a:srgbClr val="FF0000"/>
                </a:solidFill>
                <a:cs typeface="B Nazanin" pitchFamily="2" charset="-78"/>
              </a:rPr>
              <a:t>مرتبط ساختن سایر وجوه با وجه مالی : </a:t>
            </a:r>
            <a:r>
              <a:rPr lang="fa-IR" sz="3200" dirty="0" smtClean="0">
                <a:solidFill>
                  <a:schemeClr val="bg1"/>
                </a:solidFill>
                <a:cs typeface="B Nazanin" pitchFamily="2" charset="-78"/>
              </a:rPr>
              <a:t>هر کارت امتیازی باید تاکیدی قوی بر دستاوردهای مالی فعلی و آتی داشته باشد . همه مسیرهای سنجش و هدفگذاری باید به یک نتیجه و معیار مالی ختم شوند.</a:t>
            </a:r>
            <a:endParaRPr lang="en-US" sz="3200" dirty="0">
              <a:solidFill>
                <a:srgbClr val="FF0000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80940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8596" y="1928802"/>
            <a:ext cx="8229600" cy="214314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fa-IR" sz="8000" dirty="0" smtClean="0">
                <a:solidFill>
                  <a:schemeClr val="accent2">
                    <a:lumMod val="75000"/>
                  </a:schemeClr>
                </a:solidFill>
                <a:cs typeface="B Majid Shadow" pitchFamily="2" charset="-78"/>
              </a:rPr>
              <a:t>پایان فصل ششم</a:t>
            </a:r>
            <a:endParaRPr lang="en-US" sz="11500" dirty="0">
              <a:solidFill>
                <a:schemeClr val="accent2">
                  <a:lumMod val="75000"/>
                </a:schemeClr>
              </a:solidFill>
              <a:cs typeface="B Majid Shadow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0504985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7224" y="343895"/>
            <a:ext cx="8001056" cy="5539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000" dirty="0" smtClean="0">
                <a:cs typeface="B Homa" pitchFamily="2" charset="-78"/>
              </a:rPr>
              <a:t>مبانی نظارت و کنترل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928670"/>
            <a:ext cx="7929618" cy="544764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 algn="justLow" rtl="1">
              <a:buFont typeface="Arial" pitchFamily="34" charset="0"/>
              <a:buChar char="•"/>
            </a:pPr>
            <a:r>
              <a:rPr lang="fa-IR" sz="3000" dirty="0" smtClean="0">
                <a:solidFill>
                  <a:srgbClr val="00B050"/>
                </a:solidFill>
                <a:cs typeface="B Nazanin" pitchFamily="2" charset="-78"/>
              </a:rPr>
              <a:t>مهمترین مبانی انسان شناسی اسلامی که بر نظارت ، ارزیابی و کنترل تاثیر گذار است :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3200" dirty="0" smtClean="0">
                <a:solidFill>
                  <a:srgbClr val="00B050"/>
                </a:solidFill>
                <a:cs typeface="B Nazanin" pitchFamily="2" charset="-78"/>
              </a:rPr>
              <a:t>انسان دارای روح و جسم است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3200" dirty="0" smtClean="0">
                <a:solidFill>
                  <a:srgbClr val="00B050"/>
                </a:solidFill>
                <a:cs typeface="B Nazanin" pitchFamily="2" charset="-78"/>
              </a:rPr>
              <a:t>استعداد انسانها متفاوت است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3200" dirty="0" smtClean="0">
                <a:solidFill>
                  <a:srgbClr val="00B050"/>
                </a:solidFill>
                <a:cs typeface="B Nazanin" pitchFamily="2" charset="-78"/>
              </a:rPr>
              <a:t>انسان دارای اهداف ، تکالیف و حقوق مشترک است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3200" dirty="0" smtClean="0">
                <a:solidFill>
                  <a:srgbClr val="00B050"/>
                </a:solidFill>
                <a:cs typeface="B Nazanin" pitchFamily="2" charset="-78"/>
              </a:rPr>
              <a:t>انسان موجودی خودآگاه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3200" dirty="0" smtClean="0">
                <a:solidFill>
                  <a:srgbClr val="00B050"/>
                </a:solidFill>
                <a:cs typeface="B Nazanin" pitchFamily="2" charset="-78"/>
              </a:rPr>
              <a:t>انسان دارای عقل است.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3200" dirty="0" smtClean="0">
                <a:solidFill>
                  <a:srgbClr val="00B050"/>
                </a:solidFill>
                <a:cs typeface="B Nazanin" pitchFamily="2" charset="-78"/>
              </a:rPr>
              <a:t>انسان امکان درک امور غیبی ، کلی و مطلق را دارد.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3200" dirty="0" smtClean="0">
                <a:solidFill>
                  <a:srgbClr val="00B050"/>
                </a:solidFill>
                <a:cs typeface="B Nazanin" pitchFamily="2" charset="-78"/>
              </a:rPr>
              <a:t>انسان توان درک خوب وبد را دارد.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3200" dirty="0" smtClean="0">
                <a:solidFill>
                  <a:srgbClr val="00B050"/>
                </a:solidFill>
                <a:cs typeface="B Nazanin" pitchFamily="2" charset="-78"/>
              </a:rPr>
              <a:t>انسان حب ذات و شخصیت دارد.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3200" dirty="0" smtClean="0">
                <a:solidFill>
                  <a:srgbClr val="00B050"/>
                </a:solidFill>
                <a:cs typeface="B Nazanin" pitchFamily="2" charset="-78"/>
              </a:rPr>
              <a:t>.....</a:t>
            </a:r>
            <a:endParaRPr lang="en-US" sz="32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45727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7224" y="343895"/>
            <a:ext cx="8001056" cy="5539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000" dirty="0" smtClean="0">
                <a:cs typeface="B Homa" pitchFamily="2" charset="-78"/>
              </a:rPr>
              <a:t>انسان دارای جسم و روح است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928670"/>
            <a:ext cx="7929618" cy="5170646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 algn="justLow" rtl="1">
              <a:buFont typeface="Arial" pitchFamily="34" charset="0"/>
              <a:buChar char="•"/>
            </a:pPr>
            <a:r>
              <a:rPr lang="fa-IR" sz="3000" dirty="0" smtClean="0">
                <a:solidFill>
                  <a:srgbClr val="00B050"/>
                </a:solidFill>
                <a:cs typeface="B Nazanin" pitchFamily="2" charset="-78"/>
              </a:rPr>
              <a:t>نظارت و کنترل شامل نظارت بر امور اخلاقی ، معنوی ، روحی و فرهنگ سازمانی نیز می باشد.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3000" dirty="0" smtClean="0">
                <a:solidFill>
                  <a:srgbClr val="00B050"/>
                </a:solidFill>
                <a:cs typeface="B Nazanin" pitchFamily="2" charset="-78"/>
              </a:rPr>
              <a:t>ابزارهای کنترل ، شامل فشارهای اهرمهای سیاسی ، فرهنگی ، اجتماعی ، دینی و اخلاقی وغیره نیز می باشد.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3000" dirty="0" smtClean="0">
                <a:solidFill>
                  <a:srgbClr val="00B050"/>
                </a:solidFill>
                <a:cs typeface="B Nazanin" pitchFamily="2" charset="-78"/>
              </a:rPr>
              <a:t>معیارها و شاخصهای نظارت و کنترل ، شامل معیارهای دینی ، اخلاقی ، عرفاین ، تربیتی ، علمی ، فرهنگی و ارزشی نیز هستند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3000" dirty="0" smtClean="0">
                <a:solidFill>
                  <a:srgbClr val="00B050"/>
                </a:solidFill>
                <a:cs typeface="B Nazanin" pitchFamily="2" charset="-78"/>
              </a:rPr>
              <a:t>شاخصهای معنوی سبب نوعی خودکنترلی و خود نظارتی می شوند.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3000" dirty="0" smtClean="0">
                <a:solidFill>
                  <a:srgbClr val="00B050"/>
                </a:solidFill>
                <a:cs typeface="B Nazanin" pitchFamily="2" charset="-78"/>
              </a:rPr>
              <a:t>معیارهای ارزشی و معنوی نیاز به تعیین شاخصهای جداگانه و دستگاههای کنترل جداگانه و روشهای جدید کنترل برای خود هستند.</a:t>
            </a:r>
            <a:endParaRPr lang="en-US" sz="32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  <p:sp>
        <p:nvSpPr>
          <p:cNvPr id="4" name="32-Point Star 3"/>
          <p:cNvSpPr/>
          <p:nvPr/>
        </p:nvSpPr>
        <p:spPr>
          <a:xfrm>
            <a:off x="928662" y="214290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1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563174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7224" y="343895"/>
            <a:ext cx="8001056" cy="5539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000" dirty="0" smtClean="0">
                <a:cs typeface="B Homa" pitchFamily="2" charset="-78"/>
              </a:rPr>
              <a:t>انسان دارای جسم و روح است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928670"/>
            <a:ext cx="7929618" cy="3816429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 algn="justLow" rtl="1">
              <a:buFont typeface="Arial" pitchFamily="34" charset="0"/>
              <a:buChar char="•"/>
            </a:pPr>
            <a:r>
              <a:rPr lang="fa-IR" sz="3000" dirty="0" smtClean="0">
                <a:solidFill>
                  <a:srgbClr val="00B050"/>
                </a:solidFill>
                <a:cs typeface="B Nazanin" pitchFamily="2" charset="-78"/>
              </a:rPr>
              <a:t>دستگاه نظارت و کنترل سازمانی برای پیشگیری از وقوع انحرافات ، باید به عوامل و شاخصهای روانشناختی ، و روان کاوی صنعتی توجه نماید.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3000" dirty="0" smtClean="0">
                <a:solidFill>
                  <a:srgbClr val="00B050"/>
                </a:solidFill>
                <a:cs typeface="B Nazanin" pitchFamily="2" charset="-78"/>
              </a:rPr>
              <a:t>تامین غرایز ، فطریات و خواسته های مدیران و کارکنان در حد معقول می تواند به خود کنترلی و خود نظارتی آنها بیفزاید.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3000" dirty="0" smtClean="0">
                <a:solidFill>
                  <a:srgbClr val="00B050"/>
                </a:solidFill>
                <a:cs typeface="B Nazanin" pitchFamily="2" charset="-78"/>
              </a:rPr>
              <a:t>سازمان باید به تاثیرات معنوی خارج از محیط کار بر سازمان و کارکنان آن نیز توجه نماید.</a:t>
            </a:r>
          </a:p>
          <a:p>
            <a:pPr lvl="1" algn="justLow" rtl="1"/>
            <a:endParaRPr lang="en-US" sz="32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  <p:sp>
        <p:nvSpPr>
          <p:cNvPr id="4" name="32-Point Star 3"/>
          <p:cNvSpPr/>
          <p:nvPr/>
        </p:nvSpPr>
        <p:spPr>
          <a:xfrm>
            <a:off x="1000100" y="285728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2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414162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7224" y="343895"/>
            <a:ext cx="8001056" cy="5539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000" dirty="0" smtClean="0">
                <a:cs typeface="B Homa" pitchFamily="2" charset="-78"/>
              </a:rPr>
              <a:t>استعداد انسانها متفاوت است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928670"/>
            <a:ext cx="7929618" cy="5170646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 algn="justLow" rtl="1">
              <a:buFont typeface="Arial" pitchFamily="34" charset="0"/>
              <a:buChar char="•"/>
            </a:pPr>
            <a:r>
              <a:rPr lang="fa-IR" sz="3000" dirty="0" smtClean="0">
                <a:solidFill>
                  <a:srgbClr val="00B050"/>
                </a:solidFill>
                <a:cs typeface="B Nazanin" pitchFamily="2" charset="-78"/>
              </a:rPr>
              <a:t>استعداد متفاوت ، نیازمند کنترلهای متفاوت است.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3000" dirty="0" smtClean="0">
                <a:solidFill>
                  <a:srgbClr val="00B050"/>
                </a:solidFill>
                <a:cs typeface="B Nazanin" pitchFamily="2" charset="-78"/>
              </a:rPr>
              <a:t>کنترل وسیله ای مناسب برای شناسایی استعدادهاست.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3000" dirty="0" smtClean="0">
                <a:solidFill>
                  <a:srgbClr val="00B050"/>
                </a:solidFill>
                <a:cs typeface="B Nazanin" pitchFamily="2" charset="-78"/>
              </a:rPr>
              <a:t>روشهای کنترل و نظارت سازمانهای مختلف می توانند متفاوت باشند.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3000" dirty="0" smtClean="0">
                <a:solidFill>
                  <a:srgbClr val="00B050"/>
                </a:solidFill>
                <a:cs typeface="B Nazanin" pitchFamily="2" charset="-78"/>
              </a:rPr>
              <a:t>راههای درمان آفات افراد ، برنامه ها ، روندها ،و... و نسبت به  واحدها، مشکلات ، مصالح و مفاسد اجتماعی و ... متفاوت است.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3000" dirty="0" smtClean="0">
                <a:solidFill>
                  <a:srgbClr val="00B050"/>
                </a:solidFill>
                <a:cs typeface="B Nazanin" pitchFamily="2" charset="-78"/>
              </a:rPr>
              <a:t>شاخصهای نظارت و کنترل بر حسب تفاوتهای استعدادی افراد ، متفاوت خواهد بود.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3000" dirty="0" smtClean="0">
                <a:solidFill>
                  <a:srgbClr val="00B050"/>
                </a:solidFill>
                <a:cs typeface="B Nazanin" pitchFamily="2" charset="-78"/>
              </a:rPr>
              <a:t>عزل و نصبها ، ارتقاء ، تشویق و تنبیهها ، ارزشیابی ها و ... بر اساس معیارهای ارزشیابی نیروی انسانی است و بر حسب ویزان استعداد اشخاص متفاوت است.</a:t>
            </a:r>
            <a:endParaRPr lang="en-US" sz="32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  <p:sp>
        <p:nvSpPr>
          <p:cNvPr id="4" name="32-Point Star 3"/>
          <p:cNvSpPr/>
          <p:nvPr/>
        </p:nvSpPr>
        <p:spPr>
          <a:xfrm>
            <a:off x="928662" y="214290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1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613284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7224" y="343895"/>
            <a:ext cx="8001056" cy="5539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000" dirty="0" smtClean="0">
                <a:cs typeface="B Homa" pitchFamily="2" charset="-78"/>
              </a:rPr>
              <a:t>انسانها دارای اهداف ، تکالیف ، و حقوق مشترکند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928670"/>
            <a:ext cx="7929618" cy="5016758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 algn="justLow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نظارت و کنترل باید در جهت حفظ و تقویت و یا ایجاد ارزشهای انسانی و مکتبی باشد.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نظارت و کنترل باید باعث تقویت روحیه صداقت طلبی ، عدالت گرایی ، حق جویی و وجدان کاری گردد.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هدف اصلی نظارت و کنترل تقویت روحیه کمال جویی و خیرخواهی برای خود و دیگران است.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یکی از راههای نظارت و کنترل ، پرورش آرمانهای ارزشی و رشد آن در بین افراد سازمان است.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یکی از راههای کنترل سازمان ، برنامه ریزی دقیق کار است.</a:t>
            </a:r>
            <a:endParaRPr lang="en-US" sz="32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  <p:sp>
        <p:nvSpPr>
          <p:cNvPr id="4" name="32-Point Star 3"/>
          <p:cNvSpPr/>
          <p:nvPr/>
        </p:nvSpPr>
        <p:spPr>
          <a:xfrm>
            <a:off x="928662" y="214290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1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737588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7224" y="343895"/>
            <a:ext cx="8001056" cy="5539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000" dirty="0" smtClean="0">
                <a:cs typeface="B Homa" pitchFamily="2" charset="-78"/>
              </a:rPr>
              <a:t>انسان دارای عقل است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928670"/>
            <a:ext cx="7929618" cy="5509200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 algn="justLow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کمیت ، کیفیت ، شیوه و نتایج و مراحل کنترلی باید منطقی و خرد پسند باشد.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یکی ازر راههای ایجاد خودکنترلی ، بالا بردن بینش عقلانی و قدرت تحلیل منطقی آنان است.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اعمال بازخوردهای معقول و منطقی ، در کنترل ضروریست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عقل یکی از راههای شناخت حساس و ظریف کنترل در سازمان است.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راه حلهای عاقلانه  می تواند از بروز مشکلات در سازمان پیشگیری نماید.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نظارتهای غیر منطقی و کنترلهای بیش از حد معقول موجب واکنش های منفی افراد سازمان می شود.</a:t>
            </a:r>
            <a:endParaRPr lang="en-US" sz="32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  <p:sp>
        <p:nvSpPr>
          <p:cNvPr id="4" name="32-Point Star 3"/>
          <p:cNvSpPr/>
          <p:nvPr/>
        </p:nvSpPr>
        <p:spPr>
          <a:xfrm>
            <a:off x="928662" y="214290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1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057418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7224" y="343895"/>
            <a:ext cx="8001056" cy="5539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000" dirty="0" smtClean="0">
                <a:cs typeface="B Homa" pitchFamily="2" charset="-78"/>
              </a:rPr>
              <a:t>انسان توانایی درک خوب و بد را دارد.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928670"/>
            <a:ext cx="7929618" cy="532453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 algn="justLow" rtl="1">
              <a:buFont typeface="Arial" pitchFamily="34" charset="0"/>
              <a:buChar char="•"/>
            </a:pPr>
            <a:r>
              <a:rPr lang="fa-IR" sz="3400" dirty="0" smtClean="0">
                <a:solidFill>
                  <a:sysClr val="windowText" lastClr="000000"/>
                </a:solidFill>
                <a:cs typeface="B Nazanin" pitchFamily="2" charset="-78"/>
              </a:rPr>
              <a:t>دستگاه نظارت و کنترل نمی تواند خود را از احقاق حق کارکنان و یا مدیران مبرا بداند.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3400" dirty="0" smtClean="0">
                <a:solidFill>
                  <a:sysClr val="windowText" lastClr="000000"/>
                </a:solidFill>
                <a:cs typeface="B Nazanin" pitchFamily="2" charset="-78"/>
              </a:rPr>
              <a:t>دستگاه نظارت باید مروج خوبیها و معرف باشد و از منکر جلوگیری نماید.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3400" dirty="0" smtClean="0">
                <a:solidFill>
                  <a:sysClr val="windowText" lastClr="000000"/>
                </a:solidFill>
                <a:cs typeface="B Nazanin" pitchFamily="2" charset="-78"/>
              </a:rPr>
              <a:t>وظیفه نظارت و تشویق و تنبیه ، وظیفه ای عمومی است. بنابراین یکی از شاخصهای دقت کنترل و نظارت سازمانی ، میزان درجه نظارت عمومی است.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3400" dirty="0" smtClean="0">
                <a:solidFill>
                  <a:sysClr val="windowText" lastClr="000000"/>
                </a:solidFill>
                <a:cs typeface="B Nazanin" pitchFamily="2" charset="-78"/>
              </a:rPr>
              <a:t>هر چه سازمان بازتر عمل نماید ، به همان میزان امکان خطا و انحرافات کمتر می گردد.</a:t>
            </a:r>
          </a:p>
          <a:p>
            <a:pPr lvl="1" algn="justLow" rtl="1">
              <a:buFont typeface="Arial" pitchFamily="34" charset="0"/>
              <a:buChar char="•"/>
            </a:pPr>
            <a:endParaRPr lang="en-US" sz="34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  <p:sp>
        <p:nvSpPr>
          <p:cNvPr id="4" name="32-Point Star 3"/>
          <p:cNvSpPr/>
          <p:nvPr/>
        </p:nvSpPr>
        <p:spPr>
          <a:xfrm>
            <a:off x="928662" y="214290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1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15889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1915</Words>
  <Application>Microsoft Office PowerPoint</Application>
  <PresentationFormat>On-screen Show (4:3)</PresentationFormat>
  <Paragraphs>126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PowerPoint Presentation</vt:lpstr>
      <vt:lpstr> بنام خدا مبانی و اصول مدیریت اسلامی(بخش 2) فصل دوم نظارت ، ارزیابی و کنترل  نویسندگان  : دکتر علیرضا علی احمدی / دکتر حسین علی احمدی  استاد درس : دکتر حسین علی احمدی خلاصه سازی : جمشید عادلی مقدم آذرماه 92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پایان فصل ششم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mr.aliahmadi</dc:creator>
  <cp:lastModifiedBy>User</cp:lastModifiedBy>
  <cp:revision>1</cp:revision>
  <dcterms:created xsi:type="dcterms:W3CDTF">2006-08-16T00:00:00Z</dcterms:created>
  <dcterms:modified xsi:type="dcterms:W3CDTF">2013-12-22T12:16:24Z</dcterms:modified>
</cp:coreProperties>
</file>