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D73BF-C319-425B-B5DF-3A846AEE11B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75906F0-3651-41BA-B432-0B782AA74851}">
      <dgm:prSet phldrT="[Text]" custT="1"/>
      <dgm:spPr/>
      <dgm:t>
        <a:bodyPr/>
        <a:lstStyle/>
        <a:p>
          <a:r>
            <a:rPr lang="fa-IR" sz="3600" dirty="0" smtClean="0">
              <a:cs typeface="B Nazanin" pitchFamily="2" charset="-78"/>
            </a:rPr>
            <a:t>چشم انداز سازمان</a:t>
          </a:r>
          <a:endParaRPr lang="en-US" sz="3600" dirty="0">
            <a:cs typeface="B Nazanin" pitchFamily="2" charset="-78"/>
          </a:endParaRPr>
        </a:p>
      </dgm:t>
    </dgm:pt>
    <dgm:pt modelId="{E135EE24-E580-4FF0-8868-1F2E68BC0687}" type="par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8A1F2D3B-CCD8-41A1-9DE8-1620B926F278}" type="sib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4C5D893C-AA2F-407E-BF27-F2BD0CA739F5}">
      <dgm:prSet phldrT="[Text]" custT="1"/>
      <dgm:spPr/>
      <dgm:t>
        <a:bodyPr/>
        <a:lstStyle/>
        <a:p>
          <a:pPr algn="ctr" rtl="1"/>
          <a:r>
            <a:rPr lang="fa-IR" sz="3200" dirty="0" smtClean="0">
              <a:cs typeface="B Nazanin" pitchFamily="2" charset="-78"/>
            </a:rPr>
            <a:t>ایدئولوژی اصلی</a:t>
          </a:r>
          <a:endParaRPr lang="en-US" sz="3200" dirty="0">
            <a:cs typeface="B Nazanin" pitchFamily="2" charset="-78"/>
          </a:endParaRPr>
        </a:p>
      </dgm:t>
    </dgm:pt>
    <dgm:pt modelId="{4BB8BF2F-DC4F-4992-8029-2C7F1E0EE3DC}" type="parTrans" cxnId="{628D2CAC-23B2-45E6-ADFB-44760026BCE1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1C5FEA91-43A5-4BC2-A033-CFE31D81BC72}" type="sibTrans" cxnId="{628D2CAC-23B2-45E6-ADFB-44760026BCE1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B0507E53-5F24-4D11-90EC-039F8E90F0B6}">
      <dgm:prSet phldrT="[Text]" custT="1"/>
      <dgm:spPr/>
      <dgm:t>
        <a:bodyPr/>
        <a:lstStyle/>
        <a:p>
          <a:pPr rtl="1"/>
          <a:r>
            <a:rPr lang="fa-IR" sz="3200" dirty="0" smtClean="0">
              <a:cs typeface="B Nazanin" pitchFamily="2" charset="-78"/>
            </a:rPr>
            <a:t>آینده متصور</a:t>
          </a:r>
          <a:endParaRPr lang="en-US" sz="3200" dirty="0">
            <a:cs typeface="B Nazanin" pitchFamily="2" charset="-78"/>
          </a:endParaRPr>
        </a:p>
      </dgm:t>
    </dgm:pt>
    <dgm:pt modelId="{941398CD-A9DA-4A84-8C7E-BCF5328816F1}" type="parTrans" cxnId="{4539BB0F-3D56-419B-9C04-87E2F6CD2FE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53F70EF-8EE6-4D30-B6A0-B68E7FBE4D5B}" type="sibTrans" cxnId="{4539BB0F-3D56-419B-9C04-87E2F6CD2FE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93A7BFA9-57D8-42AC-833A-D59B0E48F033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اهداف خطیر</a:t>
          </a:r>
          <a:endParaRPr lang="en-US" sz="2600" dirty="0">
            <a:cs typeface="B Nazanin" pitchFamily="2" charset="-78"/>
          </a:endParaRPr>
        </a:p>
      </dgm:t>
    </dgm:pt>
    <dgm:pt modelId="{44030CDC-8FAB-45F9-9826-82BDC451CA2D}" type="parTrans" cxnId="{975A049E-153C-497D-90DD-2B7A763C4FD8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C4A62BD9-C125-439C-83A2-00F8B0EB95D9}" type="sibTrans" cxnId="{975A049E-153C-497D-90DD-2B7A763C4FD8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A2018663-05FE-417D-84F9-F29BFD777D69}">
      <dgm:prSet custT="1"/>
      <dgm:spPr/>
      <dgm:t>
        <a:bodyPr/>
        <a:lstStyle/>
        <a:p>
          <a:r>
            <a:rPr lang="fa-IR" sz="3000" dirty="0" smtClean="0">
              <a:cs typeface="B Nazanin" pitchFamily="2" charset="-78"/>
            </a:rPr>
            <a:t>ارزشهای اصلی</a:t>
          </a:r>
          <a:endParaRPr lang="en-US" sz="3000" dirty="0">
            <a:cs typeface="B Nazanin" pitchFamily="2" charset="-78"/>
          </a:endParaRPr>
        </a:p>
      </dgm:t>
    </dgm:pt>
    <dgm:pt modelId="{E74E4FE0-E02D-4090-98C8-B8A71A6C4892}" type="parTrans" cxnId="{58FACA35-0B49-4D28-984B-7335E3FB6949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F3DFE065-9F07-4395-ADF1-B40E1C39636B}" type="sibTrans" cxnId="{58FACA35-0B49-4D28-984B-7335E3FB6949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AEB7E9A5-2529-4316-A2DC-73040BF26B55}">
      <dgm:prSet custT="1"/>
      <dgm:spPr/>
      <dgm:t>
        <a:bodyPr/>
        <a:lstStyle/>
        <a:p>
          <a:r>
            <a:rPr lang="fa-IR" sz="3000" dirty="0" smtClean="0">
              <a:cs typeface="B Nazanin" pitchFamily="2" charset="-78"/>
            </a:rPr>
            <a:t>مقصود اصلی</a:t>
          </a:r>
          <a:endParaRPr lang="en-US" sz="3000" dirty="0">
            <a:cs typeface="B Nazanin" pitchFamily="2" charset="-78"/>
          </a:endParaRPr>
        </a:p>
      </dgm:t>
    </dgm:pt>
    <dgm:pt modelId="{9139C4F2-6772-4AD1-86DF-AA3704603A89}" type="parTrans" cxnId="{D32A83CB-0FDA-42B2-9416-C38B794C1BA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8A9D3964-8F72-4CF1-ABEA-3225056F3A01}" type="sibTrans" cxnId="{D32A83CB-0FDA-42B2-9416-C38B794C1BA3}">
      <dgm:prSet/>
      <dgm:spPr/>
      <dgm:t>
        <a:bodyPr/>
        <a:lstStyle/>
        <a:p>
          <a:endParaRPr lang="en-US">
            <a:cs typeface="B Nazanin" pitchFamily="2" charset="-78"/>
          </a:endParaRPr>
        </a:p>
      </dgm:t>
    </dgm:pt>
    <dgm:pt modelId="{CCF53060-3F85-4F18-A754-41475E55E31B}">
      <dgm:prSet phldrT="[Text]" custT="1"/>
      <dgm:spPr/>
      <dgm:t>
        <a:bodyPr/>
        <a:lstStyle/>
        <a:p>
          <a:pPr rtl="1"/>
          <a:r>
            <a:rPr lang="fa-IR" sz="2600" dirty="0" smtClean="0">
              <a:cs typeface="B Nazanin" pitchFamily="2" charset="-78"/>
            </a:rPr>
            <a:t>توصیف دورنما</a:t>
          </a:r>
          <a:endParaRPr lang="en-US" sz="2600" dirty="0">
            <a:cs typeface="B Nazanin" pitchFamily="2" charset="-78"/>
          </a:endParaRPr>
        </a:p>
      </dgm:t>
    </dgm:pt>
    <dgm:pt modelId="{551924E4-EB76-4C12-8FE0-2AA07412DED8}" type="parTrans" cxnId="{7039CFA5-E38F-4725-BF4F-674152B06258}">
      <dgm:prSet/>
      <dgm:spPr/>
      <dgm:t>
        <a:bodyPr/>
        <a:lstStyle/>
        <a:p>
          <a:endParaRPr lang="en-US"/>
        </a:p>
      </dgm:t>
    </dgm:pt>
    <dgm:pt modelId="{B0CA7349-43F6-4218-A4EE-BCB3FDBE845D}" type="sibTrans" cxnId="{7039CFA5-E38F-4725-BF4F-674152B06258}">
      <dgm:prSet/>
      <dgm:spPr/>
      <dgm:t>
        <a:bodyPr/>
        <a:lstStyle/>
        <a:p>
          <a:endParaRPr lang="en-US"/>
        </a:p>
      </dgm:t>
    </dgm:pt>
    <dgm:pt modelId="{F3F97649-7F4F-455A-AA85-5BF0D388B759}" type="pres">
      <dgm:prSet presAssocID="{DBCD73BF-C319-425B-B5DF-3A846AEE11B6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16C54C-78FE-451A-97A1-F662F08EEE3A}" type="pres">
      <dgm:prSet presAssocID="{B75906F0-3651-41BA-B432-0B782AA74851}" presName="root1" presStyleCnt="0"/>
      <dgm:spPr/>
    </dgm:pt>
    <dgm:pt modelId="{E06C7A56-ABF8-443E-8246-C59A4AE452CF}" type="pres">
      <dgm:prSet presAssocID="{B75906F0-3651-41BA-B432-0B782AA74851}" presName="LevelOneTextNode" presStyleLbl="node0" presStyleIdx="0" presStyleCnt="1" custScaleX="267563" custScaleY="630021" custLinFactNeighborX="957" custLinFactNeighborY="-51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B7A90-9F96-4458-AC41-B5D5AF2BEFF9}" type="pres">
      <dgm:prSet presAssocID="{B75906F0-3651-41BA-B432-0B782AA74851}" presName="level2hierChild" presStyleCnt="0"/>
      <dgm:spPr/>
    </dgm:pt>
    <dgm:pt modelId="{AEF90737-3292-4FFC-9037-C95347248F5B}" type="pres">
      <dgm:prSet presAssocID="{4BB8BF2F-DC4F-4992-8029-2C7F1E0EE3D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E3F289F-E2B8-4877-8777-7B6589C596B2}" type="pres">
      <dgm:prSet presAssocID="{4BB8BF2F-DC4F-4992-8029-2C7F1E0EE3D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64E4A38-D4A2-4FFC-A23C-97E0C0DEE2F8}" type="pres">
      <dgm:prSet presAssocID="{4C5D893C-AA2F-407E-BF27-F2BD0CA739F5}" presName="root2" presStyleCnt="0"/>
      <dgm:spPr/>
    </dgm:pt>
    <dgm:pt modelId="{BC2FCD9C-75A5-4050-8A9A-EFF46DED3D1D}" type="pres">
      <dgm:prSet presAssocID="{4C5D893C-AA2F-407E-BF27-F2BD0CA739F5}" presName="LevelTwoTextNode" presStyleLbl="node2" presStyleIdx="0" presStyleCnt="2" custScaleX="264133" custScaleY="280643" custLinFactNeighborX="-5353" custLinFactNeighborY="-111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F9D60-6200-4872-AC09-B0A1C69D85EF}" type="pres">
      <dgm:prSet presAssocID="{4C5D893C-AA2F-407E-BF27-F2BD0CA739F5}" presName="level3hierChild" presStyleCnt="0"/>
      <dgm:spPr/>
    </dgm:pt>
    <dgm:pt modelId="{94ECCDF9-3A0B-4167-B98F-0B058668ECE8}" type="pres">
      <dgm:prSet presAssocID="{E74E4FE0-E02D-4090-98C8-B8A71A6C4892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E4323D54-F9A6-4B2C-B774-7FEE5199885C}" type="pres">
      <dgm:prSet presAssocID="{E74E4FE0-E02D-4090-98C8-B8A71A6C4892}" presName="connTx" presStyleLbl="parChTrans1D3" presStyleIdx="0" presStyleCnt="4"/>
      <dgm:spPr/>
      <dgm:t>
        <a:bodyPr/>
        <a:lstStyle/>
        <a:p>
          <a:endParaRPr lang="en-US"/>
        </a:p>
      </dgm:t>
    </dgm:pt>
    <dgm:pt modelId="{CE065AF3-7A9F-4547-B437-6AFADF9429E4}" type="pres">
      <dgm:prSet presAssocID="{A2018663-05FE-417D-84F9-F29BFD777D69}" presName="root2" presStyleCnt="0"/>
      <dgm:spPr/>
    </dgm:pt>
    <dgm:pt modelId="{B26428E3-1B42-4878-9920-B2997478D7A2}" type="pres">
      <dgm:prSet presAssocID="{A2018663-05FE-417D-84F9-F29BFD777D69}" presName="LevelTwoTextNode" presStyleLbl="node3" presStyleIdx="0" presStyleCnt="4" custScaleX="372569" custScaleY="176456" custLinFactNeighborX="8073" custLinFactNeighborY="-120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AD08F69-7007-461F-8358-001CEA5B303F}" type="pres">
      <dgm:prSet presAssocID="{A2018663-05FE-417D-84F9-F29BFD777D69}" presName="level3hierChild" presStyleCnt="0"/>
      <dgm:spPr/>
    </dgm:pt>
    <dgm:pt modelId="{6A879E28-AB4E-4364-92FC-29916E16E68F}" type="pres">
      <dgm:prSet presAssocID="{9139C4F2-6772-4AD1-86DF-AA3704603A89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DD4F70AE-C2D1-4437-88DD-D7596F4E294C}" type="pres">
      <dgm:prSet presAssocID="{9139C4F2-6772-4AD1-86DF-AA3704603A89}" presName="connTx" presStyleLbl="parChTrans1D3" presStyleIdx="1" presStyleCnt="4"/>
      <dgm:spPr/>
      <dgm:t>
        <a:bodyPr/>
        <a:lstStyle/>
        <a:p>
          <a:endParaRPr lang="en-US"/>
        </a:p>
      </dgm:t>
    </dgm:pt>
    <dgm:pt modelId="{3DA0A2E4-8269-413D-BB93-9AC766761F21}" type="pres">
      <dgm:prSet presAssocID="{AEB7E9A5-2529-4316-A2DC-73040BF26B55}" presName="root2" presStyleCnt="0"/>
      <dgm:spPr/>
    </dgm:pt>
    <dgm:pt modelId="{94C6390A-3ADE-4692-9D48-434FCB70051F}" type="pres">
      <dgm:prSet presAssocID="{AEB7E9A5-2529-4316-A2DC-73040BF26B55}" presName="LevelTwoTextNode" presStyleLbl="node3" presStyleIdx="1" presStyleCnt="4" custScaleX="372569" custScaleY="183517" custLinFactNeighborX="8073" custLinFactNeighborY="-126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9B197D-737D-42C4-9E01-F885C588A109}" type="pres">
      <dgm:prSet presAssocID="{AEB7E9A5-2529-4316-A2DC-73040BF26B55}" presName="level3hierChild" presStyleCnt="0"/>
      <dgm:spPr/>
    </dgm:pt>
    <dgm:pt modelId="{8CA8B041-76CC-4739-9DA0-AC7D569B4BAF}" type="pres">
      <dgm:prSet presAssocID="{941398CD-A9DA-4A84-8C7E-BCF5328816F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7A4F577-0683-4BE9-A507-575F28427F9E}" type="pres">
      <dgm:prSet presAssocID="{941398CD-A9DA-4A84-8C7E-BCF5328816F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C5438A2-3258-4A1C-B17A-700AC96FB03E}" type="pres">
      <dgm:prSet presAssocID="{B0507E53-5F24-4D11-90EC-039F8E90F0B6}" presName="root2" presStyleCnt="0"/>
      <dgm:spPr/>
    </dgm:pt>
    <dgm:pt modelId="{1CF2AD78-1B64-49AA-BCF4-93E58E67FBA4}" type="pres">
      <dgm:prSet presAssocID="{B0507E53-5F24-4D11-90EC-039F8E90F0B6}" presName="LevelTwoTextNode" presStyleLbl="node2" presStyleIdx="1" presStyleCnt="2" custScaleX="272442" custScaleY="150979" custLinFactNeighborX="-6832" custLinFactNeighborY="458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68685-F74F-44D5-8C67-F0C14E29D901}" type="pres">
      <dgm:prSet presAssocID="{B0507E53-5F24-4D11-90EC-039F8E90F0B6}" presName="level3hierChild" presStyleCnt="0"/>
      <dgm:spPr/>
    </dgm:pt>
    <dgm:pt modelId="{4DEFA2B1-B6F2-4BB1-9279-70C9CDE954E2}" type="pres">
      <dgm:prSet presAssocID="{44030CDC-8FAB-45F9-9826-82BDC451CA2D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D6673248-3CEF-43C3-BA4A-978C5DC4C168}" type="pres">
      <dgm:prSet presAssocID="{44030CDC-8FAB-45F9-9826-82BDC451CA2D}" presName="connTx" presStyleLbl="parChTrans1D3" presStyleIdx="2" presStyleCnt="4"/>
      <dgm:spPr/>
      <dgm:t>
        <a:bodyPr/>
        <a:lstStyle/>
        <a:p>
          <a:endParaRPr lang="en-US"/>
        </a:p>
      </dgm:t>
    </dgm:pt>
    <dgm:pt modelId="{2FC384CD-C9CE-4FC0-8F39-2630444D7D02}" type="pres">
      <dgm:prSet presAssocID="{93A7BFA9-57D8-42AC-833A-D59B0E48F033}" presName="root2" presStyleCnt="0"/>
      <dgm:spPr/>
    </dgm:pt>
    <dgm:pt modelId="{46FBCAE8-951C-4A3E-8FF4-69597840EDD5}" type="pres">
      <dgm:prSet presAssocID="{93A7BFA9-57D8-42AC-833A-D59B0E48F033}" presName="LevelTwoTextNode" presStyleLbl="node3" presStyleIdx="2" presStyleCnt="4" custScaleX="335283" custScaleY="134477" custLinFactNeighborX="-25129" custLinFactNeighborY="276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B0BB2A-E65E-4EF2-A5EB-32EE8EBC511F}" type="pres">
      <dgm:prSet presAssocID="{93A7BFA9-57D8-42AC-833A-D59B0E48F033}" presName="level3hierChild" presStyleCnt="0"/>
      <dgm:spPr/>
    </dgm:pt>
    <dgm:pt modelId="{A87FA1D7-482F-4610-9FE4-F7C550D8529F}" type="pres">
      <dgm:prSet presAssocID="{551924E4-EB76-4C12-8FE0-2AA07412DED8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8705E7EB-9008-4A63-9113-B4CD1660AFCA}" type="pres">
      <dgm:prSet presAssocID="{551924E4-EB76-4C12-8FE0-2AA07412DED8}" presName="connTx" presStyleLbl="parChTrans1D3" presStyleIdx="3" presStyleCnt="4"/>
      <dgm:spPr/>
      <dgm:t>
        <a:bodyPr/>
        <a:lstStyle/>
        <a:p>
          <a:endParaRPr lang="en-US"/>
        </a:p>
      </dgm:t>
    </dgm:pt>
    <dgm:pt modelId="{529444F5-93D7-417F-85B3-9A6A203E42C8}" type="pres">
      <dgm:prSet presAssocID="{CCF53060-3F85-4F18-A754-41475E55E31B}" presName="root2" presStyleCnt="0"/>
      <dgm:spPr/>
    </dgm:pt>
    <dgm:pt modelId="{6AE088F3-927A-46A3-9E18-B73A51D633E5}" type="pres">
      <dgm:prSet presAssocID="{CCF53060-3F85-4F18-A754-41475E55E31B}" presName="LevelTwoTextNode" presStyleLbl="node3" presStyleIdx="3" presStyleCnt="4" custScaleX="289319" custScaleY="134638" custLinFactNeighborX="-47999" custLinFactNeighborY="22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DE82A6-6F6F-4758-806E-133A97715BD0}" type="pres">
      <dgm:prSet presAssocID="{CCF53060-3F85-4F18-A754-41475E55E31B}" presName="level3hierChild" presStyleCnt="0"/>
      <dgm:spPr/>
    </dgm:pt>
  </dgm:ptLst>
  <dgm:cxnLst>
    <dgm:cxn modelId="{628D2CAC-23B2-45E6-ADFB-44760026BCE1}" srcId="{B75906F0-3651-41BA-B432-0B782AA74851}" destId="{4C5D893C-AA2F-407E-BF27-F2BD0CA739F5}" srcOrd="0" destOrd="0" parTransId="{4BB8BF2F-DC4F-4992-8029-2C7F1E0EE3DC}" sibTransId="{1C5FEA91-43A5-4BC2-A033-CFE31D81BC72}"/>
    <dgm:cxn modelId="{56DAF24F-CD91-49CB-B2CF-EDF2965D1473}" type="presOf" srcId="{44030CDC-8FAB-45F9-9826-82BDC451CA2D}" destId="{4DEFA2B1-B6F2-4BB1-9279-70C9CDE954E2}" srcOrd="0" destOrd="0" presId="urn:microsoft.com/office/officeart/2005/8/layout/hierarchy2"/>
    <dgm:cxn modelId="{D4253A5E-AEA4-4F1F-9C66-16816AD435FE}" type="presOf" srcId="{E74E4FE0-E02D-4090-98C8-B8A71A6C4892}" destId="{94ECCDF9-3A0B-4167-B98F-0B058668ECE8}" srcOrd="0" destOrd="0" presId="urn:microsoft.com/office/officeart/2005/8/layout/hierarchy2"/>
    <dgm:cxn modelId="{A1C37EE0-5A6B-4587-9404-890AF864940E}" type="presOf" srcId="{B75906F0-3651-41BA-B432-0B782AA74851}" destId="{E06C7A56-ABF8-443E-8246-C59A4AE452CF}" srcOrd="0" destOrd="0" presId="urn:microsoft.com/office/officeart/2005/8/layout/hierarchy2"/>
    <dgm:cxn modelId="{4539BB0F-3D56-419B-9C04-87E2F6CD2FE3}" srcId="{B75906F0-3651-41BA-B432-0B782AA74851}" destId="{B0507E53-5F24-4D11-90EC-039F8E90F0B6}" srcOrd="1" destOrd="0" parTransId="{941398CD-A9DA-4A84-8C7E-BCF5328816F1}" sibTransId="{D53F70EF-8EE6-4D30-B6A0-B68E7FBE4D5B}"/>
    <dgm:cxn modelId="{ED0AF610-32F2-4758-A731-626BB02CB088}" type="presOf" srcId="{A2018663-05FE-417D-84F9-F29BFD777D69}" destId="{B26428E3-1B42-4878-9920-B2997478D7A2}" srcOrd="0" destOrd="0" presId="urn:microsoft.com/office/officeart/2005/8/layout/hierarchy2"/>
    <dgm:cxn modelId="{8CF8E7FD-4ACE-4B67-9B6F-DB9D915EE960}" type="presOf" srcId="{CCF53060-3F85-4F18-A754-41475E55E31B}" destId="{6AE088F3-927A-46A3-9E18-B73A51D633E5}" srcOrd="0" destOrd="0" presId="urn:microsoft.com/office/officeart/2005/8/layout/hierarchy2"/>
    <dgm:cxn modelId="{D32A83CB-0FDA-42B2-9416-C38B794C1BA3}" srcId="{4C5D893C-AA2F-407E-BF27-F2BD0CA739F5}" destId="{AEB7E9A5-2529-4316-A2DC-73040BF26B55}" srcOrd="1" destOrd="0" parTransId="{9139C4F2-6772-4AD1-86DF-AA3704603A89}" sibTransId="{8A9D3964-8F72-4CF1-ABEA-3225056F3A01}"/>
    <dgm:cxn modelId="{3C186A0D-BBB5-4FA9-AE7B-8E94332CEB30}" type="presOf" srcId="{551924E4-EB76-4C12-8FE0-2AA07412DED8}" destId="{8705E7EB-9008-4A63-9113-B4CD1660AFCA}" srcOrd="1" destOrd="0" presId="urn:microsoft.com/office/officeart/2005/8/layout/hierarchy2"/>
    <dgm:cxn modelId="{811F9407-162C-41A0-9945-4833509B4BA1}" type="presOf" srcId="{9139C4F2-6772-4AD1-86DF-AA3704603A89}" destId="{6A879E28-AB4E-4364-92FC-29916E16E68F}" srcOrd="0" destOrd="0" presId="urn:microsoft.com/office/officeart/2005/8/layout/hierarchy2"/>
    <dgm:cxn modelId="{E9BABCAA-6871-4402-8467-A945C8E96956}" type="presOf" srcId="{E74E4FE0-E02D-4090-98C8-B8A71A6C4892}" destId="{E4323D54-F9A6-4B2C-B774-7FEE5199885C}" srcOrd="1" destOrd="0" presId="urn:microsoft.com/office/officeart/2005/8/layout/hierarchy2"/>
    <dgm:cxn modelId="{0806D83E-4001-49F9-8664-930B56F8684C}" type="presOf" srcId="{9139C4F2-6772-4AD1-86DF-AA3704603A89}" destId="{DD4F70AE-C2D1-4437-88DD-D7596F4E294C}" srcOrd="1" destOrd="0" presId="urn:microsoft.com/office/officeart/2005/8/layout/hierarchy2"/>
    <dgm:cxn modelId="{0B62BC6A-CA5F-4305-8E7F-689575D6C30D}" type="presOf" srcId="{44030CDC-8FAB-45F9-9826-82BDC451CA2D}" destId="{D6673248-3CEF-43C3-BA4A-978C5DC4C168}" srcOrd="1" destOrd="0" presId="urn:microsoft.com/office/officeart/2005/8/layout/hierarchy2"/>
    <dgm:cxn modelId="{AC0739E1-330F-4A8B-9D5F-1A3650201E72}" type="presOf" srcId="{4C5D893C-AA2F-407E-BF27-F2BD0CA739F5}" destId="{BC2FCD9C-75A5-4050-8A9A-EFF46DED3D1D}" srcOrd="0" destOrd="0" presId="urn:microsoft.com/office/officeart/2005/8/layout/hierarchy2"/>
    <dgm:cxn modelId="{58FACA35-0B49-4D28-984B-7335E3FB6949}" srcId="{4C5D893C-AA2F-407E-BF27-F2BD0CA739F5}" destId="{A2018663-05FE-417D-84F9-F29BFD777D69}" srcOrd="0" destOrd="0" parTransId="{E74E4FE0-E02D-4090-98C8-B8A71A6C4892}" sibTransId="{F3DFE065-9F07-4395-ADF1-B40E1C39636B}"/>
    <dgm:cxn modelId="{7039CFA5-E38F-4725-BF4F-674152B06258}" srcId="{B0507E53-5F24-4D11-90EC-039F8E90F0B6}" destId="{CCF53060-3F85-4F18-A754-41475E55E31B}" srcOrd="1" destOrd="0" parTransId="{551924E4-EB76-4C12-8FE0-2AA07412DED8}" sibTransId="{B0CA7349-43F6-4218-A4EE-BCB3FDBE845D}"/>
    <dgm:cxn modelId="{6FED64F5-7A27-4C55-8330-70A35BFC7E80}" type="presOf" srcId="{DBCD73BF-C319-425B-B5DF-3A846AEE11B6}" destId="{F3F97649-7F4F-455A-AA85-5BF0D388B759}" srcOrd="0" destOrd="0" presId="urn:microsoft.com/office/officeart/2005/8/layout/hierarchy2"/>
    <dgm:cxn modelId="{9F163EA8-7ECF-4AA7-8ABE-C0A8779BAC27}" type="presOf" srcId="{941398CD-A9DA-4A84-8C7E-BCF5328816F1}" destId="{F7A4F577-0683-4BE9-A507-575F28427F9E}" srcOrd="1" destOrd="0" presId="urn:microsoft.com/office/officeart/2005/8/layout/hierarchy2"/>
    <dgm:cxn modelId="{975A049E-153C-497D-90DD-2B7A763C4FD8}" srcId="{B0507E53-5F24-4D11-90EC-039F8E90F0B6}" destId="{93A7BFA9-57D8-42AC-833A-D59B0E48F033}" srcOrd="0" destOrd="0" parTransId="{44030CDC-8FAB-45F9-9826-82BDC451CA2D}" sibTransId="{C4A62BD9-C125-439C-83A2-00F8B0EB95D9}"/>
    <dgm:cxn modelId="{7925F664-523E-4C0E-85B7-9E54BF01CBD9}" type="presOf" srcId="{551924E4-EB76-4C12-8FE0-2AA07412DED8}" destId="{A87FA1D7-482F-4610-9FE4-F7C550D8529F}" srcOrd="0" destOrd="0" presId="urn:microsoft.com/office/officeart/2005/8/layout/hierarchy2"/>
    <dgm:cxn modelId="{A1BC2EB1-CBB3-4F55-A617-C1B99763FC11}" type="presOf" srcId="{4BB8BF2F-DC4F-4992-8029-2C7F1E0EE3DC}" destId="{5E3F289F-E2B8-4877-8777-7B6589C596B2}" srcOrd="1" destOrd="0" presId="urn:microsoft.com/office/officeart/2005/8/layout/hierarchy2"/>
    <dgm:cxn modelId="{04C3EA2A-680E-407A-92BA-807721CEEECC}" type="presOf" srcId="{93A7BFA9-57D8-42AC-833A-D59B0E48F033}" destId="{46FBCAE8-951C-4A3E-8FF4-69597840EDD5}" srcOrd="0" destOrd="0" presId="urn:microsoft.com/office/officeart/2005/8/layout/hierarchy2"/>
    <dgm:cxn modelId="{E1980BD1-923E-4D7B-B948-D4C53FF2F26E}" type="presOf" srcId="{4BB8BF2F-DC4F-4992-8029-2C7F1E0EE3DC}" destId="{AEF90737-3292-4FFC-9037-C95347248F5B}" srcOrd="0" destOrd="0" presId="urn:microsoft.com/office/officeart/2005/8/layout/hierarchy2"/>
    <dgm:cxn modelId="{F4D90829-C80B-4755-86CD-E29D148BEB2B}" srcId="{DBCD73BF-C319-425B-B5DF-3A846AEE11B6}" destId="{B75906F0-3651-41BA-B432-0B782AA74851}" srcOrd="0" destOrd="0" parTransId="{E135EE24-E580-4FF0-8868-1F2E68BC0687}" sibTransId="{8A1F2D3B-CCD8-41A1-9DE8-1620B926F278}"/>
    <dgm:cxn modelId="{50C6930C-7742-40F2-9523-EB653D507B5E}" type="presOf" srcId="{AEB7E9A5-2529-4316-A2DC-73040BF26B55}" destId="{94C6390A-3ADE-4692-9D48-434FCB70051F}" srcOrd="0" destOrd="0" presId="urn:microsoft.com/office/officeart/2005/8/layout/hierarchy2"/>
    <dgm:cxn modelId="{2A7EF1A5-6BE1-40AE-B8DA-ECEE1DC18CE4}" type="presOf" srcId="{941398CD-A9DA-4A84-8C7E-BCF5328816F1}" destId="{8CA8B041-76CC-4739-9DA0-AC7D569B4BAF}" srcOrd="0" destOrd="0" presId="urn:microsoft.com/office/officeart/2005/8/layout/hierarchy2"/>
    <dgm:cxn modelId="{74106562-0405-48B4-9AE7-66B4B4E956E3}" type="presOf" srcId="{B0507E53-5F24-4D11-90EC-039F8E90F0B6}" destId="{1CF2AD78-1B64-49AA-BCF4-93E58E67FBA4}" srcOrd="0" destOrd="0" presId="urn:microsoft.com/office/officeart/2005/8/layout/hierarchy2"/>
    <dgm:cxn modelId="{9201233E-48DF-4815-9CCB-C8825EAA641C}" type="presParOf" srcId="{F3F97649-7F4F-455A-AA85-5BF0D388B759}" destId="{DD16C54C-78FE-451A-97A1-F662F08EEE3A}" srcOrd="0" destOrd="0" presId="urn:microsoft.com/office/officeart/2005/8/layout/hierarchy2"/>
    <dgm:cxn modelId="{8F54F931-2904-4EC7-B6F9-272DE6B67AC1}" type="presParOf" srcId="{DD16C54C-78FE-451A-97A1-F662F08EEE3A}" destId="{E06C7A56-ABF8-443E-8246-C59A4AE452CF}" srcOrd="0" destOrd="0" presId="urn:microsoft.com/office/officeart/2005/8/layout/hierarchy2"/>
    <dgm:cxn modelId="{3085F004-B79C-46B8-B0CA-63848494817A}" type="presParOf" srcId="{DD16C54C-78FE-451A-97A1-F662F08EEE3A}" destId="{DE7B7A90-9F96-4458-AC41-B5D5AF2BEFF9}" srcOrd="1" destOrd="0" presId="urn:microsoft.com/office/officeart/2005/8/layout/hierarchy2"/>
    <dgm:cxn modelId="{13993316-C1B5-4FE5-860C-AFB3C926EB7C}" type="presParOf" srcId="{DE7B7A90-9F96-4458-AC41-B5D5AF2BEFF9}" destId="{AEF90737-3292-4FFC-9037-C95347248F5B}" srcOrd="0" destOrd="0" presId="urn:microsoft.com/office/officeart/2005/8/layout/hierarchy2"/>
    <dgm:cxn modelId="{AFAD53A5-447E-4BCF-8349-415DD324D873}" type="presParOf" srcId="{AEF90737-3292-4FFC-9037-C95347248F5B}" destId="{5E3F289F-E2B8-4877-8777-7B6589C596B2}" srcOrd="0" destOrd="0" presId="urn:microsoft.com/office/officeart/2005/8/layout/hierarchy2"/>
    <dgm:cxn modelId="{0A48A1C1-B17D-43E7-83CB-56A74F9238FD}" type="presParOf" srcId="{DE7B7A90-9F96-4458-AC41-B5D5AF2BEFF9}" destId="{364E4A38-D4A2-4FFC-A23C-97E0C0DEE2F8}" srcOrd="1" destOrd="0" presId="urn:microsoft.com/office/officeart/2005/8/layout/hierarchy2"/>
    <dgm:cxn modelId="{91380537-2F50-4A7B-8BDD-25E613FF0B66}" type="presParOf" srcId="{364E4A38-D4A2-4FFC-A23C-97E0C0DEE2F8}" destId="{BC2FCD9C-75A5-4050-8A9A-EFF46DED3D1D}" srcOrd="0" destOrd="0" presId="urn:microsoft.com/office/officeart/2005/8/layout/hierarchy2"/>
    <dgm:cxn modelId="{48E5F30F-F283-46C6-89EC-9AD6765D3B48}" type="presParOf" srcId="{364E4A38-D4A2-4FFC-A23C-97E0C0DEE2F8}" destId="{343F9D60-6200-4872-AC09-B0A1C69D85EF}" srcOrd="1" destOrd="0" presId="urn:microsoft.com/office/officeart/2005/8/layout/hierarchy2"/>
    <dgm:cxn modelId="{EFCF8E74-A913-4FC2-8355-19D15A6EEE24}" type="presParOf" srcId="{343F9D60-6200-4872-AC09-B0A1C69D85EF}" destId="{94ECCDF9-3A0B-4167-B98F-0B058668ECE8}" srcOrd="0" destOrd="0" presId="urn:microsoft.com/office/officeart/2005/8/layout/hierarchy2"/>
    <dgm:cxn modelId="{B1086E43-0881-405C-B2ED-0AC837A035C2}" type="presParOf" srcId="{94ECCDF9-3A0B-4167-B98F-0B058668ECE8}" destId="{E4323D54-F9A6-4B2C-B774-7FEE5199885C}" srcOrd="0" destOrd="0" presId="urn:microsoft.com/office/officeart/2005/8/layout/hierarchy2"/>
    <dgm:cxn modelId="{72C2E856-4C43-4442-AE2D-33EF98304452}" type="presParOf" srcId="{343F9D60-6200-4872-AC09-B0A1C69D85EF}" destId="{CE065AF3-7A9F-4547-B437-6AFADF9429E4}" srcOrd="1" destOrd="0" presId="urn:microsoft.com/office/officeart/2005/8/layout/hierarchy2"/>
    <dgm:cxn modelId="{FC394E68-75CD-47FF-AF23-490B2B00C237}" type="presParOf" srcId="{CE065AF3-7A9F-4547-B437-6AFADF9429E4}" destId="{B26428E3-1B42-4878-9920-B2997478D7A2}" srcOrd="0" destOrd="0" presId="urn:microsoft.com/office/officeart/2005/8/layout/hierarchy2"/>
    <dgm:cxn modelId="{B6A532E6-1B57-4396-8E0C-7312550F14A5}" type="presParOf" srcId="{CE065AF3-7A9F-4547-B437-6AFADF9429E4}" destId="{BAD08F69-7007-461F-8358-001CEA5B303F}" srcOrd="1" destOrd="0" presId="urn:microsoft.com/office/officeart/2005/8/layout/hierarchy2"/>
    <dgm:cxn modelId="{C9D69D13-E791-4B52-9D9F-7A4B8D5F4E88}" type="presParOf" srcId="{343F9D60-6200-4872-AC09-B0A1C69D85EF}" destId="{6A879E28-AB4E-4364-92FC-29916E16E68F}" srcOrd="2" destOrd="0" presId="urn:microsoft.com/office/officeart/2005/8/layout/hierarchy2"/>
    <dgm:cxn modelId="{86EC0F82-D623-470A-83B1-C5B17B6AD352}" type="presParOf" srcId="{6A879E28-AB4E-4364-92FC-29916E16E68F}" destId="{DD4F70AE-C2D1-4437-88DD-D7596F4E294C}" srcOrd="0" destOrd="0" presId="urn:microsoft.com/office/officeart/2005/8/layout/hierarchy2"/>
    <dgm:cxn modelId="{3EA63B2B-1774-4A4A-98A2-42C4AD7F397B}" type="presParOf" srcId="{343F9D60-6200-4872-AC09-B0A1C69D85EF}" destId="{3DA0A2E4-8269-413D-BB93-9AC766761F21}" srcOrd="3" destOrd="0" presId="urn:microsoft.com/office/officeart/2005/8/layout/hierarchy2"/>
    <dgm:cxn modelId="{E408EB01-A111-4A1E-887C-698A541E5945}" type="presParOf" srcId="{3DA0A2E4-8269-413D-BB93-9AC766761F21}" destId="{94C6390A-3ADE-4692-9D48-434FCB70051F}" srcOrd="0" destOrd="0" presId="urn:microsoft.com/office/officeart/2005/8/layout/hierarchy2"/>
    <dgm:cxn modelId="{7706C1D3-A4A7-466F-9609-66E88F88CF89}" type="presParOf" srcId="{3DA0A2E4-8269-413D-BB93-9AC766761F21}" destId="{B69B197D-737D-42C4-9E01-F885C588A109}" srcOrd="1" destOrd="0" presId="urn:microsoft.com/office/officeart/2005/8/layout/hierarchy2"/>
    <dgm:cxn modelId="{BAFE09E5-6891-4000-85E4-2DD68320E7E8}" type="presParOf" srcId="{DE7B7A90-9F96-4458-AC41-B5D5AF2BEFF9}" destId="{8CA8B041-76CC-4739-9DA0-AC7D569B4BAF}" srcOrd="2" destOrd="0" presId="urn:microsoft.com/office/officeart/2005/8/layout/hierarchy2"/>
    <dgm:cxn modelId="{197CED9A-F049-41DB-A5FB-5D64DEC16148}" type="presParOf" srcId="{8CA8B041-76CC-4739-9DA0-AC7D569B4BAF}" destId="{F7A4F577-0683-4BE9-A507-575F28427F9E}" srcOrd="0" destOrd="0" presId="urn:microsoft.com/office/officeart/2005/8/layout/hierarchy2"/>
    <dgm:cxn modelId="{C32DCD47-4586-4605-B994-78099B85925C}" type="presParOf" srcId="{DE7B7A90-9F96-4458-AC41-B5D5AF2BEFF9}" destId="{AC5438A2-3258-4A1C-B17A-700AC96FB03E}" srcOrd="3" destOrd="0" presId="urn:microsoft.com/office/officeart/2005/8/layout/hierarchy2"/>
    <dgm:cxn modelId="{45F0FB81-C8AA-4337-9710-10DCFE59D79B}" type="presParOf" srcId="{AC5438A2-3258-4A1C-B17A-700AC96FB03E}" destId="{1CF2AD78-1B64-49AA-BCF4-93E58E67FBA4}" srcOrd="0" destOrd="0" presId="urn:microsoft.com/office/officeart/2005/8/layout/hierarchy2"/>
    <dgm:cxn modelId="{39499CAB-4603-4ECC-BBFD-78F66D5D92E7}" type="presParOf" srcId="{AC5438A2-3258-4A1C-B17A-700AC96FB03E}" destId="{4FC68685-F74F-44D5-8C67-F0C14E29D901}" srcOrd="1" destOrd="0" presId="urn:microsoft.com/office/officeart/2005/8/layout/hierarchy2"/>
    <dgm:cxn modelId="{C5A14FF1-B191-4C69-92E7-48A1FF5CD5ED}" type="presParOf" srcId="{4FC68685-F74F-44D5-8C67-F0C14E29D901}" destId="{4DEFA2B1-B6F2-4BB1-9279-70C9CDE954E2}" srcOrd="0" destOrd="0" presId="urn:microsoft.com/office/officeart/2005/8/layout/hierarchy2"/>
    <dgm:cxn modelId="{92BA6B24-59D7-4E81-92A3-ACD431A7744D}" type="presParOf" srcId="{4DEFA2B1-B6F2-4BB1-9279-70C9CDE954E2}" destId="{D6673248-3CEF-43C3-BA4A-978C5DC4C168}" srcOrd="0" destOrd="0" presId="urn:microsoft.com/office/officeart/2005/8/layout/hierarchy2"/>
    <dgm:cxn modelId="{76B4D4F6-C46B-447A-931A-378574322816}" type="presParOf" srcId="{4FC68685-F74F-44D5-8C67-F0C14E29D901}" destId="{2FC384CD-C9CE-4FC0-8F39-2630444D7D02}" srcOrd="1" destOrd="0" presId="urn:microsoft.com/office/officeart/2005/8/layout/hierarchy2"/>
    <dgm:cxn modelId="{84645D3F-E75F-47B4-A7D4-0AA01AA1E7DC}" type="presParOf" srcId="{2FC384CD-C9CE-4FC0-8F39-2630444D7D02}" destId="{46FBCAE8-951C-4A3E-8FF4-69597840EDD5}" srcOrd="0" destOrd="0" presId="urn:microsoft.com/office/officeart/2005/8/layout/hierarchy2"/>
    <dgm:cxn modelId="{D876675C-12AB-4E63-9CC8-1B3D964632D4}" type="presParOf" srcId="{2FC384CD-C9CE-4FC0-8F39-2630444D7D02}" destId="{53B0BB2A-E65E-4EF2-A5EB-32EE8EBC511F}" srcOrd="1" destOrd="0" presId="urn:microsoft.com/office/officeart/2005/8/layout/hierarchy2"/>
    <dgm:cxn modelId="{93A73806-F94B-43B9-BC5C-2EB3551CABAD}" type="presParOf" srcId="{4FC68685-F74F-44D5-8C67-F0C14E29D901}" destId="{A87FA1D7-482F-4610-9FE4-F7C550D8529F}" srcOrd="2" destOrd="0" presId="urn:microsoft.com/office/officeart/2005/8/layout/hierarchy2"/>
    <dgm:cxn modelId="{063C5797-BFBD-4A5D-9268-45FEC0CCF48E}" type="presParOf" srcId="{A87FA1D7-482F-4610-9FE4-F7C550D8529F}" destId="{8705E7EB-9008-4A63-9113-B4CD1660AFCA}" srcOrd="0" destOrd="0" presId="urn:microsoft.com/office/officeart/2005/8/layout/hierarchy2"/>
    <dgm:cxn modelId="{7AECEF99-CB95-45C9-BF64-F5EFEC807187}" type="presParOf" srcId="{4FC68685-F74F-44D5-8C67-F0C14E29D901}" destId="{529444F5-93D7-417F-85B3-9A6A203E42C8}" srcOrd="3" destOrd="0" presId="urn:microsoft.com/office/officeart/2005/8/layout/hierarchy2"/>
    <dgm:cxn modelId="{31F6A17D-CA11-4374-B972-D45CDB252975}" type="presParOf" srcId="{529444F5-93D7-417F-85B3-9A6A203E42C8}" destId="{6AE088F3-927A-46A3-9E18-B73A51D633E5}" srcOrd="0" destOrd="0" presId="urn:microsoft.com/office/officeart/2005/8/layout/hierarchy2"/>
    <dgm:cxn modelId="{4193CE8C-56DF-41A1-94B6-4D7AEDDF54F3}" type="presParOf" srcId="{529444F5-93D7-417F-85B3-9A6A203E42C8}" destId="{1FDE82A6-6F6F-4758-806E-133A97715BD0}" srcOrd="1" destOrd="0" presId="urn:microsoft.com/office/officeart/2005/8/layout/hierarchy2"/>
  </dgm:cxnLst>
  <dgm:bg/>
  <dgm:whole>
    <a:ln>
      <a:solidFill>
        <a:schemeClr val="accent2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7A56-ABF8-443E-8246-C59A4AE452CF}">
      <dsp:nvSpPr>
        <dsp:cNvPr id="0" name=""/>
        <dsp:cNvSpPr/>
      </dsp:nvSpPr>
      <dsp:spPr>
        <a:xfrm>
          <a:off x="5516551" y="199049"/>
          <a:ext cx="2052859" cy="2416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>
              <a:cs typeface="B Nazanin" pitchFamily="2" charset="-78"/>
            </a:rPr>
            <a:t>چشم انداز سازمان</a:t>
          </a:r>
          <a:endParaRPr lang="en-US" sz="3600" kern="1200" dirty="0">
            <a:cs typeface="B Nazanin" pitchFamily="2" charset="-78"/>
          </a:endParaRPr>
        </a:p>
      </dsp:txBody>
      <dsp:txXfrm>
        <a:off x="5576677" y="259175"/>
        <a:ext cx="1932607" cy="2296645"/>
      </dsp:txXfrm>
    </dsp:sp>
    <dsp:sp modelId="{AEF90737-3292-4FFC-9037-C95347248F5B}">
      <dsp:nvSpPr>
        <dsp:cNvPr id="0" name=""/>
        <dsp:cNvSpPr/>
      </dsp:nvSpPr>
      <dsp:spPr>
        <a:xfrm rot="14255288">
          <a:off x="5007450" y="1115898"/>
          <a:ext cx="662890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662890" y="1178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322323" y="1111113"/>
        <a:ext cx="33144" cy="33144"/>
      </dsp:txXfrm>
    </dsp:sp>
    <dsp:sp modelId="{BC2FCD9C-75A5-4050-8A9A-EFF46DED3D1D}">
      <dsp:nvSpPr>
        <dsp:cNvPr id="0" name=""/>
        <dsp:cNvSpPr/>
      </dsp:nvSpPr>
      <dsp:spPr>
        <a:xfrm>
          <a:off x="3134697" y="309570"/>
          <a:ext cx="2026542" cy="107660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ایدئولوژی اصلی</a:t>
          </a:r>
          <a:endParaRPr lang="en-US" sz="3200" kern="1200" dirty="0">
            <a:cs typeface="B Nazanin" pitchFamily="2" charset="-78"/>
          </a:endParaRPr>
        </a:p>
      </dsp:txBody>
      <dsp:txXfrm>
        <a:off x="3166230" y="341103"/>
        <a:ext cx="1963476" cy="1013541"/>
      </dsp:txXfrm>
    </dsp:sp>
    <dsp:sp modelId="{94ECCDF9-3A0B-4167-B98F-0B058668ECE8}">
      <dsp:nvSpPr>
        <dsp:cNvPr id="0" name=""/>
        <dsp:cNvSpPr/>
      </dsp:nvSpPr>
      <dsp:spPr>
        <a:xfrm rot="14522088">
          <a:off x="2815360" y="644077"/>
          <a:ext cx="434787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434787" y="1178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Nazanin" pitchFamily="2" charset="-78"/>
          </a:endParaRPr>
        </a:p>
      </dsp:txBody>
      <dsp:txXfrm rot="10800000">
        <a:off x="3021884" y="644995"/>
        <a:ext cx="21739" cy="21739"/>
      </dsp:txXfrm>
    </dsp:sp>
    <dsp:sp modelId="{B26428E3-1B42-4878-9920-B2997478D7A2}">
      <dsp:nvSpPr>
        <dsp:cNvPr id="0" name=""/>
        <dsp:cNvSpPr/>
      </dsp:nvSpPr>
      <dsp:spPr>
        <a:xfrm>
          <a:off x="72299" y="125393"/>
          <a:ext cx="2858511" cy="67692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cs typeface="B Nazanin" pitchFamily="2" charset="-78"/>
            </a:rPr>
            <a:t>ارزشهای اصلی</a:t>
          </a:r>
          <a:endParaRPr lang="en-US" sz="3000" kern="1200" dirty="0">
            <a:cs typeface="B Nazanin" pitchFamily="2" charset="-78"/>
          </a:endParaRPr>
        </a:p>
      </dsp:txBody>
      <dsp:txXfrm>
        <a:off x="92125" y="145219"/>
        <a:ext cx="2818859" cy="637271"/>
      </dsp:txXfrm>
    </dsp:sp>
    <dsp:sp modelId="{6A879E28-AB4E-4364-92FC-29916E16E68F}">
      <dsp:nvSpPr>
        <dsp:cNvPr id="0" name=""/>
        <dsp:cNvSpPr/>
      </dsp:nvSpPr>
      <dsp:spPr>
        <a:xfrm rot="7002471">
          <a:off x="2805931" y="1038709"/>
          <a:ext cx="453646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453646" y="1178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Nazanin" pitchFamily="2" charset="-78"/>
          </a:endParaRPr>
        </a:p>
      </dsp:txBody>
      <dsp:txXfrm rot="10800000">
        <a:off x="3021412" y="1039156"/>
        <a:ext cx="22682" cy="22682"/>
      </dsp:txXfrm>
    </dsp:sp>
    <dsp:sp modelId="{94C6390A-3ADE-4692-9D48-434FCB70051F}">
      <dsp:nvSpPr>
        <dsp:cNvPr id="0" name=""/>
        <dsp:cNvSpPr/>
      </dsp:nvSpPr>
      <dsp:spPr>
        <a:xfrm>
          <a:off x="72299" y="901115"/>
          <a:ext cx="2858511" cy="70401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000" kern="1200" dirty="0" smtClean="0">
              <a:cs typeface="B Nazanin" pitchFamily="2" charset="-78"/>
            </a:rPr>
            <a:t>مقصود اصلی</a:t>
          </a:r>
          <a:endParaRPr lang="en-US" sz="3000" kern="1200" dirty="0">
            <a:cs typeface="B Nazanin" pitchFamily="2" charset="-78"/>
          </a:endParaRPr>
        </a:p>
      </dsp:txBody>
      <dsp:txXfrm>
        <a:off x="92919" y="921735"/>
        <a:ext cx="2817271" cy="662771"/>
      </dsp:txXfrm>
    </dsp:sp>
    <dsp:sp modelId="{8CA8B041-76CC-4739-9DA0-AC7D569B4BAF}">
      <dsp:nvSpPr>
        <dsp:cNvPr id="0" name=""/>
        <dsp:cNvSpPr/>
      </dsp:nvSpPr>
      <dsp:spPr>
        <a:xfrm rot="6629740">
          <a:off x="4809629" y="1886158"/>
          <a:ext cx="1047185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1047185" y="1178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307042" y="1871766"/>
        <a:ext cx="52359" cy="52359"/>
      </dsp:txXfrm>
    </dsp:sp>
    <dsp:sp modelId="{1CF2AD78-1B64-49AA-BCF4-93E58E67FBA4}">
      <dsp:nvSpPr>
        <dsp:cNvPr id="0" name=""/>
        <dsp:cNvSpPr/>
      </dsp:nvSpPr>
      <dsp:spPr>
        <a:xfrm>
          <a:off x="3059599" y="2098801"/>
          <a:ext cx="2090293" cy="57918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آینده متصور</a:t>
          </a:r>
          <a:endParaRPr lang="en-US" sz="3200" kern="1200" dirty="0">
            <a:cs typeface="B Nazanin" pitchFamily="2" charset="-78"/>
          </a:endParaRPr>
        </a:p>
      </dsp:txBody>
      <dsp:txXfrm>
        <a:off x="3076563" y="2115765"/>
        <a:ext cx="2056365" cy="545260"/>
      </dsp:txXfrm>
    </dsp:sp>
    <dsp:sp modelId="{4DEFA2B1-B6F2-4BB1-9279-70C9CDE954E2}">
      <dsp:nvSpPr>
        <dsp:cNvPr id="0" name=""/>
        <dsp:cNvSpPr/>
      </dsp:nvSpPr>
      <dsp:spPr>
        <a:xfrm rot="13519336">
          <a:off x="2517891" y="2150437"/>
          <a:ext cx="636137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636137" y="1178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cs typeface="B Nazanin" pitchFamily="2" charset="-78"/>
          </a:endParaRPr>
        </a:p>
      </dsp:txBody>
      <dsp:txXfrm rot="10800000">
        <a:off x="2820056" y="2146322"/>
        <a:ext cx="31806" cy="31806"/>
      </dsp:txXfrm>
    </dsp:sp>
    <dsp:sp modelId="{46FBCAE8-951C-4A3E-8FF4-69597840EDD5}">
      <dsp:nvSpPr>
        <dsp:cNvPr id="0" name=""/>
        <dsp:cNvSpPr/>
      </dsp:nvSpPr>
      <dsp:spPr>
        <a:xfrm>
          <a:off x="39883" y="1678114"/>
          <a:ext cx="2572436" cy="51588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اهداف خطیر</a:t>
          </a:r>
          <a:endParaRPr lang="en-US" sz="2600" kern="1200" dirty="0">
            <a:cs typeface="B Nazanin" pitchFamily="2" charset="-78"/>
          </a:endParaRPr>
        </a:p>
      </dsp:txBody>
      <dsp:txXfrm>
        <a:off x="54993" y="1693224"/>
        <a:ext cx="2542216" cy="485662"/>
      </dsp:txXfrm>
    </dsp:sp>
    <dsp:sp modelId="{A87FA1D7-482F-4610-9FE4-F7C550D8529F}">
      <dsp:nvSpPr>
        <dsp:cNvPr id="0" name=""/>
        <dsp:cNvSpPr/>
      </dsp:nvSpPr>
      <dsp:spPr>
        <a:xfrm rot="10148003">
          <a:off x="2431166" y="2436380"/>
          <a:ext cx="634118" cy="23575"/>
        </a:xfrm>
        <a:custGeom>
          <a:avLst/>
          <a:gdLst/>
          <a:ahLst/>
          <a:cxnLst/>
          <a:rect l="0" t="0" r="0" b="0"/>
          <a:pathLst>
            <a:path>
              <a:moveTo>
                <a:pt x="0" y="11787"/>
              </a:moveTo>
              <a:lnTo>
                <a:pt x="634118" y="1178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732372" y="2432315"/>
        <a:ext cx="31705" cy="31705"/>
      </dsp:txXfrm>
    </dsp:sp>
    <dsp:sp modelId="{6AE088F3-927A-46A3-9E18-B73A51D633E5}">
      <dsp:nvSpPr>
        <dsp:cNvPr id="0" name=""/>
        <dsp:cNvSpPr/>
      </dsp:nvSpPr>
      <dsp:spPr>
        <a:xfrm>
          <a:off x="217070" y="2249691"/>
          <a:ext cx="2219780" cy="5165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توصیف دورنما</a:t>
          </a:r>
          <a:endParaRPr lang="en-US" sz="2600" kern="1200" dirty="0">
            <a:cs typeface="B Nazanin" pitchFamily="2" charset="-78"/>
          </a:endParaRPr>
        </a:p>
      </dsp:txBody>
      <dsp:txXfrm>
        <a:off x="232198" y="2264819"/>
        <a:ext cx="2189524" cy="486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8021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46628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در مورد محصول </a:t>
            </a: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: مطلوب بودن محصول از لحاظ کمیت ، کیفیت ، کاهش هزینه ، زمان ، تنوع ، عیب زدایی و سلامت تولید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در مورد سازماندهی تولید : </a:t>
            </a: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استفاده از کار گروهی ، رهبری گروهی ، سرعت در کار ، انعطاف پذیری در تولید ، خود نظارتی ، افزایش تلاش نیروی کار ، کاهش مصرف انرژی ، مواد و ...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در مورد منابع انسانی </a:t>
            </a: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: جلب رضایت ، داشتن تجریه ، شایسته سالاری ، دانش افزایی ، کاهش اتلاف ، افزایش خلاقیت و نوآوری و ایجاد همکاری و هماهنگی منابع انسانی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در مورد مشتری : </a:t>
            </a: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لحاظ نمودن سلیقه مشتری ، انتظار سود معقول و عادلانه ، رعایت صرفه مصرف کننده ، قابلیت دسترسی آسان و وفور عرضه ، خدمات بهتر پس از فروش ، وفاداری به شبکه فروش و ..</a:t>
            </a:r>
            <a:endParaRPr lang="en-US" sz="27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مشخصات تولید کامل چیست ؟</a:t>
            </a:r>
            <a:endParaRPr lang="fa-IR" sz="4000" dirty="0" smtClean="0">
              <a:cs typeface="B Homa" pitchFamily="2" charset="-78"/>
            </a:endParaRPr>
          </a:p>
        </p:txBody>
      </p:sp>
      <p:sp>
        <p:nvSpPr>
          <p:cNvPr id="11" name="32-Point Star 10"/>
          <p:cNvSpPr/>
          <p:nvPr/>
        </p:nvSpPr>
        <p:spPr>
          <a:xfrm>
            <a:off x="1071538" y="428604"/>
            <a:ext cx="714380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70C0"/>
                </a:solidFill>
              </a:rPr>
              <a:t>1</a:t>
            </a:r>
            <a:endParaRPr lang="en-U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63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507831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باید ها و نبایدهای تولید کامل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رعایت حقوق الهی ، فرشتگان ، محیط زیست ، انبیاء ، اولیاء الهی ، ارزشهای غیبی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همسو با فطرت انسانی کارکنان و مشتریان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مضر برای جسم و روح انسانی یا جامعه ، تهدیدگر نوع بشر ، حیوان ، گیاه و سایر موجودات هستی نباشد.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عوامل چرخه تولید (مشتری ، تامین کننده ، تولید کننده ) خود را در حالت رقابت نبینند.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رعایت اخلاق و کرامت انسانی</a:t>
            </a:r>
            <a:endParaRPr lang="fa-IR" sz="27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نباید در تزاحم و درگیری با ارزشهای معرفی شده از طریق وحی الهی و علم لدنی و تجارب مسلم بشری باشد.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تسهیل گر مسیر رشد بشر به سوی اهداف انسانی باشد.</a:t>
            </a:r>
            <a:endParaRPr lang="en-US" sz="27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مشخصات تولید کامل چیست ؟</a:t>
            </a:r>
            <a:endParaRPr lang="fa-IR" sz="4000" dirty="0" smtClean="0">
              <a:cs typeface="B Homa" pitchFamily="2" charset="-78"/>
            </a:endParaRPr>
          </a:p>
        </p:txBody>
      </p:sp>
      <p:sp>
        <p:nvSpPr>
          <p:cNvPr id="11" name="32-Point Star 10"/>
          <p:cNvSpPr/>
          <p:nvPr/>
        </p:nvSpPr>
        <p:spPr>
          <a:xfrm>
            <a:off x="1071538" y="428604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2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90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507831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تولید کامل واجد اهداف تولید ناب است یعنی :</a:t>
            </a:r>
          </a:p>
          <a:p>
            <a:pPr marL="0" lvl="1" algn="justLow" rtl="1">
              <a:buFont typeface="Arial" pitchFamily="34" charset="0"/>
              <a:buChar char="•"/>
            </a:pPr>
            <a:endParaRPr lang="fa-IR" sz="2700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مشتری گرایی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رهبری 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سازماندهی ناب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مشارکت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معماری اطلاعات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فرهنگ بهبود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تولید ناب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مدیریت تجهیزات ناب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مهندسی ناب</a:t>
            </a:r>
          </a:p>
          <a:p>
            <a:pPr marL="457200" lvl="2" algn="justLow" rtl="1">
              <a:buFont typeface="Arial" pitchFamily="34" charset="0"/>
              <a:buChar char="•"/>
            </a:pPr>
            <a:endParaRPr lang="fa-IR" sz="27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مشخصات تولید کامل چیست ؟</a:t>
            </a:r>
            <a:endParaRPr lang="fa-IR" sz="4000" dirty="0" smtClean="0">
              <a:cs typeface="B Homa" pitchFamily="2" charset="-78"/>
            </a:endParaRPr>
          </a:p>
        </p:txBody>
      </p:sp>
      <p:sp>
        <p:nvSpPr>
          <p:cNvPr id="11" name="32-Point Star 10"/>
          <p:cNvSpPr/>
          <p:nvPr/>
        </p:nvSpPr>
        <p:spPr>
          <a:xfrm>
            <a:off x="1071538" y="428604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3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8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کمال انسان از دیدگاههای مختلف: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عرفا : رسیدن به حقیقت		حکما : شناخت کامل عالم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محبت ورزیدن 	جمال و زیبایی روحی 	قدرت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ویژگی های انسان کامل :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پالایش شده از هواها و تعصبها ، عادتها و تقلیدها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تعلیم یافته از احکام و قدر انسان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 حکمت ، فکر و موعظه قلبش را به تسلیم رسانده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از سطح غرایز به حد وظایف و انتخاب رسیده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دنیا ، نفس ، خلق و شیطان در دلش موج ایجاد نمی کند.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همه استعدادهای فردی و اجتماعی و عالیش را به کارگرفته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به عبودیت رسیده است.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از طرح کلی و روش علمی برخوردار است...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کمال انسان و صیرورت دائمی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1071538" y="428604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9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لزوم توجه به عوامل موثر بر کسب سود</a:t>
            </a:r>
          </a:p>
          <a:p>
            <a:pPr marL="457200" lvl="2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70C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استراتژیهای افزایش سود (استراتژیهای اصلی دوازده گانه ) : </a:t>
            </a: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ارتباط/ توسعه بازار / توسعه تولید / نوآوری / ادغام عمودی / ارتباط فروشندگان  / سرمایه گذاری مشترک / توانایی پرداخت بدهی / انحراف تجمعی / پیوستگی /برگشت سرمایه / ادغام افقی.</a:t>
            </a:r>
          </a:p>
          <a:p>
            <a:pPr marL="457200" lvl="2" algn="justLow" rtl="1">
              <a:buFont typeface="Arial" pitchFamily="34" charset="0"/>
              <a:buChar char="•"/>
            </a:pPr>
            <a:endParaRPr lang="fa-IR" sz="28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انگیزه های تولید کننده در اقتصاد بازار:</a:t>
            </a:r>
          </a:p>
          <a:p>
            <a:pPr marL="457200" lvl="2" algn="justLow" rtl="1"/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	سود 			تمایل به خدمت رسانی</a:t>
            </a:r>
          </a:p>
          <a:p>
            <a:pPr marL="914400" lvl="3" algn="justLow" rtl="1"/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بهبود وضعیت مردم	تولیدکالا و خدمات اساسی</a:t>
            </a:r>
          </a:p>
          <a:p>
            <a:pPr marL="914400" lvl="3" algn="justLow" rtl="1"/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تمایل به ایجاد اشتغال	</a:t>
            </a:r>
          </a:p>
          <a:p>
            <a:pPr marL="457200" lvl="2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کسب سود حلال و معقول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1071538" y="428604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37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دیدگاههای موافق مسئولیت اجتماعی: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سبب ارتقاء و گسترش جوامع تجاری می شود 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فعالیتهای اجتماعی ، ظرفیت سودآوری بالایی دارند.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داشتن بعد اخلاقی مسئولیت اجتماعی ، مثبت و مهم  است.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باعث بهبود تصور مردم از سازمان می شود.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”قانون آهنین مسئولیت ” سبب افزایش اعتبار سازمان می شود.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اصول فرهنگی –اجتماعی نیازمند مسئولیت اجتماعی است.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باعث بالا رفتن قیمت سهام در دراز مدت می شود.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 امکان حل مشکلات اجتماعی غیر قابل حل توسط دولت ، به دست بنگاههای کسب و کار.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کسب و کار ، یک سازمان و منبع مالی و انسانی برای حل مشکلات اجتماعی است.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مسئولیت اجتماعی سازمانهای تولیدی و خدماتی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0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285860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دیدگاههای مخالف مسئولیت اجتماعی :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تعارض احتمالی کسب و کار با مسئولیت اجتماعی.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فعالیتهای اجتماعی قابل سنجش نیستد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 به حداکثررسانی سود مغایر است.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باعث افزایش قیمتها می شود.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باعث تضعیف اهداف اساسی کسب و کار می شود.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موازنه پرداختهای دولت را تضعیف می کند.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بازرگانان ، فاقد مهارتهای اجتماعی اند.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باعث قدرتمند شدن بخش کسب و کار می شود.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کسب و کار ، توان جوابگویی در برابر جامعه را ندارد.</a:t>
            </a:r>
          </a:p>
          <a:p>
            <a:pPr marL="914400" lvl="3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فاقد حمایت گسترده مردمی است.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مسئولیت اجتماعی سازمانهای تولیدی و خدماتی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2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7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00108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457200" lvl="2" algn="justLow" rtl="1">
              <a:buFont typeface="Arial" pitchFamily="34" charset="0"/>
              <a:buChar char="•"/>
            </a:pPr>
            <a:r>
              <a:rPr lang="fa-IR" sz="2400" b="1" dirty="0" smtClean="0">
                <a:solidFill>
                  <a:srgbClr val="00B050"/>
                </a:solidFill>
                <a:cs typeface="B Nazanin" pitchFamily="2" charset="-78"/>
              </a:rPr>
              <a:t>دسته بندی اهداف سازمانهای تولیدی می تواند بر اساس موارد زیر باشد : 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زمان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بلند مدت – میان مدت – کوتاه مدت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سلسله مراتب طولی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ارزشهای بنیادین-اهداف حرکت آفرین –اهداف کیفی – اهداف کمی – شاخص های عملکردی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ذینفعان : 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رسمی و یا شخصی بودن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اهداف شخصی و سازمانی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اجزاء سازمان :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اهداف سازمان – اهداف بخشی – اهداف گروههای کاری – اهداف هر یک از کارکنان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ماهیت هدف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 اهداف رسمی – اهداف غیر رسمی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ویژگی هدف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اهداف کمی و کیفی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توان تغییر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اهداف انعطاف پذیر – اهداف انعطاف ناپذیر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میزان تحقق :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اهداف اعلام شده – اهداف واقعی</a:t>
            </a:r>
            <a:endParaRPr lang="fa-IR" sz="2400" dirty="0" smtClean="0">
              <a:solidFill>
                <a:srgbClr val="FF0000"/>
              </a:solidFill>
              <a:cs typeface="B Nazanin" pitchFamily="2" charset="-78"/>
            </a:endParaRP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FF0000"/>
                </a:solidFill>
                <a:cs typeface="B Nazanin" pitchFamily="2" charset="-78"/>
              </a:rPr>
              <a:t>اهداف ذی حقوقها </a:t>
            </a: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: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گونه شناسی اهداف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00108"/>
            <a:ext cx="7929618" cy="470898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70C0"/>
                </a:solidFill>
                <a:cs typeface="B Nazanin" pitchFamily="2" charset="-78"/>
              </a:rPr>
              <a:t>اهداف افراد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شامل :</a:t>
            </a:r>
          </a:p>
          <a:p>
            <a:pPr marL="173038" lvl="3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70C0"/>
                </a:solidFill>
                <a:cs typeface="B Nazanin" pitchFamily="2" charset="-78"/>
              </a:rPr>
              <a:t> 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اهداف اقتصادی :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حداکثر درآمدها – حداقل اوقات کاری </a:t>
            </a:r>
          </a:p>
          <a:p>
            <a:pPr marL="173038" lvl="3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اهداف غیر اقتصادی : 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حداکثر تسهیلات و رقابت اقتصادی-کسب شهرت – قدرت- تجربه – ارائه خدمت – ایجاد ارتباط با دیگران</a:t>
            </a:r>
          </a:p>
          <a:p>
            <a:pPr marL="173038" lvl="3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70C0"/>
                </a:solidFill>
                <a:cs typeface="B Nazanin" pitchFamily="2" charset="-78"/>
              </a:rPr>
              <a:t>اهداف سازمانها 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شامل : </a:t>
            </a:r>
          </a:p>
          <a:p>
            <a:pPr marL="268288" lvl="3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اهداف اسلامی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: رشد انسانها ، تولید ناب ، کسب سود و ایجاد تجارت برتر ، ارائه خدمت بیشتر ، رعایت عدالت اجتماعی ، اخلاق انسانی ، حلال و حرام الهی ، محیط زیست..</a:t>
            </a:r>
          </a:p>
          <a:p>
            <a:pPr marL="268288" lvl="3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اهداف لیبرال و سکولار </a:t>
            </a:r>
            <a:r>
              <a:rPr lang="fa-IR" sz="3000" dirty="0" smtClean="0">
                <a:solidFill>
                  <a:srgbClr val="0070C0"/>
                </a:solidFill>
                <a:cs typeface="B Nazanin" pitchFamily="2" charset="-78"/>
              </a:rPr>
              <a:t>: اهداف و مطلوبها ، بدون لحاظ کردن اهداف دینی ، اهداف سکولار هستند.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گونه شناسی اهداف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2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28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569386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70C0"/>
                </a:solidFill>
                <a:cs typeface="B Nazanin" pitchFamily="2" charset="-78"/>
              </a:rPr>
              <a:t>اهم تعیین کنندگان اهداف بنابردیدگاه غربی : </a:t>
            </a: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ارگانهای رسمی برنامه ریز/ بخشی از سهامداران / مالک موسسه / تاثیر ارزشهای جامعه / اجماع اشخاص سازمان / تعامل متقابل مالکان و مدیران سازمان / نیروی کار سازمان یافته / تامین کنندگان منابع سازمان در داخل سازمان / میزان تمرکز درونی و ...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70C0"/>
                </a:solidFill>
                <a:cs typeface="B Nazanin" pitchFamily="2" charset="-78"/>
              </a:rPr>
              <a:t>عواملی که در تعیین اهداف نقش دارند(دیدگاه غربی):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ذینفعان سازمان (مشتریان و نیازهای اشباع نشده جامعه)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بنیانگذاران سازمان		مدیران سازمان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روابط بین بخشی			نیروی کار سازمان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محیط سازمانی			فناوری سازمان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فرهنگ سازمانی</a:t>
            </a:r>
            <a:endParaRPr lang="fa-IR" sz="2700" dirty="0" smtClean="0">
              <a:solidFill>
                <a:schemeClr val="accent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در این میان جای عواملی همچون دین ، اخلاق ، وحی ، قانون ، حاکمیت غیب ، محیط زیست  و ... خالی است.</a:t>
            </a:r>
            <a:endParaRPr lang="fa-IR" sz="2700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تعیین اهداف سازمانی- تصمیم گیرندگان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5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rtl="1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اسلامی(بخش 2)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فصل اول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3600" dirty="0" smtClean="0">
                <a:cs typeface="B Homa" pitchFamily="2" charset="-78"/>
              </a:rPr>
              <a:t>ترسیم چشم انداز وتدوین اهداف و برنامه ریزی</a:t>
            </a:r>
            <a:r>
              <a:rPr lang="fa-IR" sz="5400" dirty="0" smtClean="0">
                <a:cs typeface="B Homa" pitchFamily="2" charset="-78"/>
              </a:rPr>
              <a:t/>
            </a:r>
            <a:br>
              <a:rPr lang="fa-IR" sz="5400" dirty="0" smtClean="0">
                <a:cs typeface="B Homa" pitchFamily="2" charset="-78"/>
              </a:rPr>
            </a:br>
            <a:r>
              <a:rPr lang="fa-IR" sz="5400" dirty="0" smtClean="0">
                <a:cs typeface="B Homa" pitchFamily="2" charset="-78"/>
              </a:rPr>
              <a:t/>
            </a:r>
            <a:br>
              <a:rPr lang="fa-IR" sz="5400" dirty="0" smtClean="0">
                <a:cs typeface="B Homa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 : دکتر علیرضا علی احمدی / 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آذرماه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06194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52937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برخی از مهمترین روشهای شناسایی اهداف هر سازمان :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تحلیل اراده بنیانگذاران		شناسایی اهداف در انواع حکومت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شناسایی انتظارات جامعه مشتریان و سایر مرتبطین با سازمان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شناسایی قوانین کار و امور اجتماعی	بیمه و بازنشستگی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استانداردهای ارزشی ، اخلاقی ، الهی ، زیست محیطی کیفیت و ...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سفارش دهندگان ، واسطه ها، حمل و نقل و بازار فروش 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شناسایی اهداف بخشهای مختلف سازمان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اهداف الهی و انبیاء از خلقت انسان و جهان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عرفهای بومی ، دینی ، بین المللی و منطقه ای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جو عمومی جامعه و سازمان و نحوه تبلیغات آن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از روابط درون سازمانی افراد در سازمان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بازشناسی گروههای قدرت در داخل سازمان</a:t>
            </a:r>
          </a:p>
          <a:p>
            <a:pPr marL="173038" lvl="2" algn="justLow" rtl="1"/>
            <a:r>
              <a:rPr lang="fa-IR" sz="2600" dirty="0" smtClean="0">
                <a:solidFill>
                  <a:srgbClr val="0070C0"/>
                </a:solidFill>
                <a:cs typeface="B Nazanin" pitchFamily="2" charset="-78"/>
              </a:rPr>
              <a:t>نحوه تخصیص منابع 		دیدگاه برنامه ریزی استراتژیک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357166"/>
            <a:ext cx="792961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تعیین اهداف سازمانی- روش شناسایی اهداف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928662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2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618630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600" b="1" dirty="0" smtClean="0">
                <a:solidFill>
                  <a:srgbClr val="FF0000"/>
                </a:solidFill>
                <a:cs typeface="B Nazanin" pitchFamily="2" charset="-78"/>
              </a:rPr>
              <a:t>رویکرد انتظارات ذینفعان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شناسایی انتظارات موکلان برون سازمانی : 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شامل اهداف حکومت اسلامی 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 انتظارات ورودیهای سازمان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انتظارات خروجی های سازمان</a:t>
            </a:r>
            <a:endParaRPr lang="fa-IR" sz="3600" dirty="0" smtClean="0">
              <a:solidFill>
                <a:srgbClr val="0070C0"/>
              </a:solidFill>
              <a:cs typeface="B Nazanin" pitchFamily="2" charset="-78"/>
            </a:endParaRP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شناسایی انتظارات موکلان درون سازمانی : 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شامل انتظارات نیروی کار 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گروههای غیر رسمی </a:t>
            </a:r>
          </a:p>
          <a:p>
            <a:pPr marL="1087438" lvl="4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خواسته های حوزه فرهنگ سازمانی </a:t>
            </a:r>
          </a:p>
          <a:p>
            <a:pPr marL="173038" lvl="2" algn="justLow" rtl="1"/>
            <a:endParaRPr lang="fa-IR" sz="3600" dirty="0" smtClean="0">
              <a:solidFill>
                <a:srgbClr val="0070C0"/>
              </a:solidFill>
              <a:cs typeface="B Nazanin" pitchFamily="2" charset="-78"/>
            </a:endParaRPr>
          </a:p>
          <a:p>
            <a:pPr marL="173038" lvl="2" algn="justLow" rtl="1"/>
            <a:endParaRPr lang="fa-IR" sz="36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43895"/>
            <a:ext cx="764386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تعیین اهداف سازمانی- رویکردهای دستیابی به اهداف 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785786" y="285728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3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4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2800" b="1" dirty="0" smtClean="0">
                <a:solidFill>
                  <a:srgbClr val="FF0000"/>
                </a:solidFill>
                <a:cs typeface="B Nazanin" pitchFamily="2" charset="-78"/>
              </a:rPr>
              <a:t>رویکرد نقش ارزشها در تعیین اهداف </a:t>
            </a: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:  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براساس ارزشهای اسلامی می توان برخی ازاهداف زیر را برشمرد :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تقویت روحیه عبودیت		تقویت سطح ایمان مذهبی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کمال و تقرب معنوی افراد	تقویت وجدان کار و سعی وتلاش	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ایجاد و تقویت عفاف سازمانی	ایجاد سلامت نفس در افراد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افزایش عمق فکری افراد	ایجاد بصیرت و تیزبینی در افراد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توسعه سعه صدر		طراحی سازمان با دید جامع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تقویت درک فرصتها		تقویت درک سیستماتیک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تقویت نظم و دقت		ایجاد محیط صادقانه در سازمان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تقویت اصلاحات در سازمان	ایجاد بهبود مستمر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رعایت مصالح سازمانی		ایجاد تعادل سازمانی</a:t>
            </a:r>
            <a:endParaRPr lang="fa-IR" sz="28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43895"/>
            <a:ext cx="764386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rPr>
              <a:t>تعیین اهداف سازمانی- رویکردهای دستیابی به اهداف 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785786" y="285728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4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2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495520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رویکرد سازمانهای تولیدی در ادبیات مدیریت: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شاید بتوان با مطالعه ادبیات مدیریت به اهداف سازمان رسید :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ایجاد ارتباط بین فرصت و منابع		تعیین موضع رقابتی موسسه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شناسایی و ارزیابی رقبا			برتری بر رقبا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گزینش الگو یا نوع استراتژی 		ایجاد تنوع در محصول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کاهش فعالیتهای زائد			تدوین ایدئولوزی و رسالت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افزایش رشد درون سازمانی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ایجاد نوآوری در روند ، محصولات،اطلاعات و ...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بهبود کیفیت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وحدت اهداف</a:t>
            </a:r>
          </a:p>
          <a:p>
            <a:pPr marL="173038" lvl="2" algn="justLow" rtl="1"/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به حداکثر رساندن توانایی جریان تولید</a:t>
            </a:r>
            <a:endParaRPr lang="fa-IR" sz="32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43895"/>
            <a:ext cx="764386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تعیین اهداف سازمانی- رویکردهای دستیابی به اهداف </a:t>
            </a:r>
          </a:p>
        </p:txBody>
      </p:sp>
      <p:sp>
        <p:nvSpPr>
          <p:cNvPr id="11" name="32-Point Star 10"/>
          <p:cNvSpPr/>
          <p:nvPr/>
        </p:nvSpPr>
        <p:spPr>
          <a:xfrm>
            <a:off x="785786" y="285728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5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38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532453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برای برنامه ریزی باید دو نوع اصل را در نظر گرفت: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اصول عام : </a:t>
            </a: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اصولی که مستقیما در برنامه ریزی دخیل نیستند ، اما تاثیر شایانی در امر برنامه ریزی واجراء برنامه ها دارند. عواملی مانند: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امید در دستیابی به هدف	آسانی کار به سبب توکل به خدا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توجه به باطن امور		آخرت گرایی و الگوهای آن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خیرخواهی برای دیگران	اعتماد به خویشتن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b="1" dirty="0" smtClean="0">
                <a:solidFill>
                  <a:srgbClr val="00B050"/>
                </a:solidFill>
                <a:cs typeface="B Nazanin" pitchFamily="2" charset="-78"/>
              </a:rPr>
              <a:t>اصول خاص :  </a:t>
            </a: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اصولی که مستقیما در برنامه ریزی دخیل هستند.اصولی مانند: 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صبر و استقامت استراتژیک	 وحدت در عمل، روش و هدف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نظم و انضباط		مشورت در برنامه ریزی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نظارت و کنترل برنامه		تقسیم کار با توجه به توان افراد</a:t>
            </a:r>
          </a:p>
          <a:p>
            <a:pPr marL="173038"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تصمیم گیری موفق		ارزشیابی و بررسی انحرافات برنامه</a:t>
            </a:r>
            <a:endParaRPr lang="fa-IR" sz="32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343895"/>
            <a:ext cx="764386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rgbClr val="00B050"/>
                </a:solidFill>
                <a:cs typeface="B Nazanin" pitchFamily="2" charset="-78"/>
              </a:rPr>
              <a:t>اصول برنامه ریزی از دیدگاه ارزشی</a:t>
            </a:r>
          </a:p>
        </p:txBody>
      </p:sp>
    </p:spTree>
    <p:extLst>
      <p:ext uri="{BB962C8B-B14F-4D97-AF65-F5344CB8AC3E}">
        <p14:creationId xmlns:p14="http://schemas.microsoft.com/office/powerpoint/2010/main" val="34067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استراتژیها و راهبردهای صنعتی توسعه وزارت صنایع: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نقش راهبری و سیاستگذاری دولت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توسعه بخش خصوصی و سرمایه گذاری خارجی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توسعه صادرات صنعتی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ارتقاء توانمندیهای فناورانه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صنایع با ارزش افزوده بالا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پیوند بین صنایع بزرگ با کوچک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حفاظت از محیط زیست</a:t>
            </a:r>
          </a:p>
          <a:p>
            <a:pPr marL="173038" lvl="2" algn="justLow" rtl="1"/>
            <a:endParaRPr lang="fa-IR" sz="32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343895"/>
            <a:ext cx="792961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پیشنهاد استراتژیهای مناسب</a:t>
            </a:r>
          </a:p>
        </p:txBody>
      </p:sp>
    </p:spTree>
    <p:extLst>
      <p:ext uri="{BB962C8B-B14F-4D97-AF65-F5344CB8AC3E}">
        <p14:creationId xmlns:p14="http://schemas.microsoft.com/office/powerpoint/2010/main" val="299874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تعریف بصیرت : 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از دیدگاه کانگر به 3 عنصربرمی گردد: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تعریف تصورات آینده مطلوب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تدوین این تصورات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توانمند کردن پیروان از طریق انتقال بصیرت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از دیدگاه ارزشی به 4 قسمت تقسیم می شود: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بصیرت خداوند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بصیرت طبیعت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بصیرت کتب آسمانی</a:t>
            </a:r>
          </a:p>
          <a:p>
            <a:pPr marL="173038" lvl="2" algn="justLow" rtl="1"/>
            <a:r>
              <a:rPr lang="fa-IR" sz="3200" dirty="0" smtClean="0">
                <a:solidFill>
                  <a:srgbClr val="0070C0"/>
                </a:solidFill>
                <a:cs typeface="B Nazanin" pitchFamily="2" charset="-78"/>
              </a:rPr>
              <a:t>	بصیرت انسانی(بصیرت در حوزه پذیرش دین ، بصیرت در حوزه عمل به احکام خدا ، بصیرت در حوزه تصمیم گیری)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343895"/>
            <a:ext cx="7929618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بصیرت در اداره سازمانها</a:t>
            </a:r>
          </a:p>
        </p:txBody>
      </p:sp>
      <p:sp>
        <p:nvSpPr>
          <p:cNvPr id="4" name="32-Point Star 3"/>
          <p:cNvSpPr/>
          <p:nvPr/>
        </p:nvSpPr>
        <p:spPr>
          <a:xfrm>
            <a:off x="857224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1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0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507831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نقشهای بصیرت  در اداره سازمانها را می توان به صورت زیر برشمرد:</a:t>
            </a:r>
          </a:p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	به افراد ، امید بزرگ عمومی می دهد.</a:t>
            </a:r>
          </a:p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	انرژی بخش کارکنان در راه اهداف</a:t>
            </a:r>
          </a:p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	معنی بخش به زندگی</a:t>
            </a:r>
          </a:p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	بنیانگذاری استاندارد برتر در سازمان</a:t>
            </a:r>
          </a:p>
          <a:p>
            <a:pPr marL="173038" lvl="2" algn="justLow" rtl="1"/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	پیوند دهنده حال و آینده به هم</a:t>
            </a:r>
          </a:p>
          <a:p>
            <a:pPr marL="173038" lvl="2" algn="justLow" rtl="1"/>
            <a:endParaRPr lang="fa-IR" sz="3600" dirty="0" smtClean="0">
              <a:solidFill>
                <a:srgbClr val="0070C0"/>
              </a:solidFill>
              <a:cs typeface="B Nazanin" pitchFamily="2" charset="-78"/>
            </a:endParaRPr>
          </a:p>
          <a:p>
            <a:pPr marL="173038" lvl="2" algn="justLow" rtl="1"/>
            <a:endParaRPr lang="fa-IR" sz="36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343895"/>
            <a:ext cx="792961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4000" dirty="0" smtClean="0">
                <a:solidFill>
                  <a:srgbClr val="0070C0"/>
                </a:solidFill>
                <a:cs typeface="B Nazanin" pitchFamily="2" charset="-78"/>
              </a:rPr>
              <a:t>بصیرت در اداره سازمانها</a:t>
            </a:r>
          </a:p>
        </p:txBody>
      </p:sp>
      <p:sp>
        <p:nvSpPr>
          <p:cNvPr id="4" name="32-Point Star 3"/>
          <p:cNvSpPr/>
          <p:nvPr/>
        </p:nvSpPr>
        <p:spPr>
          <a:xfrm>
            <a:off x="857224" y="357166"/>
            <a:ext cx="642942" cy="642942"/>
          </a:xfrm>
          <a:prstGeom prst="star32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600" dirty="0" smtClean="0">
                <a:solidFill>
                  <a:srgbClr val="00B050"/>
                </a:solidFill>
              </a:rPr>
              <a:t>2</a:t>
            </a:r>
            <a:endParaRPr lang="en-U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89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21282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برخورداری از حمایت رهبران و مدیریت ارشد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یک فعالیت مشارکتی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انعطاف پذیر ، کاربردی ، دوستانه و برازنده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روشن بودن مسئولیتها و زمانبندی فعالیتها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تضمین قابل اعتماد بودن نتایج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ایجاد کننده تفاهم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آگاه به محیط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واقع نگری در مورد استراتژیها ، اهداف و اقدامات و نتایج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ارائه دهنده شواهد انگیزه بخش برای توصیه های خود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دارای روشی مناسب برای رفع اختلاف نظرها</a:t>
            </a:r>
          </a:p>
          <a:p>
            <a:pPr marL="173038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پویا و پیوسته است.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343895"/>
            <a:ext cx="7929618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ctr" rtl="1"/>
            <a:r>
              <a:rPr lang="fa-IR" sz="4000" dirty="0" smtClean="0">
                <a:solidFill>
                  <a:srgbClr val="0070C0"/>
                </a:solidFill>
                <a:cs typeface="B Nazanin" pitchFamily="2" charset="-78"/>
              </a:rPr>
              <a:t>شاخصهای  برنامه ریزی موفق</a:t>
            </a:r>
          </a:p>
        </p:txBody>
      </p:sp>
    </p:spTree>
    <p:extLst>
      <p:ext uri="{BB962C8B-B14F-4D97-AF65-F5344CB8AC3E}">
        <p14:creationId xmlns:p14="http://schemas.microsoft.com/office/powerpoint/2010/main" val="30147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پنجم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246611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ترسیم چشم انداز وتدوین اهداف و برنامه ریزی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785926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برنامه ریزی راهبردی ، فرآیندی متشکل از چشم انداز ، ارزشهای اصیل ، رسالت، اهداف خطیر  و شعارهای شوربرانگیز و توصیف روشن از دورنما ، استراتژیها ، برنامه ها ، فرآیندها ، رویه های و ...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در جامعه اسلامی ، بر اساس باورها  و ارزشهای حاصل از جهان بینی و ایدئولوژی اسلام و حکومت دینی  و استفاده از دیدگاههای موسسین سازمان و ذی الحقوقان ، اهداف عالیه و رسالت سازمان تعریف و راهبردهای مناسب برای رسیدن به آنها تعیین می شوند.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1142984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مقدمه</a:t>
            </a:r>
            <a:endParaRPr lang="fa-IR" sz="30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65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/>
        </p:nvGraphicFramePr>
        <p:xfrm>
          <a:off x="1142976" y="1071546"/>
          <a:ext cx="757242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8662" y="35716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تدوین منشور/ ترسیم چشم انداز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3978196"/>
            <a:ext cx="7572428" cy="230832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ایدئولوژی اصلی : مشخصه اصلی و بادوام سازمان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ارزشها اصلی : معتقدات اساسی و پایدار سازمان و مجموعه اصولی که رهنمون سازمان است.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مقصود اصلی : دلیل وجودی سازمان است.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اهداف خطیر : مستلزم شهامت و تهور است و عامل اصلی برای تلفیق تلاشها.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توصیف دورنما : توصیف زنده و جذاب و مشخص از وضع آینده سازمان </a:t>
            </a:r>
            <a:endParaRPr lang="en-US" sz="24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52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071546"/>
            <a:ext cx="7929618" cy="55092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مطلوب و مقصود سازمان است که می خواهد به آن برسد و فلسفه اصلی سازمان تحقق اهداف آن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اهداف کلان موسسات سه دسته اند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سودآوری : سازمانهایی که به دنبال انتفاع هستند.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رفع نیاز: سازمانهایی که برای رفع یک نیاز درشرایط خاص شکل گرفته اند ، مثل بهزیستی ،هلال احمر و ...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7030A0"/>
                </a:solidFill>
                <a:cs typeface="B Nazanin" pitchFamily="2" charset="-78"/>
              </a:rPr>
              <a:t>انجام یک رسالت: سازمانهایی که توسط یک مرجع بالاتر ، برای آنها رسالتی تعریف شده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مهمترین اهداف موسسات تولیدی در دیدگاه غربی عبارتند از : سودآوری ، بهره وری ، رقابت ، پیشرفت کارکنان ، رهبری فناوری و مسئولیت پذیری و ...</a:t>
            </a:r>
            <a:endParaRPr lang="en-US" sz="32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357166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هدف چیست ؟</a:t>
            </a:r>
            <a:endParaRPr lang="fa-IR" sz="40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45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500174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انگیزش در نظام تولیدی را در سودآوری خلاصه کرده است، وعواملی مانند رشد انسان ، سازمان و جامعه را نادیده گرفته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صرفا به تجارب ناقص بشری در حوزه های جغرافیایی خاص توجه شده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از نیازهای فطری کارکنان غافل مانده و فقط به نیازهای مادی آنها بسنده کرده اند.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تنها شکل مالکیت سازمانهای تولیدی ، خصوصی در نظر گرفته شده است. در حالیکه دولتی ، تعاونی و عمومی نیز می تواند باشد.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به رشد کارکنان ، مدیران و ذینفعان کمتر توجه نموده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به سعادت اخروی بشر، سازمان وجامعه توجه کافی نشده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به ارزشهای دینی ، اخلاقی ، وانسانی توجه لازم نشده است. </a:t>
            </a:r>
            <a:endParaRPr lang="en-US" sz="28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05450"/>
            <a:ext cx="7929618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solidFill>
                  <a:sysClr val="windowText" lastClr="000000"/>
                </a:solidFill>
                <a:cs typeface="B Nazanin" pitchFamily="2" charset="-78"/>
              </a:rPr>
              <a:t>اشکالات اهداف موسسات تولیدی با دیدگاه غربی</a:t>
            </a:r>
            <a:endParaRPr lang="fa-IR" sz="36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000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500174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از دیدگاه اسلامی ، سازمان دارای اهدافی در راستای اهداف زندگی انسان و تکامل جامعه و عمران و آبادانی زمین است . 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تحقق اهداف کلی جامعه اسلامی ، تحقق اهداف انبیاء و رهبران جامعه اسلامی از مهمترین اهداف عمومی موسسات تولیدی است. این اهداف جامع و فراگیرمی باشند.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برخی ازمهمترین ارکان این اهداف عبارتند از :</a:t>
            </a:r>
          </a:p>
          <a:p>
            <a:pPr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تعهد برین 			والایی ارزش حیات</a:t>
            </a:r>
          </a:p>
          <a:p>
            <a:pPr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برخورداری از سعادت		جدی دیدن هستی</a:t>
            </a:r>
          </a:p>
          <a:p>
            <a:pPr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کسب آزادی معنوی		رفع محدودیتها</a:t>
            </a:r>
          </a:p>
          <a:p>
            <a:pPr lvl="2" algn="justLow" rtl="1"/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کمال جویی سازمان		رشد مادی و معنوی افراد</a:t>
            </a:r>
          </a:p>
          <a:p>
            <a:pPr lvl="2" algn="justLow" rtl="1"/>
            <a:endParaRPr lang="en-US" sz="2800" dirty="0">
              <a:solidFill>
                <a:schemeClr val="accent2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28604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اهداف موسسات تولیدی با نگاه اسلامی </a:t>
            </a:r>
            <a:endParaRPr lang="fa-IR" sz="40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375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ترسیم چشم انداز وتدوین اهداف و برنامه ریزی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500174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اهداف اقتصادی مشترک </a:t>
            </a:r>
            <a:r>
              <a:rPr lang="fa-IR" sz="2800" dirty="0" smtClean="0">
                <a:solidFill>
                  <a:srgbClr val="0070C0"/>
                </a:solidFill>
                <a:cs typeface="B Nazanin" pitchFamily="2" charset="-78"/>
              </a:rPr>
              <a:t>: شامل کسب سود و درآمد /برآورد تقاضای مصرف کنندگان / برآورد سلیقه مصرف کنندگان / بالابردن عرضه و کمیت تولید / بالابردن کیفیت تولید / پیشرفت فناورانه / پیروزی در رقابت با رقبا / توسعه قدرت سیاسی و اقتصادی / بالابردن سطح آموزشی و قدرت یادگیری سازمانی / رعایت وضعیت ایمنی در کار / کنترل آلودگی محیط زیست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B Nazanin" pitchFamily="2" charset="-78"/>
              </a:rPr>
              <a:t>اهداف ارزشی: </a:t>
            </a:r>
            <a:r>
              <a:rPr lang="fa-IR" sz="2700" dirty="0" smtClean="0">
                <a:solidFill>
                  <a:srgbClr val="0070C0"/>
                </a:solidFill>
                <a:cs typeface="B Nazanin" pitchFamily="2" charset="-78"/>
              </a:rPr>
              <a:t>شامل کمک به موسسات خیریه / بهزیستی مردم / حقوق مناسب و مزد کافی برای نیروی کار / ارتقاء و رشد عمومی و شغلی کارکنان / تامین شغلی و امنیت نیروی کار / شرایط مناسب انجام کار / قدردانی کامل و احساس مشارکت در مدیریت / اعتماد کامل به زیردستان /اعطای جوایز و تسهیلات به کارکنان / بالابردن سطح مسائل بهداشتی کار / کمک به درآمد ملی و ....</a:t>
            </a:r>
            <a:endParaRPr lang="en-US" sz="27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دسته بندی اهداف موسسات تولیدی با نگاه اسلامی </a:t>
            </a:r>
            <a:endParaRPr lang="fa-IR" sz="30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296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2221048"/>
            <a:ext cx="7929618" cy="70788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ctr" rtl="1"/>
            <a:r>
              <a:rPr lang="fa-IR" sz="4000" dirty="0" smtClean="0">
                <a:solidFill>
                  <a:srgbClr val="0070C0"/>
                </a:solidFill>
                <a:cs typeface="B Nazanin" pitchFamily="2" charset="-78"/>
              </a:rPr>
              <a:t>ایجاد تولید مطلوب الهی </a:t>
            </a:r>
            <a:endParaRPr lang="en-US" sz="40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28604"/>
            <a:ext cx="7929618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اساسی موسسات تولیدی با نگاه اسلامی </a:t>
            </a:r>
            <a:endParaRPr lang="fa-IR" sz="4000" dirty="0" smtClean="0">
              <a:cs typeface="B Homa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000496" y="1500174"/>
            <a:ext cx="1643074" cy="642942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28662" y="4161874"/>
            <a:ext cx="7929618" cy="175432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تولید کامل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کمال انسان و صیرورت دائمی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rgbClr val="0070C0"/>
                </a:solidFill>
                <a:cs typeface="B Nazanin" pitchFamily="2" charset="-78"/>
              </a:rPr>
              <a:t>کسب سود حلال و معقول</a:t>
            </a:r>
            <a:endParaRPr lang="en-US" sz="36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3571868" y="3000372"/>
            <a:ext cx="2500330" cy="1143008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تولید با رعایت</a:t>
            </a:r>
            <a:endParaRPr lang="en-US" sz="2800" dirty="0">
              <a:solidFill>
                <a:srgbClr val="7030A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86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Microsoft Office PowerPoint</Application>
  <PresentationFormat>On-screen Show (4:3)</PresentationFormat>
  <Paragraphs>265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 بنام خدا مبانی و اصول مدیریت اسلامی(بخش 2) فصل اول ترسیم چشم انداز وتدوین اهداف و برنامه ریزی   نویسندگان  : دکتر علیرضا علی احمدی / دکتر حسین علی احمدی  استاد درس : دکتر حسین علی احمدی خلاصه سازی : جمشید عادلی مقدم آذرماه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پنجم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2013-12-22T12:15:21Z</dcterms:modified>
</cp:coreProperties>
</file>