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23" autoAdjust="0"/>
  </p:normalViewPr>
  <p:slideViewPr>
    <p:cSldViewPr>
      <p:cViewPr varScale="1">
        <p:scale>
          <a:sx n="63" d="100"/>
          <a:sy n="63" d="100"/>
        </p:scale>
        <p:origin x="-8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93964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بهره وری در آیات و روایات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07831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ان الله لا یتغیر ما بقوم حتی یغیروا ما بانفسهم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ان فی خلق السموات والارض و اختلاف الیل والنهار لایات لاولی الالباب . الذین یذکرون الله قیاما و قعودا و علی جنوبهم و یتفکرون فی خلق السموات و الارض ربنا ما خلقت هذا باطلا سبحانک فقنا عذاب النار.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لئن شکرتم لازیدنکم و لئن کفرتم ان عذابی شدیدا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الذی خلق الموت و الحیوه لیبلوکم ایکم احسن عملا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کلو واشربو و لاتسرفو ، انه لا یحب المسرفین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یسئلونک عن النعیم</a:t>
            </a:r>
            <a:endParaRPr lang="fa-IR" sz="2800" dirty="0" smtClean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4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مبانی بهره وری در اسلام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341632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نظم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محاسبه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تاثیر عمل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تطابق مسئولیت و توانمندی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کشف استعدادها و توانمندیها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600" dirty="0" smtClean="0">
                <a:solidFill>
                  <a:schemeClr val="bg1"/>
                </a:solidFill>
                <a:cs typeface="B Nazanin" pitchFamily="2" charset="-78"/>
              </a:rPr>
              <a:t>فرصت شناسی</a:t>
            </a:r>
          </a:p>
        </p:txBody>
      </p:sp>
    </p:spTree>
    <p:extLst>
      <p:ext uri="{BB962C8B-B14F-4D97-AF65-F5344CB8AC3E}">
        <p14:creationId xmlns:p14="http://schemas.microsoft.com/office/powerpoint/2010/main" val="147620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روشهای رسیدن بهره وری اسلامی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440120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2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عدالت گرایی و حق گرایی 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اعتدال و پرهیز از افراط و تفریط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شکر نعمت 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ممانعت از اسراف و تبذیر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حداقل گرایی ، زهد و پرهیز از دلبستگی به دنیا 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ادای تکلیف الهی</a:t>
            </a:r>
          </a:p>
          <a:p>
            <a:pPr marL="95250" lvl="2" algn="justLow" rtl="1">
              <a:buFont typeface="Arial" pitchFamily="34" charset="0"/>
              <a:buChar char="•"/>
            </a:pPr>
            <a:endParaRPr lang="fa-IR" sz="4000" dirty="0" smtClean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921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هفتم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377740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572428" cy="5643602"/>
          </a:xfr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rtl="1">
              <a:lnSpc>
                <a:spcPct val="110000"/>
              </a:lnSpc>
              <a:defRPr/>
            </a:pP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بنام خدا</a:t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مبانی و اصول مدیریت اسلامی(بخش 2)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فصل چهارم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dirty="0" smtClean="0">
                <a:cs typeface="B Homa" pitchFamily="2" charset="-78"/>
              </a:rPr>
              <a:t>انگیزش منابع انسانی</a:t>
            </a:r>
            <a:br>
              <a:rPr lang="fa-IR" dirty="0" smtClean="0">
                <a:cs typeface="B Homa" pitchFamily="2" charset="-78"/>
              </a:rPr>
            </a:br>
            <a:r>
              <a:rPr lang="fa-IR" sz="5400" dirty="0" smtClean="0">
                <a:cs typeface="B Homa" pitchFamily="2" charset="-78"/>
              </a:rPr>
              <a:t/>
            </a:r>
            <a:br>
              <a:rPr lang="fa-IR" sz="5400" dirty="0" smtClean="0">
                <a:cs typeface="B Homa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نویسندگان  : دکتر علیرضا علی احمدی / دکتر حسین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استاد درس : دکتر حسین علی احمدی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سازی : جمشید عادلی مقدم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آذرماه 92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endParaRPr lang="en-US" sz="5400" b="1" dirty="0">
              <a:solidFill>
                <a:schemeClr val="accent6">
                  <a:lumMod val="75000"/>
                </a:schemeClr>
              </a:solidFill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237629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792961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مفهوم و ضرورت  انگیزش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857232"/>
            <a:ext cx="7929618" cy="480131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2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chemeClr val="bg1"/>
                </a:solidFill>
                <a:cs typeface="B Nazanin" pitchFamily="2" charset="-78"/>
              </a:rPr>
              <a:t>هر چیزی که سبب نیروزایی ، جهت دهی ، حفظ سیستم ، و کارایی بیشتر در مدیریت گردد ، انگیزش نام دارد.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chemeClr val="bg1"/>
                </a:solidFill>
                <a:cs typeface="B Nazanin" pitchFamily="2" charset="-78"/>
              </a:rPr>
              <a:t>نیازها ، غرایز ، فطریات ،استعداد، هویت، شخصیت ، روان ، روحیه ، رضایت شغلی ، غنی سازی شغلی ، تامین حقوق ، تشویق و تنبیه ، آرامش ، ایمنی ، بیمه ، تامین اجتماعی ، خستگی ، وجدان کار ، اراده ، خواست و ... از واژه های مرتبط با انگیزش هستند.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400" dirty="0" smtClean="0">
                <a:solidFill>
                  <a:schemeClr val="bg1"/>
                </a:solidFill>
                <a:cs typeface="B Nazanin" pitchFamily="2" charset="-78"/>
              </a:rPr>
              <a:t>ضرورت انگیزش : شکوفا شدن استعدادهای متفاوت نیاز به انگیزه ها ، نیازها ، و محرکهای مختلف دارد.</a:t>
            </a:r>
          </a:p>
        </p:txBody>
      </p:sp>
    </p:spTree>
    <p:extLst>
      <p:ext uri="{BB962C8B-B14F-4D97-AF65-F5344CB8AC3E}">
        <p14:creationId xmlns:p14="http://schemas.microsoft.com/office/powerpoint/2010/main" val="211938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792961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مبانی انگیزش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48" y="928670"/>
            <a:ext cx="7929618" cy="483209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2" algn="justLow" rtl="1"/>
            <a:r>
              <a:rPr lang="fa-IR" sz="4400" dirty="0" smtClean="0">
                <a:solidFill>
                  <a:schemeClr val="bg1"/>
                </a:solidFill>
                <a:cs typeface="B Nazanin" pitchFamily="2" charset="-78"/>
              </a:rPr>
              <a:t>برخی از مبانی انگیزش: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4400" dirty="0" smtClean="0">
                <a:solidFill>
                  <a:schemeClr val="bg1"/>
                </a:solidFill>
                <a:cs typeface="B Nazanin" pitchFamily="2" charset="-78"/>
              </a:rPr>
              <a:t>عوامل مادی و معنوی، ظاهری و باطنی ، غیبی وشهودی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4400" dirty="0" smtClean="0">
                <a:solidFill>
                  <a:schemeClr val="bg1"/>
                </a:solidFill>
                <a:cs typeface="B Nazanin" pitchFamily="2" charset="-78"/>
              </a:rPr>
              <a:t>مبانی انگیزش از طریق آگاهی غیبی و وحی نیز قابل اکتشاف است.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4400" dirty="0" smtClean="0">
                <a:solidFill>
                  <a:schemeClr val="bg1"/>
                </a:solidFill>
                <a:cs typeface="B Nazanin" pitchFamily="2" charset="-78"/>
              </a:rPr>
              <a:t>ایمان ، ذکر ، عبودیت ، توکل ، یقین و...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4400" dirty="0" smtClean="0">
                <a:solidFill>
                  <a:schemeClr val="bg1"/>
                </a:solidFill>
                <a:cs typeface="B Nazanin" pitchFamily="2" charset="-78"/>
              </a:rPr>
              <a:t>خودشناسی و شناخت استعدادهای انسانی</a:t>
            </a:r>
          </a:p>
        </p:txBody>
      </p:sp>
    </p:spTree>
    <p:extLst>
      <p:ext uri="{BB962C8B-B14F-4D97-AF65-F5344CB8AC3E}">
        <p14:creationId xmlns:p14="http://schemas.microsoft.com/office/powerpoint/2010/main" val="333704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792961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اهداف انگیزش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48" y="928670"/>
            <a:ext cx="7929618" cy="347787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2" algn="justLow" rtl="1"/>
            <a:r>
              <a:rPr lang="fa-IR" sz="4400" dirty="0" smtClean="0">
                <a:solidFill>
                  <a:schemeClr val="bg1"/>
                </a:solidFill>
                <a:cs typeface="B Nazanin" pitchFamily="2" charset="-78"/>
              </a:rPr>
              <a:t>اهداف کلی انسان ، کسب قرب و رضوان الهی ، هدایت و رشد ، طهارت ، حیات طیبه ، و عبادت الهی می باشد.</a:t>
            </a:r>
          </a:p>
          <a:p>
            <a:pPr marL="95250" lvl="2" algn="justLow" rtl="1"/>
            <a:r>
              <a:rPr lang="fa-IR" sz="4400" dirty="0" smtClean="0">
                <a:solidFill>
                  <a:schemeClr val="bg1"/>
                </a:solidFill>
                <a:cs typeface="B Nazanin" pitchFamily="2" charset="-78"/>
              </a:rPr>
              <a:t>برای تحقق این اهداف در سازمان ، باید روحیه این امور، یعنی ”انگیزه“ ایجاد شود.</a:t>
            </a:r>
          </a:p>
        </p:txBody>
      </p:sp>
    </p:spTree>
    <p:extLst>
      <p:ext uri="{BB962C8B-B14F-4D97-AF65-F5344CB8AC3E}">
        <p14:creationId xmlns:p14="http://schemas.microsoft.com/office/powerpoint/2010/main" val="262096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285728"/>
            <a:ext cx="792961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عوامل و موانع انگیزش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48" y="928670"/>
            <a:ext cx="7929618" cy="526297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جو و فرهنگ سازمانی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مقاومت و خستگی ناپذیری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فشارهای عصبی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آرامش روحی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تشویق و تنبیه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عشق به کار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حل معظلات و مشکلات 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صبر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آرمان گرایی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اصول مداری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انتقاد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عدالت طلبی و ....</a:t>
            </a:r>
          </a:p>
        </p:txBody>
      </p:sp>
    </p:spTree>
    <p:extLst>
      <p:ext uri="{BB962C8B-B14F-4D97-AF65-F5344CB8AC3E}">
        <p14:creationId xmlns:p14="http://schemas.microsoft.com/office/powerpoint/2010/main" val="385112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229600" cy="21431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fa-IR" sz="8000" dirty="0" smtClean="0">
                <a:solidFill>
                  <a:schemeClr val="accent2">
                    <a:lumMod val="75000"/>
                  </a:schemeClr>
                </a:solidFill>
                <a:cs typeface="B Majid Shadow" pitchFamily="2" charset="-78"/>
              </a:rPr>
              <a:t>پایان فصل هشتم</a:t>
            </a:r>
            <a:endParaRPr lang="en-US" sz="11500" dirty="0">
              <a:solidFill>
                <a:schemeClr val="accent2">
                  <a:lumMod val="75000"/>
                </a:schemeClr>
              </a:solidFill>
              <a:cs typeface="B Majid Shadow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802777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572428" cy="5643602"/>
          </a:xfr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rtl="1">
              <a:lnSpc>
                <a:spcPct val="110000"/>
              </a:lnSpc>
              <a:defRPr/>
            </a:pP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بنام خدا</a:t>
            </a:r>
            <a:br>
              <a:rPr lang="fa-IR" sz="40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مبانی و اصول مدیریت اسلامی(بخش 2)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فصل سوم</a:t>
            </a:r>
            <a:br>
              <a:rPr lang="fa-IR" sz="54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dirty="0" smtClean="0">
                <a:cs typeface="B Homa" pitchFamily="2" charset="-78"/>
              </a:rPr>
              <a:t>بهره وری در سازمانهای تولیدی</a:t>
            </a:r>
            <a:br>
              <a:rPr lang="fa-IR" dirty="0" smtClean="0">
                <a:cs typeface="B Homa" pitchFamily="2" charset="-78"/>
              </a:rPr>
            </a:br>
            <a:r>
              <a:rPr lang="fa-IR" sz="5400" dirty="0" smtClean="0">
                <a:cs typeface="B Homa" pitchFamily="2" charset="-78"/>
              </a:rPr>
              <a:t/>
            </a:r>
            <a:br>
              <a:rPr lang="fa-IR" sz="5400" dirty="0" smtClean="0">
                <a:cs typeface="B Homa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نویسندگان  : دکتر علیرضا علی احمدی / دکتر حسین علی احمدی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 استاد درس : دکتر حسین علی احمدی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خلاصه سازی : جمشید عادلی مقدم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>آذرماه 92 </a:t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  <a:t/>
            </a:r>
            <a:br>
              <a:rPr lang="fa-IR" sz="2800" b="1" dirty="0" smtClean="0">
                <a:solidFill>
                  <a:schemeClr val="accent6">
                    <a:lumMod val="75000"/>
                  </a:schemeClr>
                </a:solidFill>
                <a:cs typeface="B Kamran" pitchFamily="2" charset="-78"/>
              </a:rPr>
            </a:br>
            <a:endParaRPr lang="en-US" sz="5400" b="1" dirty="0">
              <a:solidFill>
                <a:schemeClr val="accent6">
                  <a:lumMod val="75000"/>
                </a:schemeClr>
              </a:solidFill>
              <a:cs typeface="B Kamra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693344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5539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تعاریف مختلف برای بهره وری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20142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نسبت ستاده کالا با خدمت به داده عوامل تولید کننده آن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کارایی در تولید صنعتی که توسط برخی روابط بین ستاده ها و داده ها اندازه گیری می شود.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ستاده هر واحد داده به نهاده به کار رفته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نسبت میان مقدار معینی محصول  و مقدار معینی از یک یا چند عامل تولید و مقداری که هر کارگر در یک زمان معین تولید می کند.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سنجش اینکه چگونه منابع تخصیص یافته ، موفق به انجام به موقع اهداف کیفی و کمی می شوند.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خارج قسمت ستاده به یکی از عوامل تولید.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rgbClr val="00B050"/>
                </a:solidFill>
                <a:cs typeface="B Nazanin" pitchFamily="2" charset="-78"/>
              </a:rPr>
              <a:t>خارج قسمت خروجی (میزان تولید) بر یکی از عوامل تولید</a:t>
            </a:r>
            <a:endParaRPr lang="en-US" sz="3200" dirty="0">
              <a:solidFill>
                <a:sysClr val="windowText" lastClr="00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815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7224" y="343895"/>
            <a:ext cx="8001056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600" dirty="0" smtClean="0">
                <a:cs typeface="B Homa" pitchFamily="2" charset="-78"/>
              </a:rPr>
              <a:t>واژه های معادل بهره وری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1072108"/>
            <a:ext cx="7929618" cy="378565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اثربخشی : یعنی درجه و میزان نیل به اهداف تعیین شده .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راندمان : نسبت بازده واقعی به دست آمده به بازدهی استاندارد</a:t>
            </a:r>
          </a:p>
          <a:p>
            <a:pPr lvl="1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کارایی : مقدار کاری که انجام می شود ، به مقدار کاری که باید انجام شود</a:t>
            </a:r>
            <a:endParaRPr lang="en-US" sz="44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874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تاریخچه بهره وری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63231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اسمیت ، نیروی کار با بهره وری را دارای ارزشی بیشتر از نیروی کار فاقد بهره وری دانست . کارایی را نتیجه ی کار و تخصصی کردن آن دانست.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جی ونس ، هدف عمده اقتصاد را بهره ور کردن نیروی کار دانست.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بعد از انقلاب صنعتی ، بهره وری(میل به تولید) مورد توجه واقع شد.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رابینز ، اثربخشی را جوهره اصلی تئوری سازمان دانست.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گودمن ، به ارتباط فرهنگ سازمانی و اثربخشی و ارائه مدلهای ارزش چندگانه پرداخت.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کمپل ، اثربخشی را میزان دستیابی به اهداف دانست.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کویین و رورباف به ترکیب معیارهای اثربخشی پرداختند.</a:t>
            </a:r>
          </a:p>
        </p:txBody>
      </p:sp>
    </p:spTree>
    <p:extLst>
      <p:ext uri="{BB962C8B-B14F-4D97-AF65-F5344CB8AC3E}">
        <p14:creationId xmlns:p14="http://schemas.microsoft.com/office/powerpoint/2010/main" val="137488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928662" y="1928802"/>
            <a:ext cx="7929618" cy="16430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بهره وری کل و جزء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101566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بهره وری کل : یعنی رابطه بین ستاده سیستم به کلیه منابع مصروفه جهت تولید آن ستاده.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8662" y="2314510"/>
            <a:ext cx="292895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2" algn="ctr" rtl="1"/>
            <a:r>
              <a:rPr lang="en-US" sz="2800" dirty="0" smtClean="0">
                <a:solidFill>
                  <a:schemeClr val="bg1"/>
                </a:solidFill>
                <a:cs typeface="B Nazanin" pitchFamily="2" charset="-78"/>
              </a:rPr>
              <a:t>=</a:t>
            </a:r>
            <a:r>
              <a:rPr lang="fa-IR" sz="2800" dirty="0" smtClean="0">
                <a:solidFill>
                  <a:schemeClr val="bg1"/>
                </a:solidFill>
                <a:cs typeface="B Nazanin" pitchFamily="2" charset="-78"/>
              </a:rPr>
              <a:t>بهره وری کل</a:t>
            </a:r>
          </a:p>
        </p:txBody>
      </p:sp>
      <p:sp>
        <p:nvSpPr>
          <p:cNvPr id="5" name="Rectangle 4"/>
          <p:cNvSpPr/>
          <p:nvPr/>
        </p:nvSpPr>
        <p:spPr>
          <a:xfrm>
            <a:off x="2786050" y="2143116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  <a:cs typeface="B Nazanin" pitchFamily="2" charset="-78"/>
              </a:rPr>
              <a:t>هزینه مواد و خدمات تعیین شده از خارج سازمان-ارزش کل ستاده 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3071802" y="2671700"/>
            <a:ext cx="57864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000" dirty="0" smtClean="0">
                <a:solidFill>
                  <a:schemeClr val="bg1"/>
                </a:solidFill>
              </a:rPr>
              <a:t>هزینه داده های سرمایه ای و نیروی کار داخل سازمان</a:t>
            </a:r>
            <a:endParaRPr lang="en-US" sz="2000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857488" y="2571744"/>
            <a:ext cx="51435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28662" y="3643314"/>
            <a:ext cx="7929618" cy="2862322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630238" lvl="2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بهره وری جزء :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هر یک از عوامل بهره وری جزئی برای نشان دادن صرفه جویی های به دست آمده در طول زمان مفید است.</a:t>
            </a:r>
          </a:p>
          <a:p>
            <a:pPr marL="630238" lvl="3" algn="justLow" rtl="1">
              <a:buFont typeface="Arial" pitchFamily="34" charset="0"/>
              <a:buChar char="•"/>
            </a:pPr>
            <a:r>
              <a:rPr lang="fa-IR" sz="3000" dirty="0" smtClean="0">
                <a:solidFill>
                  <a:schemeClr val="bg1"/>
                </a:solidFill>
                <a:cs typeface="B Nazanin" pitchFamily="2" charset="-78"/>
              </a:rPr>
              <a:t>افزایش کوتاه مدت بهره وری به معنی نرخهای بهتر بهره برداری از ظرفیت تا کاراترین نرخ است. چنین پیشرفتهایی در بلند مدت نشان دهنده پیشرفت فنی است.</a:t>
            </a:r>
          </a:p>
        </p:txBody>
      </p:sp>
    </p:spTree>
    <p:extLst>
      <p:ext uri="{BB962C8B-B14F-4D97-AF65-F5344CB8AC3E}">
        <p14:creationId xmlns:p14="http://schemas.microsoft.com/office/powerpoint/2010/main" val="368372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انواع بهره وری جزء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47842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2" algn="justLow" rtl="1">
              <a:buFont typeface="Arial" pitchFamily="34" charset="0"/>
              <a:buChar char="•"/>
            </a:pPr>
            <a:r>
              <a:rPr lang="fa-IR" sz="2500" dirty="0" smtClean="0">
                <a:solidFill>
                  <a:srgbClr val="FF0000"/>
                </a:solidFill>
                <a:cs typeface="B Nazanin" pitchFamily="2" charset="-78"/>
              </a:rPr>
              <a:t>بهره وری سرمایه</a:t>
            </a:r>
            <a:r>
              <a:rPr lang="fa-IR" sz="2500" dirty="0" smtClean="0">
                <a:solidFill>
                  <a:schemeClr val="bg1"/>
                </a:solidFill>
                <a:cs typeface="B Nazanin" pitchFamily="2" charset="-78"/>
              </a:rPr>
              <a:t>: حاصل تقسیم ارزش افزوده حاصله بر سرمایه به کار رفته در تولید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500" dirty="0" smtClean="0">
                <a:solidFill>
                  <a:srgbClr val="FF0000"/>
                </a:solidFill>
                <a:cs typeface="B Nazanin" pitchFamily="2" charset="-78"/>
              </a:rPr>
              <a:t>بهره وری نیروی انسانی </a:t>
            </a:r>
            <a:r>
              <a:rPr lang="fa-IR" sz="2500" dirty="0" smtClean="0">
                <a:solidFill>
                  <a:schemeClr val="bg1"/>
                </a:solidFill>
                <a:cs typeface="B Nazanin" pitchFamily="2" charset="-78"/>
              </a:rPr>
              <a:t>: چه مقدار محصول به ازاء هر واحد زمان کارگر تولید شده است.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500" dirty="0" smtClean="0">
                <a:solidFill>
                  <a:srgbClr val="FF0000"/>
                </a:solidFill>
                <a:cs typeface="B Nazanin" pitchFamily="2" charset="-78"/>
              </a:rPr>
              <a:t>بهره وری فناوری : </a:t>
            </a:r>
            <a:r>
              <a:rPr lang="fa-IR" sz="2500" dirty="0" smtClean="0">
                <a:solidFill>
                  <a:schemeClr val="bg1"/>
                </a:solidFill>
                <a:cs typeface="B Nazanin" pitchFamily="2" charset="-78"/>
              </a:rPr>
              <a:t>خارج قسمت ستاده سیستم بر کا هزینه های ماشین آلات (استهلاک ، هزینه های تعمیر و نگهداری ، دانش فنی و ...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500" dirty="0" smtClean="0">
                <a:solidFill>
                  <a:srgbClr val="FF0000"/>
                </a:solidFill>
                <a:cs typeface="B Nazanin" pitchFamily="2" charset="-78"/>
              </a:rPr>
              <a:t>بهره وری مواد اولیه :  </a:t>
            </a:r>
            <a:r>
              <a:rPr lang="fa-IR" sz="2500" dirty="0" smtClean="0">
                <a:solidFill>
                  <a:schemeClr val="bg1"/>
                </a:solidFill>
                <a:cs typeface="B Nazanin" pitchFamily="2" charset="-78"/>
              </a:rPr>
              <a:t>تقسیم ارزش افزوده ایجاد شده در یک واحد صنعتی در طول یکسال بر مجموع مواد اولیه مصرف شده در جریان تولید کالاها و خدمات آن.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500" dirty="0" smtClean="0">
                <a:solidFill>
                  <a:srgbClr val="FF0000"/>
                </a:solidFill>
                <a:cs typeface="B Nazanin" pitchFamily="2" charset="-78"/>
              </a:rPr>
              <a:t>بهره وری انرژی : </a:t>
            </a:r>
            <a:r>
              <a:rPr lang="fa-IR" sz="2500" dirty="0" smtClean="0">
                <a:solidFill>
                  <a:schemeClr val="bg1"/>
                </a:solidFill>
                <a:cs typeface="B Nazanin" pitchFamily="2" charset="-78"/>
              </a:rPr>
              <a:t>نسبت ارزش افزوده تولید شده ، به قیمت انرژیهای مصرفی </a:t>
            </a:r>
          </a:p>
          <a:p>
            <a:pPr lvl="2" algn="justLow" rtl="1">
              <a:buFont typeface="Arial" pitchFamily="34" charset="0"/>
              <a:buChar char="•"/>
            </a:pPr>
            <a:r>
              <a:rPr lang="fa-IR" sz="2500" dirty="0" smtClean="0">
                <a:solidFill>
                  <a:srgbClr val="FF0000"/>
                </a:solidFill>
                <a:cs typeface="B Nazanin" pitchFamily="2" charset="-78"/>
              </a:rPr>
              <a:t>بهره وری در سال پایه و بهره وری به نرخ ثابت:  </a:t>
            </a:r>
            <a:r>
              <a:rPr lang="fa-IR" sz="2500" dirty="0" smtClean="0">
                <a:solidFill>
                  <a:schemeClr val="bg1"/>
                </a:solidFill>
                <a:cs typeface="B Nazanin" pitchFamily="2" charset="-78"/>
              </a:rPr>
              <a:t>استفاده از شاخصهای تعدیل کننده در محاسبات فوق برای حذف عامل تغییرات قیمت انواع داده در طول سالهای مختلف</a:t>
            </a:r>
          </a:p>
        </p:txBody>
      </p:sp>
    </p:spTree>
    <p:extLst>
      <p:ext uri="{BB962C8B-B14F-4D97-AF65-F5344CB8AC3E}">
        <p14:creationId xmlns:p14="http://schemas.microsoft.com/office/powerpoint/2010/main" val="128626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بهره وری اسلامی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489364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2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مفهوم بهره وری اسلامی :</a:t>
            </a:r>
          </a:p>
          <a:p>
            <a:pPr marL="552450" lvl="3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دراسلام بهره وری به معنای استفاده از نعمات الهی بر اساس دستور خداست.</a:t>
            </a:r>
          </a:p>
          <a:p>
            <a:pPr marL="552450" lvl="3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اسلام شاخصهای بهره وری و روش آن را نیز مشخص کرده است.</a:t>
            </a:r>
          </a:p>
          <a:p>
            <a:pPr marL="552450" lvl="3" algn="justLow" rtl="1">
              <a:buFont typeface="Arial" pitchFamily="34" charset="0"/>
              <a:buChar char="•"/>
            </a:pPr>
            <a:r>
              <a:rPr lang="fa-IR" sz="4000" dirty="0" smtClean="0">
                <a:solidFill>
                  <a:schemeClr val="bg1"/>
                </a:solidFill>
                <a:cs typeface="B Nazanin" pitchFamily="2" charset="-78"/>
              </a:rPr>
              <a:t>عدم استفاده صحیح از نعمات الهی گناه و جرم محسوب می شود.</a:t>
            </a:r>
          </a:p>
          <a:p>
            <a:pPr lvl="2" algn="justLow" rtl="1">
              <a:buFont typeface="Arial" pitchFamily="34" charset="0"/>
              <a:buChar char="•"/>
            </a:pPr>
            <a:endParaRPr lang="fa-IR" sz="3200" dirty="0" smtClean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599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28662" y="343895"/>
            <a:ext cx="7929618" cy="5539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3000" dirty="0" smtClean="0">
                <a:cs typeface="B Homa" pitchFamily="2" charset="-78"/>
              </a:rPr>
              <a:t>کلید واژه های بهره وری اسلامی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662" y="928670"/>
            <a:ext cx="7929618" cy="501675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95250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bg1"/>
                </a:solidFill>
                <a:cs typeface="B Nazanin" pitchFamily="2" charset="-78"/>
              </a:rPr>
              <a:t>شکر ، زهد، اعتدال ، عدل، تقوا ، برّ ، عفاف ، ایمان و عمل صالح .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bg1"/>
                </a:solidFill>
                <a:cs typeface="B Nazanin" pitchFamily="2" charset="-78"/>
              </a:rPr>
              <a:t>لغو ، افراط ، تفریط ، طلم و عدوان ، کفران ، تضییع ، لعب ، حب دنیا ، عیش و نوش.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bg1"/>
                </a:solidFill>
                <a:cs typeface="B Nazanin" pitchFamily="2" charset="-78"/>
              </a:rPr>
              <a:t>بهره وری یک مفهوم انسانی است و نقش نخست را انسانها ایفا می کنند.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bg1"/>
                </a:solidFill>
                <a:cs typeface="B Nazanin" pitchFamily="2" charset="-78"/>
              </a:rPr>
              <a:t>نقش و رسالت دین در این امر بسیار سازنده ، آموزنده  ،مثبت ، جهت دار و امید بخش است.</a:t>
            </a:r>
          </a:p>
          <a:p>
            <a:pPr marL="95250" lvl="2" algn="justLow" rtl="1">
              <a:buFont typeface="Arial" pitchFamily="34" charset="0"/>
              <a:buChar char="•"/>
            </a:pPr>
            <a:r>
              <a:rPr lang="fa-IR" sz="3200" dirty="0" smtClean="0">
                <a:solidFill>
                  <a:schemeClr val="bg1"/>
                </a:solidFill>
                <a:cs typeface="B Nazanin" pitchFamily="2" charset="-78"/>
              </a:rPr>
              <a:t>حیات و اقتدار هر ملت در گرو کار و تلاش ، سازندگی و آبادانی ، جهاد وفداکاری ، تحرک و آینده نگری است.</a:t>
            </a:r>
            <a:endParaRPr lang="fa-IR" sz="2400" dirty="0" smtClean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183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1042</Words>
  <Application>Microsoft Office PowerPoint</Application>
  <PresentationFormat>On-screen Show (4:3)</PresentationFormat>
  <Paragraphs>97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 بنام خدا مبانی و اصول مدیریت اسلامی(بخش 2) فصل سوم بهره وری در سازمانهای تولیدی   نویسندگان  : دکتر علیرضا علی احمدی / دکتر حسین علی احمدی  استاد درس : دکتر حسین علی احمدی خلاصه سازی : جمشید عادلی مقدم آذرماه 92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پایان فصل هفتم</vt:lpstr>
      <vt:lpstr> بنام خدا مبانی و اصول مدیریت اسلامی(بخش 2) فصل چهارم انگیزش منابع انسانی   نویسندگان  : دکتر علیرضا علی احمدی / دکتر حسین علی احمدی  استاد درس : دکتر حسین علی احمدی خلاصه سازی : جمشید عادلی مقدم آذرماه 92   </vt:lpstr>
      <vt:lpstr>PowerPoint Presentation</vt:lpstr>
      <vt:lpstr>PowerPoint Presentation</vt:lpstr>
      <vt:lpstr>PowerPoint Presentation</vt:lpstr>
      <vt:lpstr>PowerPoint Presentation</vt:lpstr>
      <vt:lpstr>پایان فصل هشتم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mr.aliahmadi</dc:creator>
  <cp:lastModifiedBy>User</cp:lastModifiedBy>
  <cp:revision>1</cp:revision>
  <dcterms:created xsi:type="dcterms:W3CDTF">2006-08-16T00:00:00Z</dcterms:created>
  <dcterms:modified xsi:type="dcterms:W3CDTF">2013-12-22T12:17:17Z</dcterms:modified>
</cp:coreProperties>
</file>