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59" autoAdjust="0"/>
    <p:restoredTop sz="86323" autoAdjust="0"/>
  </p:normalViewPr>
  <p:slideViewPr>
    <p:cSldViewPr>
      <p:cViewPr varScale="1">
        <p:scale>
          <a:sx n="63" d="100"/>
          <a:sy n="63" d="100"/>
        </p:scale>
        <p:origin x="-82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34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CD73BF-C319-425B-B5DF-3A846AEE11B6}" type="doc">
      <dgm:prSet loTypeId="urn:microsoft.com/office/officeart/2005/8/layout/hierarchy2" loCatId="hierarchy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B75906F0-3651-41BA-B432-0B782AA74851}">
      <dgm:prSet phldrT="[Text]" custT="1"/>
      <dgm:spPr/>
      <dgm:t>
        <a:bodyPr/>
        <a:lstStyle/>
        <a:p>
          <a:r>
            <a:rPr lang="fa-IR" sz="2000" dirty="0" smtClean="0">
              <a:cs typeface="B Nazanin" pitchFamily="2" charset="-78"/>
            </a:rPr>
            <a:t>نظریات ارزشی</a:t>
          </a:r>
          <a:endParaRPr lang="en-US" sz="2000" dirty="0">
            <a:cs typeface="B Nazanin" pitchFamily="2" charset="-78"/>
          </a:endParaRPr>
        </a:p>
      </dgm:t>
    </dgm:pt>
    <dgm:pt modelId="{E135EE24-E580-4FF0-8868-1F2E68BC0687}" type="parTrans" cxnId="{F4D90829-C80B-4755-86CD-E29D148BEB2B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8A1F2D3B-CCD8-41A1-9DE8-1620B926F278}" type="sibTrans" cxnId="{F4D90829-C80B-4755-86CD-E29D148BEB2B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4C5D893C-AA2F-407E-BF27-F2BD0CA739F5}">
      <dgm:prSet phldrT="[Text]" custT="1"/>
      <dgm:spPr/>
      <dgm:t>
        <a:bodyPr/>
        <a:lstStyle/>
        <a:p>
          <a:pPr algn="justLow" rtl="1"/>
          <a:r>
            <a:rPr lang="fa-IR" sz="3200" dirty="0" smtClean="0">
              <a:cs typeface="B Nazanin" pitchFamily="2" charset="-78"/>
            </a:rPr>
            <a:t>معتقد به غیرواقعی بودن ، غیر علمی بودن و غیر فلسفی بودن مفاهیم ارزشی</a:t>
          </a:r>
          <a:endParaRPr lang="en-US" sz="3200" dirty="0">
            <a:cs typeface="B Nazanin" pitchFamily="2" charset="-78"/>
          </a:endParaRPr>
        </a:p>
      </dgm:t>
    </dgm:pt>
    <dgm:pt modelId="{4BB8BF2F-DC4F-4992-8029-2C7F1E0EE3DC}" type="parTrans" cxnId="{628D2CAC-23B2-45E6-ADFB-44760026BCE1}">
      <dgm:prSet custT="1"/>
      <dgm:spPr/>
      <dgm:t>
        <a:bodyPr/>
        <a:lstStyle/>
        <a:p>
          <a:endParaRPr lang="en-US" sz="800">
            <a:cs typeface="B Nazanin" pitchFamily="2" charset="-78"/>
          </a:endParaRPr>
        </a:p>
      </dgm:t>
    </dgm:pt>
    <dgm:pt modelId="{1C5FEA91-43A5-4BC2-A033-CFE31D81BC72}" type="sibTrans" cxnId="{628D2CAC-23B2-45E6-ADFB-44760026BCE1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B0507E53-5F24-4D11-90EC-039F8E90F0B6}">
      <dgm:prSet phldrT="[Text]" custT="1"/>
      <dgm:spPr/>
      <dgm:t>
        <a:bodyPr/>
        <a:lstStyle/>
        <a:p>
          <a:pPr rtl="1"/>
          <a:r>
            <a:rPr lang="fa-IR" sz="2000" dirty="0" smtClean="0">
              <a:cs typeface="B Nazanin" pitchFamily="2" charset="-78"/>
            </a:rPr>
            <a:t>معتقد به واقعی بودن مفاهیم ارزشی</a:t>
          </a:r>
          <a:endParaRPr lang="en-US" sz="2000" dirty="0">
            <a:cs typeface="B Nazanin" pitchFamily="2" charset="-78"/>
          </a:endParaRPr>
        </a:p>
      </dgm:t>
    </dgm:pt>
    <dgm:pt modelId="{941398CD-A9DA-4A84-8C7E-BCF5328816F1}" type="parTrans" cxnId="{4539BB0F-3D56-419B-9C04-87E2F6CD2FE3}">
      <dgm:prSet custT="1"/>
      <dgm:spPr/>
      <dgm:t>
        <a:bodyPr/>
        <a:lstStyle/>
        <a:p>
          <a:endParaRPr lang="en-US" sz="800">
            <a:cs typeface="B Nazanin" pitchFamily="2" charset="-78"/>
          </a:endParaRPr>
        </a:p>
      </dgm:t>
    </dgm:pt>
    <dgm:pt modelId="{D53F70EF-8EE6-4D30-B6A0-B68E7FBE4D5B}" type="sibTrans" cxnId="{4539BB0F-3D56-419B-9C04-87E2F6CD2FE3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CB12759E-6B9E-4618-81F1-EE294B77A453}">
      <dgm:prSet phldrT="[Text]" custT="1"/>
      <dgm:spPr/>
      <dgm:t>
        <a:bodyPr/>
        <a:lstStyle/>
        <a:p>
          <a:pPr algn="r" rtl="1"/>
          <a:r>
            <a:rPr lang="fa-IR" sz="2400" dirty="0" smtClean="0">
              <a:cs typeface="B Nazanin" pitchFamily="2" charset="-78"/>
            </a:rPr>
            <a:t>اعتقاد به وجود ریشه طبیعی برای مفاهیم ارزشی</a:t>
          </a:r>
          <a:endParaRPr lang="en-US" sz="2400" dirty="0">
            <a:cs typeface="B Nazanin" pitchFamily="2" charset="-78"/>
          </a:endParaRPr>
        </a:p>
      </dgm:t>
    </dgm:pt>
    <dgm:pt modelId="{C264A87E-F089-4DBD-B98E-67B167AF7C3E}" type="parTrans" cxnId="{E7C3EBAA-8958-48C9-9012-FC3543BF3173}">
      <dgm:prSet custT="1"/>
      <dgm:spPr/>
      <dgm:t>
        <a:bodyPr/>
        <a:lstStyle/>
        <a:p>
          <a:endParaRPr lang="en-US" sz="800">
            <a:cs typeface="B Nazanin" pitchFamily="2" charset="-78"/>
          </a:endParaRPr>
        </a:p>
      </dgm:t>
    </dgm:pt>
    <dgm:pt modelId="{BBF76F76-5765-4FAE-8E81-555932FA695F}" type="sibTrans" cxnId="{E7C3EBAA-8958-48C9-9012-FC3543BF3173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93A7BFA9-57D8-42AC-833A-D59B0E48F033}">
      <dgm:prSet phldrT="[Text]" custT="1"/>
      <dgm:spPr/>
      <dgm:t>
        <a:bodyPr/>
        <a:lstStyle/>
        <a:p>
          <a:pPr rtl="1"/>
          <a:r>
            <a:rPr lang="fa-IR" sz="2400" dirty="0" smtClean="0">
              <a:cs typeface="B Nazanin" pitchFamily="2" charset="-78"/>
            </a:rPr>
            <a:t>اعتقاد به وجود ریشه ماوراء طبیعی برای مفاهیم ارزشی</a:t>
          </a:r>
          <a:endParaRPr lang="en-US" sz="2400" dirty="0">
            <a:cs typeface="B Nazanin" pitchFamily="2" charset="-78"/>
          </a:endParaRPr>
        </a:p>
      </dgm:t>
    </dgm:pt>
    <dgm:pt modelId="{44030CDC-8FAB-45F9-9826-82BDC451CA2D}" type="parTrans" cxnId="{975A049E-153C-497D-90DD-2B7A763C4FD8}">
      <dgm:prSet/>
      <dgm:spPr/>
      <dgm:t>
        <a:bodyPr/>
        <a:lstStyle/>
        <a:p>
          <a:endParaRPr lang="en-US"/>
        </a:p>
      </dgm:t>
    </dgm:pt>
    <dgm:pt modelId="{C4A62BD9-C125-439C-83A2-00F8B0EB95D9}" type="sibTrans" cxnId="{975A049E-153C-497D-90DD-2B7A763C4FD8}">
      <dgm:prSet/>
      <dgm:spPr/>
      <dgm:t>
        <a:bodyPr/>
        <a:lstStyle/>
        <a:p>
          <a:endParaRPr lang="en-US"/>
        </a:p>
      </dgm:t>
    </dgm:pt>
    <dgm:pt modelId="{F3F97649-7F4F-455A-AA85-5BF0D388B759}" type="pres">
      <dgm:prSet presAssocID="{DBCD73BF-C319-425B-B5DF-3A846AEE11B6}" presName="diagram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D16C54C-78FE-451A-97A1-F662F08EEE3A}" type="pres">
      <dgm:prSet presAssocID="{B75906F0-3651-41BA-B432-0B782AA74851}" presName="root1" presStyleCnt="0"/>
      <dgm:spPr/>
    </dgm:pt>
    <dgm:pt modelId="{E06C7A56-ABF8-443E-8246-C59A4AE452CF}" type="pres">
      <dgm:prSet presAssocID="{B75906F0-3651-41BA-B432-0B782AA74851}" presName="LevelOneTextNode" presStyleLbl="node0" presStyleIdx="0" presStyleCnt="1" custScaleX="267563" custScaleY="926202" custLinFactNeighborX="-6674" custLinFactNeighborY="-2728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E7B7A90-9F96-4458-AC41-B5D5AF2BEFF9}" type="pres">
      <dgm:prSet presAssocID="{B75906F0-3651-41BA-B432-0B782AA74851}" presName="level2hierChild" presStyleCnt="0"/>
      <dgm:spPr/>
    </dgm:pt>
    <dgm:pt modelId="{AEF90737-3292-4FFC-9037-C95347248F5B}" type="pres">
      <dgm:prSet presAssocID="{4BB8BF2F-DC4F-4992-8029-2C7F1E0EE3DC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5E3F289F-E2B8-4877-8777-7B6589C596B2}" type="pres">
      <dgm:prSet presAssocID="{4BB8BF2F-DC4F-4992-8029-2C7F1E0EE3DC}" presName="connTx" presStyleLbl="parChTrans1D2" presStyleIdx="0" presStyleCnt="2"/>
      <dgm:spPr/>
      <dgm:t>
        <a:bodyPr/>
        <a:lstStyle/>
        <a:p>
          <a:endParaRPr lang="en-US"/>
        </a:p>
      </dgm:t>
    </dgm:pt>
    <dgm:pt modelId="{364E4A38-D4A2-4FFC-A23C-97E0C0DEE2F8}" type="pres">
      <dgm:prSet presAssocID="{4C5D893C-AA2F-407E-BF27-F2BD0CA739F5}" presName="root2" presStyleCnt="0"/>
      <dgm:spPr/>
    </dgm:pt>
    <dgm:pt modelId="{BC2FCD9C-75A5-4050-8A9A-EFF46DED3D1D}" type="pres">
      <dgm:prSet presAssocID="{4C5D893C-AA2F-407E-BF27-F2BD0CA739F5}" presName="LevelTwoTextNode" presStyleLbl="node2" presStyleIdx="0" presStyleCnt="2" custScaleX="899727" custScaleY="935925" custLinFactNeighborX="-16892" custLinFactNeighborY="-2149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43F9D60-6200-4872-AC09-B0A1C69D85EF}" type="pres">
      <dgm:prSet presAssocID="{4C5D893C-AA2F-407E-BF27-F2BD0CA739F5}" presName="level3hierChild" presStyleCnt="0"/>
      <dgm:spPr/>
    </dgm:pt>
    <dgm:pt modelId="{8CA8B041-76CC-4739-9DA0-AC7D569B4BAF}" type="pres">
      <dgm:prSet presAssocID="{941398CD-A9DA-4A84-8C7E-BCF5328816F1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F7A4F577-0683-4BE9-A507-575F28427F9E}" type="pres">
      <dgm:prSet presAssocID="{941398CD-A9DA-4A84-8C7E-BCF5328816F1}" presName="connTx" presStyleLbl="parChTrans1D2" presStyleIdx="1" presStyleCnt="2"/>
      <dgm:spPr/>
      <dgm:t>
        <a:bodyPr/>
        <a:lstStyle/>
        <a:p>
          <a:endParaRPr lang="en-US"/>
        </a:p>
      </dgm:t>
    </dgm:pt>
    <dgm:pt modelId="{AC5438A2-3258-4A1C-B17A-700AC96FB03E}" type="pres">
      <dgm:prSet presAssocID="{B0507E53-5F24-4D11-90EC-039F8E90F0B6}" presName="root2" presStyleCnt="0"/>
      <dgm:spPr/>
    </dgm:pt>
    <dgm:pt modelId="{1CF2AD78-1B64-49AA-BCF4-93E58E67FBA4}" type="pres">
      <dgm:prSet presAssocID="{B0507E53-5F24-4D11-90EC-039F8E90F0B6}" presName="LevelTwoTextNode" presStyleLbl="node2" presStyleIdx="1" presStyleCnt="2" custScaleX="227837" custScaleY="1084383" custLinFactNeighborX="-6832" custLinFactNeighborY="-660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FC68685-F74F-44D5-8C67-F0C14E29D901}" type="pres">
      <dgm:prSet presAssocID="{B0507E53-5F24-4D11-90EC-039F8E90F0B6}" presName="level3hierChild" presStyleCnt="0"/>
      <dgm:spPr/>
    </dgm:pt>
    <dgm:pt modelId="{C3D5EA80-559D-4BEE-83DA-93000EFC0ED9}" type="pres">
      <dgm:prSet presAssocID="{C264A87E-F089-4DBD-B98E-67B167AF7C3E}" presName="conn2-1" presStyleLbl="parChTrans1D3" presStyleIdx="0" presStyleCnt="2"/>
      <dgm:spPr/>
      <dgm:t>
        <a:bodyPr/>
        <a:lstStyle/>
        <a:p>
          <a:endParaRPr lang="en-US"/>
        </a:p>
      </dgm:t>
    </dgm:pt>
    <dgm:pt modelId="{2A71E4BA-E4AD-4A60-902D-01141E4A722B}" type="pres">
      <dgm:prSet presAssocID="{C264A87E-F089-4DBD-B98E-67B167AF7C3E}" presName="connTx" presStyleLbl="parChTrans1D3" presStyleIdx="0" presStyleCnt="2"/>
      <dgm:spPr/>
      <dgm:t>
        <a:bodyPr/>
        <a:lstStyle/>
        <a:p>
          <a:endParaRPr lang="en-US"/>
        </a:p>
      </dgm:t>
    </dgm:pt>
    <dgm:pt modelId="{F123C6F4-FC40-4B3C-9DF8-2636FAB50434}" type="pres">
      <dgm:prSet presAssocID="{CB12759E-6B9E-4618-81F1-EE294B77A453}" presName="root2" presStyleCnt="0"/>
      <dgm:spPr/>
    </dgm:pt>
    <dgm:pt modelId="{1561BABF-A188-4850-9C8C-48452B5E7FB5}" type="pres">
      <dgm:prSet presAssocID="{CB12759E-6B9E-4618-81F1-EE294B77A453}" presName="LevelTwoTextNode" presStyleLbl="node3" presStyleIdx="0" presStyleCnt="2" custScaleX="1253767" custScaleY="377930" custLinFactNeighborX="-35065" custLinFactNeighborY="-984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7903630-5679-4163-8380-22B2262802FD}" type="pres">
      <dgm:prSet presAssocID="{CB12759E-6B9E-4618-81F1-EE294B77A453}" presName="level3hierChild" presStyleCnt="0"/>
      <dgm:spPr/>
    </dgm:pt>
    <dgm:pt modelId="{4DEFA2B1-B6F2-4BB1-9279-70C9CDE954E2}" type="pres">
      <dgm:prSet presAssocID="{44030CDC-8FAB-45F9-9826-82BDC451CA2D}" presName="conn2-1" presStyleLbl="parChTrans1D3" presStyleIdx="1" presStyleCnt="2"/>
      <dgm:spPr/>
      <dgm:t>
        <a:bodyPr/>
        <a:lstStyle/>
        <a:p>
          <a:endParaRPr lang="en-US"/>
        </a:p>
      </dgm:t>
    </dgm:pt>
    <dgm:pt modelId="{D6673248-3CEF-43C3-BA4A-978C5DC4C168}" type="pres">
      <dgm:prSet presAssocID="{44030CDC-8FAB-45F9-9826-82BDC451CA2D}" presName="connTx" presStyleLbl="parChTrans1D3" presStyleIdx="1" presStyleCnt="2"/>
      <dgm:spPr/>
      <dgm:t>
        <a:bodyPr/>
        <a:lstStyle/>
        <a:p>
          <a:endParaRPr lang="en-US"/>
        </a:p>
      </dgm:t>
    </dgm:pt>
    <dgm:pt modelId="{2FC384CD-C9CE-4FC0-8F39-2630444D7D02}" type="pres">
      <dgm:prSet presAssocID="{93A7BFA9-57D8-42AC-833A-D59B0E48F033}" presName="root2" presStyleCnt="0"/>
      <dgm:spPr/>
    </dgm:pt>
    <dgm:pt modelId="{46FBCAE8-951C-4A3E-8FF4-69597840EDD5}" type="pres">
      <dgm:prSet presAssocID="{93A7BFA9-57D8-42AC-833A-D59B0E48F033}" presName="LevelTwoTextNode" presStyleLbl="node3" presStyleIdx="1" presStyleCnt="2" custScaleX="1295252" custScaleY="377930" custLinFactX="-22538" custLinFactNeighborX="-100000" custLinFactNeighborY="2855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B0BB2A-E65E-4EF2-A5EB-32EE8EBC511F}" type="pres">
      <dgm:prSet presAssocID="{93A7BFA9-57D8-42AC-833A-D59B0E48F033}" presName="level3hierChild" presStyleCnt="0"/>
      <dgm:spPr/>
    </dgm:pt>
  </dgm:ptLst>
  <dgm:cxnLst>
    <dgm:cxn modelId="{6B9B09BC-3701-403A-BAA4-63D6872A453C}" type="presOf" srcId="{93A7BFA9-57D8-42AC-833A-D59B0E48F033}" destId="{46FBCAE8-951C-4A3E-8FF4-69597840EDD5}" srcOrd="0" destOrd="0" presId="urn:microsoft.com/office/officeart/2005/8/layout/hierarchy2"/>
    <dgm:cxn modelId="{628D2CAC-23B2-45E6-ADFB-44760026BCE1}" srcId="{B75906F0-3651-41BA-B432-0B782AA74851}" destId="{4C5D893C-AA2F-407E-BF27-F2BD0CA739F5}" srcOrd="0" destOrd="0" parTransId="{4BB8BF2F-DC4F-4992-8029-2C7F1E0EE3DC}" sibTransId="{1C5FEA91-43A5-4BC2-A033-CFE31D81BC72}"/>
    <dgm:cxn modelId="{4539BB0F-3D56-419B-9C04-87E2F6CD2FE3}" srcId="{B75906F0-3651-41BA-B432-0B782AA74851}" destId="{B0507E53-5F24-4D11-90EC-039F8E90F0B6}" srcOrd="1" destOrd="0" parTransId="{941398CD-A9DA-4A84-8C7E-BCF5328816F1}" sibTransId="{D53F70EF-8EE6-4D30-B6A0-B68E7FBE4D5B}"/>
    <dgm:cxn modelId="{4FEDFF5A-1A72-4EF3-B96D-4561CFC5EDA8}" type="presOf" srcId="{44030CDC-8FAB-45F9-9826-82BDC451CA2D}" destId="{D6673248-3CEF-43C3-BA4A-978C5DC4C168}" srcOrd="1" destOrd="0" presId="urn:microsoft.com/office/officeart/2005/8/layout/hierarchy2"/>
    <dgm:cxn modelId="{BE5262A6-E75F-42AE-8060-138BAC2F8BEF}" type="presOf" srcId="{4BB8BF2F-DC4F-4992-8029-2C7F1E0EE3DC}" destId="{5E3F289F-E2B8-4877-8777-7B6589C596B2}" srcOrd="1" destOrd="0" presId="urn:microsoft.com/office/officeart/2005/8/layout/hierarchy2"/>
    <dgm:cxn modelId="{E402E9D1-536A-4FFC-955E-31A94AEAF795}" type="presOf" srcId="{4C5D893C-AA2F-407E-BF27-F2BD0CA739F5}" destId="{BC2FCD9C-75A5-4050-8A9A-EFF46DED3D1D}" srcOrd="0" destOrd="0" presId="urn:microsoft.com/office/officeart/2005/8/layout/hierarchy2"/>
    <dgm:cxn modelId="{56A47B81-1C2F-4CFB-B6BA-78ED529D5A43}" type="presOf" srcId="{C264A87E-F089-4DBD-B98E-67B167AF7C3E}" destId="{C3D5EA80-559D-4BEE-83DA-93000EFC0ED9}" srcOrd="0" destOrd="0" presId="urn:microsoft.com/office/officeart/2005/8/layout/hierarchy2"/>
    <dgm:cxn modelId="{274C0566-C36A-4D38-BA83-9311E7B9426E}" type="presOf" srcId="{44030CDC-8FAB-45F9-9826-82BDC451CA2D}" destId="{4DEFA2B1-B6F2-4BB1-9279-70C9CDE954E2}" srcOrd="0" destOrd="0" presId="urn:microsoft.com/office/officeart/2005/8/layout/hierarchy2"/>
    <dgm:cxn modelId="{6F870C87-00D4-4F53-8C02-6B3B29992E57}" type="presOf" srcId="{941398CD-A9DA-4A84-8C7E-BCF5328816F1}" destId="{F7A4F577-0683-4BE9-A507-575F28427F9E}" srcOrd="1" destOrd="0" presId="urn:microsoft.com/office/officeart/2005/8/layout/hierarchy2"/>
    <dgm:cxn modelId="{75537DC6-2379-443D-878F-E5F39A42A68B}" type="presOf" srcId="{4BB8BF2F-DC4F-4992-8029-2C7F1E0EE3DC}" destId="{AEF90737-3292-4FFC-9037-C95347248F5B}" srcOrd="0" destOrd="0" presId="urn:microsoft.com/office/officeart/2005/8/layout/hierarchy2"/>
    <dgm:cxn modelId="{5E666CDC-FFA9-4B55-B34A-5B5A25258866}" type="presOf" srcId="{B0507E53-5F24-4D11-90EC-039F8E90F0B6}" destId="{1CF2AD78-1B64-49AA-BCF4-93E58E67FBA4}" srcOrd="0" destOrd="0" presId="urn:microsoft.com/office/officeart/2005/8/layout/hierarchy2"/>
    <dgm:cxn modelId="{E7C3EBAA-8958-48C9-9012-FC3543BF3173}" srcId="{B0507E53-5F24-4D11-90EC-039F8E90F0B6}" destId="{CB12759E-6B9E-4618-81F1-EE294B77A453}" srcOrd="0" destOrd="0" parTransId="{C264A87E-F089-4DBD-B98E-67B167AF7C3E}" sibTransId="{BBF76F76-5765-4FAE-8E81-555932FA695F}"/>
    <dgm:cxn modelId="{84FF1B36-CCCF-4701-9A32-10569E05720B}" type="presOf" srcId="{941398CD-A9DA-4A84-8C7E-BCF5328816F1}" destId="{8CA8B041-76CC-4739-9DA0-AC7D569B4BAF}" srcOrd="0" destOrd="0" presId="urn:microsoft.com/office/officeart/2005/8/layout/hierarchy2"/>
    <dgm:cxn modelId="{284B435D-ADE5-4896-8BEC-722D806454B7}" type="presOf" srcId="{CB12759E-6B9E-4618-81F1-EE294B77A453}" destId="{1561BABF-A188-4850-9C8C-48452B5E7FB5}" srcOrd="0" destOrd="0" presId="urn:microsoft.com/office/officeart/2005/8/layout/hierarchy2"/>
    <dgm:cxn modelId="{42724DF3-9E39-4ED9-9BEA-B5393C70FF2D}" type="presOf" srcId="{DBCD73BF-C319-425B-B5DF-3A846AEE11B6}" destId="{F3F97649-7F4F-455A-AA85-5BF0D388B759}" srcOrd="0" destOrd="0" presId="urn:microsoft.com/office/officeart/2005/8/layout/hierarchy2"/>
    <dgm:cxn modelId="{975A049E-153C-497D-90DD-2B7A763C4FD8}" srcId="{B0507E53-5F24-4D11-90EC-039F8E90F0B6}" destId="{93A7BFA9-57D8-42AC-833A-D59B0E48F033}" srcOrd="1" destOrd="0" parTransId="{44030CDC-8FAB-45F9-9826-82BDC451CA2D}" sibTransId="{C4A62BD9-C125-439C-83A2-00F8B0EB95D9}"/>
    <dgm:cxn modelId="{12249751-3CC5-4E3B-8E1B-8AA4B5E3EB27}" type="presOf" srcId="{B75906F0-3651-41BA-B432-0B782AA74851}" destId="{E06C7A56-ABF8-443E-8246-C59A4AE452CF}" srcOrd="0" destOrd="0" presId="urn:microsoft.com/office/officeart/2005/8/layout/hierarchy2"/>
    <dgm:cxn modelId="{CC98307B-23DF-4F07-91F7-906D6BF90C74}" type="presOf" srcId="{C264A87E-F089-4DBD-B98E-67B167AF7C3E}" destId="{2A71E4BA-E4AD-4A60-902D-01141E4A722B}" srcOrd="1" destOrd="0" presId="urn:microsoft.com/office/officeart/2005/8/layout/hierarchy2"/>
    <dgm:cxn modelId="{F4D90829-C80B-4755-86CD-E29D148BEB2B}" srcId="{DBCD73BF-C319-425B-B5DF-3A846AEE11B6}" destId="{B75906F0-3651-41BA-B432-0B782AA74851}" srcOrd="0" destOrd="0" parTransId="{E135EE24-E580-4FF0-8868-1F2E68BC0687}" sibTransId="{8A1F2D3B-CCD8-41A1-9DE8-1620B926F278}"/>
    <dgm:cxn modelId="{A0499C64-E1A1-4B57-B52E-61E5DB14DF5C}" type="presParOf" srcId="{F3F97649-7F4F-455A-AA85-5BF0D388B759}" destId="{DD16C54C-78FE-451A-97A1-F662F08EEE3A}" srcOrd="0" destOrd="0" presId="urn:microsoft.com/office/officeart/2005/8/layout/hierarchy2"/>
    <dgm:cxn modelId="{1AD10835-A069-4010-815A-9E9D53835189}" type="presParOf" srcId="{DD16C54C-78FE-451A-97A1-F662F08EEE3A}" destId="{E06C7A56-ABF8-443E-8246-C59A4AE452CF}" srcOrd="0" destOrd="0" presId="urn:microsoft.com/office/officeart/2005/8/layout/hierarchy2"/>
    <dgm:cxn modelId="{4A3AFF9F-4B84-436E-A223-08EE41A11874}" type="presParOf" srcId="{DD16C54C-78FE-451A-97A1-F662F08EEE3A}" destId="{DE7B7A90-9F96-4458-AC41-B5D5AF2BEFF9}" srcOrd="1" destOrd="0" presId="urn:microsoft.com/office/officeart/2005/8/layout/hierarchy2"/>
    <dgm:cxn modelId="{C10F8527-6097-461F-9BD8-2DC9CFF4B080}" type="presParOf" srcId="{DE7B7A90-9F96-4458-AC41-B5D5AF2BEFF9}" destId="{AEF90737-3292-4FFC-9037-C95347248F5B}" srcOrd="0" destOrd="0" presId="urn:microsoft.com/office/officeart/2005/8/layout/hierarchy2"/>
    <dgm:cxn modelId="{7520C66B-157B-4CC4-867F-54DB0982F900}" type="presParOf" srcId="{AEF90737-3292-4FFC-9037-C95347248F5B}" destId="{5E3F289F-E2B8-4877-8777-7B6589C596B2}" srcOrd="0" destOrd="0" presId="urn:microsoft.com/office/officeart/2005/8/layout/hierarchy2"/>
    <dgm:cxn modelId="{858854A3-076D-4406-A53D-B37FAE0AC646}" type="presParOf" srcId="{DE7B7A90-9F96-4458-AC41-B5D5AF2BEFF9}" destId="{364E4A38-D4A2-4FFC-A23C-97E0C0DEE2F8}" srcOrd="1" destOrd="0" presId="urn:microsoft.com/office/officeart/2005/8/layout/hierarchy2"/>
    <dgm:cxn modelId="{A2C20F53-9AD0-4554-9C44-A646D4F9BDC4}" type="presParOf" srcId="{364E4A38-D4A2-4FFC-A23C-97E0C0DEE2F8}" destId="{BC2FCD9C-75A5-4050-8A9A-EFF46DED3D1D}" srcOrd="0" destOrd="0" presId="urn:microsoft.com/office/officeart/2005/8/layout/hierarchy2"/>
    <dgm:cxn modelId="{9891399C-E3A1-44BE-96F0-2A1C3B6B6CCF}" type="presParOf" srcId="{364E4A38-D4A2-4FFC-A23C-97E0C0DEE2F8}" destId="{343F9D60-6200-4872-AC09-B0A1C69D85EF}" srcOrd="1" destOrd="0" presId="urn:microsoft.com/office/officeart/2005/8/layout/hierarchy2"/>
    <dgm:cxn modelId="{FBFCFDDD-A084-4384-B111-89F5C76BC178}" type="presParOf" srcId="{DE7B7A90-9F96-4458-AC41-B5D5AF2BEFF9}" destId="{8CA8B041-76CC-4739-9DA0-AC7D569B4BAF}" srcOrd="2" destOrd="0" presId="urn:microsoft.com/office/officeart/2005/8/layout/hierarchy2"/>
    <dgm:cxn modelId="{FB3D1E29-88BD-4D04-95D4-E469853412B8}" type="presParOf" srcId="{8CA8B041-76CC-4739-9DA0-AC7D569B4BAF}" destId="{F7A4F577-0683-4BE9-A507-575F28427F9E}" srcOrd="0" destOrd="0" presId="urn:microsoft.com/office/officeart/2005/8/layout/hierarchy2"/>
    <dgm:cxn modelId="{13544DB1-5FD3-4722-A450-9C4B5530FB90}" type="presParOf" srcId="{DE7B7A90-9F96-4458-AC41-B5D5AF2BEFF9}" destId="{AC5438A2-3258-4A1C-B17A-700AC96FB03E}" srcOrd="3" destOrd="0" presId="urn:microsoft.com/office/officeart/2005/8/layout/hierarchy2"/>
    <dgm:cxn modelId="{E4C003C3-33B8-45C4-B804-FFA54DEC3E65}" type="presParOf" srcId="{AC5438A2-3258-4A1C-B17A-700AC96FB03E}" destId="{1CF2AD78-1B64-49AA-BCF4-93E58E67FBA4}" srcOrd="0" destOrd="0" presId="urn:microsoft.com/office/officeart/2005/8/layout/hierarchy2"/>
    <dgm:cxn modelId="{5472B158-1108-462D-899B-1F478511C296}" type="presParOf" srcId="{AC5438A2-3258-4A1C-B17A-700AC96FB03E}" destId="{4FC68685-F74F-44D5-8C67-F0C14E29D901}" srcOrd="1" destOrd="0" presId="urn:microsoft.com/office/officeart/2005/8/layout/hierarchy2"/>
    <dgm:cxn modelId="{55175CC4-9225-496B-93E7-25DBDB890D5B}" type="presParOf" srcId="{4FC68685-F74F-44D5-8C67-F0C14E29D901}" destId="{C3D5EA80-559D-4BEE-83DA-93000EFC0ED9}" srcOrd="0" destOrd="0" presId="urn:microsoft.com/office/officeart/2005/8/layout/hierarchy2"/>
    <dgm:cxn modelId="{D72D1620-840B-4BE7-8F6D-9E2C2E2D06FF}" type="presParOf" srcId="{C3D5EA80-559D-4BEE-83DA-93000EFC0ED9}" destId="{2A71E4BA-E4AD-4A60-902D-01141E4A722B}" srcOrd="0" destOrd="0" presId="urn:microsoft.com/office/officeart/2005/8/layout/hierarchy2"/>
    <dgm:cxn modelId="{7DB4A12C-5D1D-47AA-8D39-2969D60D96E8}" type="presParOf" srcId="{4FC68685-F74F-44D5-8C67-F0C14E29D901}" destId="{F123C6F4-FC40-4B3C-9DF8-2636FAB50434}" srcOrd="1" destOrd="0" presId="urn:microsoft.com/office/officeart/2005/8/layout/hierarchy2"/>
    <dgm:cxn modelId="{084830D3-925F-4F3F-8A75-7FB56F04C156}" type="presParOf" srcId="{F123C6F4-FC40-4B3C-9DF8-2636FAB50434}" destId="{1561BABF-A188-4850-9C8C-48452B5E7FB5}" srcOrd="0" destOrd="0" presId="urn:microsoft.com/office/officeart/2005/8/layout/hierarchy2"/>
    <dgm:cxn modelId="{9A4EC5DE-2C7D-4F5C-B3A5-6FED4553266E}" type="presParOf" srcId="{F123C6F4-FC40-4B3C-9DF8-2636FAB50434}" destId="{07903630-5679-4163-8380-22B2262802FD}" srcOrd="1" destOrd="0" presId="urn:microsoft.com/office/officeart/2005/8/layout/hierarchy2"/>
    <dgm:cxn modelId="{640B2664-FF8A-454A-A4C5-545677537A4C}" type="presParOf" srcId="{4FC68685-F74F-44D5-8C67-F0C14E29D901}" destId="{4DEFA2B1-B6F2-4BB1-9279-70C9CDE954E2}" srcOrd="2" destOrd="0" presId="urn:microsoft.com/office/officeart/2005/8/layout/hierarchy2"/>
    <dgm:cxn modelId="{EE09F937-F406-48A8-8A89-1DD26A2B149F}" type="presParOf" srcId="{4DEFA2B1-B6F2-4BB1-9279-70C9CDE954E2}" destId="{D6673248-3CEF-43C3-BA4A-978C5DC4C168}" srcOrd="0" destOrd="0" presId="urn:microsoft.com/office/officeart/2005/8/layout/hierarchy2"/>
    <dgm:cxn modelId="{A6CE933C-1A5D-4B76-9687-7BEF3DC463E0}" type="presParOf" srcId="{4FC68685-F74F-44D5-8C67-F0C14E29D901}" destId="{2FC384CD-C9CE-4FC0-8F39-2630444D7D02}" srcOrd="3" destOrd="0" presId="urn:microsoft.com/office/officeart/2005/8/layout/hierarchy2"/>
    <dgm:cxn modelId="{F47EED9B-D16C-4AC2-AB96-3E9E57F20491}" type="presParOf" srcId="{2FC384CD-C9CE-4FC0-8F39-2630444D7D02}" destId="{46FBCAE8-951C-4A3E-8FF4-69597840EDD5}" srcOrd="0" destOrd="0" presId="urn:microsoft.com/office/officeart/2005/8/layout/hierarchy2"/>
    <dgm:cxn modelId="{D82B167D-79D3-4D2E-A6F8-F6B6FFA5C825}" type="presParOf" srcId="{2FC384CD-C9CE-4FC0-8F39-2630444D7D02}" destId="{53B0BB2A-E65E-4EF2-A5EB-32EE8EBC511F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6C7A56-ABF8-443E-8246-C59A4AE452CF}">
      <dsp:nvSpPr>
        <dsp:cNvPr id="0" name=""/>
        <dsp:cNvSpPr/>
      </dsp:nvSpPr>
      <dsp:spPr>
        <a:xfrm>
          <a:off x="6638516" y="1553622"/>
          <a:ext cx="1111044" cy="19230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Nazanin" pitchFamily="2" charset="-78"/>
            </a:rPr>
            <a:t>نظریات ارزشی</a:t>
          </a:r>
          <a:endParaRPr lang="en-US" sz="2000" kern="1200" dirty="0">
            <a:cs typeface="B Nazanin" pitchFamily="2" charset="-78"/>
          </a:endParaRPr>
        </a:p>
      </dsp:txBody>
      <dsp:txXfrm>
        <a:off x="6671057" y="1586163"/>
        <a:ext cx="1045962" cy="1857926"/>
      </dsp:txXfrm>
    </dsp:sp>
    <dsp:sp modelId="{AEF90737-3292-4FFC-9037-C95347248F5B}">
      <dsp:nvSpPr>
        <dsp:cNvPr id="0" name=""/>
        <dsp:cNvSpPr/>
      </dsp:nvSpPr>
      <dsp:spPr>
        <a:xfrm rot="15572265">
          <a:off x="5960072" y="1946858"/>
          <a:ext cx="1148360" cy="7265"/>
        </a:xfrm>
        <a:custGeom>
          <a:avLst/>
          <a:gdLst/>
          <a:ahLst/>
          <a:cxnLst/>
          <a:rect l="0" t="0" r="0" b="0"/>
          <a:pathLst>
            <a:path>
              <a:moveTo>
                <a:pt x="0" y="3632"/>
              </a:moveTo>
              <a:lnTo>
                <a:pt x="1148360" y="363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Nazanin" pitchFamily="2" charset="-78"/>
          </a:endParaRPr>
        </a:p>
      </dsp:txBody>
      <dsp:txXfrm rot="10800000">
        <a:off x="6505543" y="1921782"/>
        <a:ext cx="57418" cy="57418"/>
      </dsp:txXfrm>
    </dsp:sp>
    <dsp:sp modelId="{BC2FCD9C-75A5-4050-8A9A-EFF46DED3D1D}">
      <dsp:nvSpPr>
        <dsp:cNvPr id="0" name=""/>
        <dsp:cNvSpPr/>
      </dsp:nvSpPr>
      <dsp:spPr>
        <a:xfrm>
          <a:off x="2693907" y="414259"/>
          <a:ext cx="3736080" cy="194319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justLow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cs typeface="B Nazanin" pitchFamily="2" charset="-78"/>
            </a:rPr>
            <a:t>معتقد به غیرواقعی بودن ، غیر علمی بودن و غیر فلسفی بودن مفاهیم ارزشی</a:t>
          </a:r>
          <a:endParaRPr lang="en-US" sz="3200" kern="1200" dirty="0">
            <a:cs typeface="B Nazanin" pitchFamily="2" charset="-78"/>
          </a:endParaRPr>
        </a:p>
      </dsp:txBody>
      <dsp:txXfrm>
        <a:off x="2750821" y="471173"/>
        <a:ext cx="3622252" cy="1829367"/>
      </dsp:txXfrm>
    </dsp:sp>
    <dsp:sp modelId="{8CA8B041-76CC-4739-9DA0-AC7D569B4BAF}">
      <dsp:nvSpPr>
        <dsp:cNvPr id="0" name=""/>
        <dsp:cNvSpPr/>
      </dsp:nvSpPr>
      <dsp:spPr>
        <a:xfrm rot="5951728">
          <a:off x="6033389" y="3026538"/>
          <a:ext cx="1043499" cy="7265"/>
        </a:xfrm>
        <a:custGeom>
          <a:avLst/>
          <a:gdLst/>
          <a:ahLst/>
          <a:cxnLst/>
          <a:rect l="0" t="0" r="0" b="0"/>
          <a:pathLst>
            <a:path>
              <a:moveTo>
                <a:pt x="0" y="3632"/>
              </a:moveTo>
              <a:lnTo>
                <a:pt x="1043499" y="363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Nazanin" pitchFamily="2" charset="-78"/>
          </a:endParaRPr>
        </a:p>
      </dsp:txBody>
      <dsp:txXfrm rot="10800000">
        <a:off x="6529052" y="3004083"/>
        <a:ext cx="52174" cy="52174"/>
      </dsp:txXfrm>
    </dsp:sp>
    <dsp:sp modelId="{1CF2AD78-1B64-49AA-BCF4-93E58E67FBA4}">
      <dsp:nvSpPr>
        <dsp:cNvPr id="0" name=""/>
        <dsp:cNvSpPr/>
      </dsp:nvSpPr>
      <dsp:spPr>
        <a:xfrm>
          <a:off x="5525678" y="2419501"/>
          <a:ext cx="946084" cy="225142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Nazanin" pitchFamily="2" charset="-78"/>
            </a:rPr>
            <a:t>معتقد به واقعی بودن مفاهیم ارزشی</a:t>
          </a:r>
          <a:endParaRPr lang="en-US" sz="2000" kern="1200" dirty="0">
            <a:cs typeface="B Nazanin" pitchFamily="2" charset="-78"/>
          </a:endParaRPr>
        </a:p>
      </dsp:txBody>
      <dsp:txXfrm>
        <a:off x="5553388" y="2447211"/>
        <a:ext cx="890664" cy="2196008"/>
      </dsp:txXfrm>
    </dsp:sp>
    <dsp:sp modelId="{C3D5EA80-559D-4BEE-83DA-93000EFC0ED9}">
      <dsp:nvSpPr>
        <dsp:cNvPr id="0" name=""/>
        <dsp:cNvSpPr/>
      </dsp:nvSpPr>
      <dsp:spPr>
        <a:xfrm rot="14139199">
          <a:off x="5132916" y="3334269"/>
          <a:ext cx="502189" cy="7265"/>
        </a:xfrm>
        <a:custGeom>
          <a:avLst/>
          <a:gdLst/>
          <a:ahLst/>
          <a:cxnLst/>
          <a:rect l="0" t="0" r="0" b="0"/>
          <a:pathLst>
            <a:path>
              <a:moveTo>
                <a:pt x="0" y="3632"/>
              </a:moveTo>
              <a:lnTo>
                <a:pt x="502189" y="363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Nazanin" pitchFamily="2" charset="-78"/>
          </a:endParaRPr>
        </a:p>
      </dsp:txBody>
      <dsp:txXfrm rot="10800000">
        <a:off x="5371456" y="3325347"/>
        <a:ext cx="25109" cy="25109"/>
      </dsp:txXfrm>
    </dsp:sp>
    <dsp:sp modelId="{1561BABF-A188-4850-9C8C-48452B5E7FB5}">
      <dsp:nvSpPr>
        <dsp:cNvPr id="0" name=""/>
        <dsp:cNvSpPr/>
      </dsp:nvSpPr>
      <dsp:spPr>
        <a:xfrm>
          <a:off x="36125" y="2738253"/>
          <a:ext cx="5206217" cy="78466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Nazanin" pitchFamily="2" charset="-78"/>
            </a:rPr>
            <a:t>اعتقاد به وجود ریشه طبیعی برای مفاهیم ارزشی</a:t>
          </a:r>
          <a:endParaRPr lang="en-US" sz="2400" kern="1200" dirty="0">
            <a:cs typeface="B Nazanin" pitchFamily="2" charset="-78"/>
          </a:endParaRPr>
        </a:p>
      </dsp:txBody>
      <dsp:txXfrm>
        <a:off x="59107" y="2761235"/>
        <a:ext cx="5160253" cy="738705"/>
      </dsp:txXfrm>
    </dsp:sp>
    <dsp:sp modelId="{4DEFA2B1-B6F2-4BB1-9279-70C9CDE954E2}">
      <dsp:nvSpPr>
        <dsp:cNvPr id="0" name=""/>
        <dsp:cNvSpPr/>
      </dsp:nvSpPr>
      <dsp:spPr>
        <a:xfrm rot="6421083">
          <a:off x="5200612" y="3782039"/>
          <a:ext cx="502935" cy="7265"/>
        </a:xfrm>
        <a:custGeom>
          <a:avLst/>
          <a:gdLst/>
          <a:ahLst/>
          <a:cxnLst/>
          <a:rect l="0" t="0" r="0" b="0"/>
          <a:pathLst>
            <a:path>
              <a:moveTo>
                <a:pt x="0" y="3632"/>
              </a:moveTo>
              <a:lnTo>
                <a:pt x="502935" y="363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5439507" y="3773098"/>
        <a:ext cx="25146" cy="25146"/>
      </dsp:txXfrm>
    </dsp:sp>
    <dsp:sp modelId="{46FBCAE8-951C-4A3E-8FF4-69597840EDD5}">
      <dsp:nvSpPr>
        <dsp:cNvPr id="0" name=""/>
        <dsp:cNvSpPr/>
      </dsp:nvSpPr>
      <dsp:spPr>
        <a:xfrm>
          <a:off x="0" y="3633794"/>
          <a:ext cx="5378482" cy="78466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B Nazanin" pitchFamily="2" charset="-78"/>
            </a:rPr>
            <a:t>اعتقاد به وجود ریشه ماوراء طبیعی برای مفاهیم ارزشی</a:t>
          </a:r>
          <a:endParaRPr lang="en-US" sz="2400" kern="1200" dirty="0">
            <a:cs typeface="B Nazanin" pitchFamily="2" charset="-78"/>
          </a:endParaRPr>
        </a:p>
      </dsp:txBody>
      <dsp:txXfrm>
        <a:off x="22982" y="3656776"/>
        <a:ext cx="5332518" cy="7387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03012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500174"/>
            <a:ext cx="7929618" cy="492442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chemeClr val="bg1"/>
                </a:solidFill>
                <a:cs typeface="B Nazanin" pitchFamily="2" charset="-78"/>
              </a:rPr>
              <a:t>از ترکیب اصول علوم اسلامی زیربنایی علوم اجتماعی برخی از اصول به وجود می آیند که عبارتند از :</a:t>
            </a:r>
          </a:p>
          <a:p>
            <a:pPr marL="0" lvl="1" algn="justLow" rtl="1"/>
            <a:endParaRPr lang="fa-IR" sz="3000" dirty="0" smtClean="0">
              <a:solidFill>
                <a:schemeClr val="bg1"/>
              </a:solidFill>
              <a:cs typeface="B Nazanin" pitchFamily="2" charset="-78"/>
            </a:endParaRPr>
          </a:p>
          <a:p>
            <a:pPr marL="0" lvl="1" algn="justLow" rtl="1"/>
            <a:r>
              <a:rPr lang="fa-IR" sz="2800" dirty="0" smtClean="0">
                <a:solidFill>
                  <a:schemeClr val="bg1"/>
                </a:solidFill>
                <a:cs typeface="B Nazanin" pitchFamily="2" charset="-78"/>
              </a:rPr>
              <a:t>اصل امکان درک غیب و شهود	اصل امکان درک آفاق و انفس</a:t>
            </a:r>
          </a:p>
          <a:p>
            <a:pPr marL="0" lvl="1" algn="justLow" rtl="1"/>
            <a:r>
              <a:rPr lang="fa-IR" sz="2800" dirty="0" smtClean="0">
                <a:solidFill>
                  <a:schemeClr val="bg1"/>
                </a:solidFill>
                <a:cs typeface="B Nazanin" pitchFamily="2" charset="-78"/>
              </a:rPr>
              <a:t>اصل تقدم باطن بر ظاهر		اصل وجودنیازهای مادی و معنوی</a:t>
            </a:r>
          </a:p>
          <a:p>
            <a:pPr marL="0" lvl="1" algn="justLow" rtl="1"/>
            <a:r>
              <a:rPr lang="fa-IR" sz="2800" dirty="0" smtClean="0">
                <a:solidFill>
                  <a:schemeClr val="bg1"/>
                </a:solidFill>
                <a:cs typeface="B Nazanin" pitchFamily="2" charset="-78"/>
              </a:rPr>
              <a:t>اصل ارتباط فرد و جامعه		اصل وجود ارتباط اجتماعی</a:t>
            </a:r>
          </a:p>
          <a:p>
            <a:pPr marL="0" lvl="1" algn="justLow" rtl="1"/>
            <a:r>
              <a:rPr lang="fa-IR" sz="2800" dirty="0" smtClean="0">
                <a:solidFill>
                  <a:schemeClr val="bg1"/>
                </a:solidFill>
                <a:cs typeface="B Nazanin" pitchFamily="2" charset="-78"/>
              </a:rPr>
              <a:t>اصل تقدم منافع جامعه بر فرد	اصل ارتباط انسان با غیب</a:t>
            </a:r>
          </a:p>
          <a:p>
            <a:pPr marL="0" lvl="1" algn="justLow" rtl="1"/>
            <a:r>
              <a:rPr lang="fa-IR" sz="2800" dirty="0" smtClean="0">
                <a:solidFill>
                  <a:schemeClr val="bg1"/>
                </a:solidFill>
                <a:cs typeface="B Nazanin" pitchFamily="2" charset="-78"/>
              </a:rPr>
              <a:t>اصل لزوم حیات طیبه		اصل محیط سازی انسان</a:t>
            </a:r>
          </a:p>
          <a:p>
            <a:pPr marL="0" lvl="1" algn="justLow" rtl="1"/>
            <a:r>
              <a:rPr lang="fa-IR" sz="2800" dirty="0" smtClean="0">
                <a:solidFill>
                  <a:schemeClr val="bg1"/>
                </a:solidFill>
                <a:cs typeface="B Nazanin" pitchFamily="2" charset="-78"/>
              </a:rPr>
              <a:t>اصل توجه به تحول و تغییر	اصل امکان تسخیر طبیعت</a:t>
            </a:r>
          </a:p>
          <a:p>
            <a:pPr marL="0" lvl="1" algn="justLow" rtl="1"/>
            <a:r>
              <a:rPr lang="fa-IR" sz="2800" dirty="0" smtClean="0">
                <a:solidFill>
                  <a:schemeClr val="bg1"/>
                </a:solidFill>
                <a:cs typeface="B Nazanin" pitchFamily="2" charset="-78"/>
              </a:rPr>
              <a:t>اصل تقدم نیت خیر بر عمل	اصل تقدم ولایت بر قانون</a:t>
            </a:r>
          </a:p>
          <a:p>
            <a:pPr lvl="1" algn="justLow" rtl="1"/>
            <a:endParaRPr lang="en-US" sz="2800" dirty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928670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اصول علوم اجتماعی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857232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6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8323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285728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357298"/>
            <a:ext cx="7929618" cy="529375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lvl="1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اجزاء مدیریت اسلامی: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اصول مبتنی بر ارزشهای الهی و گزاره های دینی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اصولی مدیریت علمی که مغایرتی با آموزه های دینی و الهی نداشته باشند.</a:t>
            </a:r>
          </a:p>
          <a:p>
            <a:pPr marL="0" lvl="1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 اصول مدیریت علمی از دیدگاههای مختلف: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F0"/>
                </a:solidFill>
                <a:cs typeface="B Nazanin" pitchFamily="2" charset="-78"/>
              </a:rPr>
              <a:t>هارولد</a:t>
            </a: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 </a:t>
            </a:r>
            <a:r>
              <a:rPr lang="fa-IR" sz="2600" dirty="0" smtClean="0">
                <a:solidFill>
                  <a:srgbClr val="00B0F0"/>
                </a:solidFill>
                <a:cs typeface="B Nazanin" pitchFamily="2" charset="-78"/>
              </a:rPr>
              <a:t>کونتر</a:t>
            </a: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: برنامه ریزی / سازماندهی / مدیریت منابع انسانی/ رهبری / نظارت و کنترل.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F0"/>
                </a:solidFill>
                <a:cs typeface="B Nazanin" pitchFamily="2" charset="-78"/>
              </a:rPr>
              <a:t>دکتر رضائیان : </a:t>
            </a: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نوآوری و خلاقیت / تصمیم گیری / برنامه ریزی / سازماندهی/ بسیج منابع و امکانات/ هدایت / ارتباطات/ کنترل.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F0"/>
                </a:solidFill>
                <a:cs typeface="B Nazanin" pitchFamily="2" charset="-78"/>
              </a:rPr>
              <a:t>هنری فایول :</a:t>
            </a: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 تقسیم کار/اختیار و مسئولیت / انضباط / سلسله مراتب/ نظم/مساوات / ثبات تصدی در شاغل/ وحدت فرماندهی / وحدت مدیریت/نقدم منافع عمومی به فردی/ پاداش پرسنل/ تمرکز/اتحاد و مسئولیت گروهی </a:t>
            </a:r>
            <a:endParaRPr lang="en-US" sz="2600" dirty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857232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اصول مدیریت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857232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7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3248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285728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357298"/>
            <a:ext cx="7929618" cy="529375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lvl="1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C00000"/>
                </a:solidFill>
                <a:cs typeface="B Nazanin" pitchFamily="2" charset="-78"/>
              </a:rPr>
              <a:t>اصول مدیریت علمی از دیدگاههای مختلف(ادامه):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F0"/>
                </a:solidFill>
                <a:cs typeface="B Nazanin" pitchFamily="2" charset="-78"/>
              </a:rPr>
              <a:t>هارینگتون امرسون </a:t>
            </a: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:تعیین صریح ایده آل و اهداف / احساس عمومی/مشاور ورزیده / نظم و ترتیب/معامله عادلانه / مدرک و پرونده های دائمی ، کافی ، قابل اعتماد و فوری/استاندارد/ راهنماهای کتبی عملیات استاندارد/ پاداش برای کارایی.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برخی دیگر از صاحبنظران : برنامه ریزی / سازماندهی / هدایت و رهبری / تامین منابع و پرسنل / نظارت و کنترل.</a:t>
            </a:r>
          </a:p>
          <a:p>
            <a:pPr marL="0" lvl="1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C00000"/>
                </a:solidFill>
                <a:cs typeface="B Nazanin" pitchFamily="2" charset="-78"/>
              </a:rPr>
              <a:t>مبانی مدیریت ارزشی ( شامل 14 گزاره ):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ارزشها مبتنی بر واقعیات عینی است.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بین علت و معلول ضرورت بالقیاس وجود دارد.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انسان همین بدن مادی نیست و روح دارد.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روح در انسان اصالت دارد.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روح قابل تکامل است.</a:t>
            </a:r>
            <a:endParaRPr lang="en-US" sz="2600" dirty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857232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اصول مدیریت اسلامی-ادامه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857232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7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717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285728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357298"/>
            <a:ext cx="7929618" cy="489364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lvl="1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C00000"/>
                </a:solidFill>
                <a:cs typeface="B Nazanin" pitchFamily="2" charset="-78"/>
              </a:rPr>
              <a:t>مبانی مدیریت ارزشی ( ادامه):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روح دارای حب ذات است.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حرکت روح به سمت بینهایت است.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تکامل روح انسان  در اثر افعال اختیاری اوست.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روح دارای مراتب طولی و شئون عرضی است.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کیفیت پیدایش فعل اختیاری بعلت پیچیدگی آن ، نیاز به تبیین دارد.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کمالات نسبی مربوط به قوای نازله نفس ، در صورت کمک به سیر نفس به بینهایت ، کمال واقعی محسوب می شود.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نیت در کار ارزشی تاثیر دارد.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انگیزه ی فعلی که از اراده انسان سرچشمه می گیرد، از خود نفس است.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اگر در کاری چند انگیزه وجود داشته باشد ، ارزش آن به انگیزه برتر است.</a:t>
            </a:r>
            <a:endParaRPr lang="en-US" sz="2600" dirty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857232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اصول مدیریت اسلامی-ادامه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857232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7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203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285728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357298"/>
            <a:ext cx="7929618" cy="489364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lvl="1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C00000"/>
                </a:solidFill>
                <a:cs typeface="B Nazanin" pitchFamily="2" charset="-78"/>
              </a:rPr>
              <a:t>مبانی مدیریت ارزشی ( ادامه):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روح دارای حب ذات است.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حرکت روح به سمت بینهایت است.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تکامل روح انسان  در اثر افعال اختیاری اوست.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روح دارای مراتب طولی و شئون عرضی است.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کیفیت پیدایش فعل اختیاری بعلت پیچیدگی آن ، نیاز به تبیین دارد.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کمالات نسبی مربوط به قوای نازله نفس ، در صورت کمک به سیر نفس به بینهایت ، کمال واقعی محسوب می شود.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نیت در کار ارزشی تاثیر دارد.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انگیزه ی فعلی که از اراده انسان سرچشمه می گیرد، از خود نفس است.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600" dirty="0" smtClean="0">
                <a:solidFill>
                  <a:srgbClr val="00B050"/>
                </a:solidFill>
                <a:cs typeface="B Nazanin" pitchFamily="2" charset="-78"/>
              </a:rPr>
              <a:t>اگر در کاری چند انگیزه وجود داشته باشد ، ارزش آن به انگیزه برتر است.</a:t>
            </a:r>
            <a:endParaRPr lang="en-US" sz="2600" dirty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857232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اصول مدیریت اسلامی-ادامه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857232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7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7017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285728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357298"/>
            <a:ext cx="7929618" cy="455509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lvl="1" algn="justLow" rtl="1">
              <a:buFont typeface="Arial" pitchFamily="34" charset="0"/>
              <a:buChar char="•"/>
            </a:pPr>
            <a:r>
              <a:rPr lang="fa-IR" sz="2900" dirty="0" smtClean="0">
                <a:solidFill>
                  <a:srgbClr val="C00000"/>
                </a:solidFill>
                <a:cs typeface="B Nazanin" pitchFamily="2" charset="-78"/>
              </a:rPr>
              <a:t>مبانی ارزش کار ( 6 عنصر)- این مبانی بر اساس مبانی مدیریت ارزشی به دست آمده اند و عبارتند از :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900" dirty="0" smtClean="0">
                <a:solidFill>
                  <a:srgbClr val="00B050"/>
                </a:solidFill>
                <a:cs typeface="B Nazanin" pitchFamily="2" charset="-78"/>
              </a:rPr>
              <a:t>ملاک ارزش کار ، تاثیر آن در کمال نفس است.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900" dirty="0" smtClean="0">
                <a:solidFill>
                  <a:srgbClr val="00B050"/>
                </a:solidFill>
                <a:cs typeface="B Nazanin" pitchFamily="2" charset="-78"/>
              </a:rPr>
              <a:t>هر کاری که بیشترین تاثیر را در بالاترین کمال انسان داشته باشد ، عالی ترین ارزش را خواهد داشت.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900" dirty="0" smtClean="0">
                <a:solidFill>
                  <a:srgbClr val="00B050"/>
                </a:solidFill>
                <a:cs typeface="B Nazanin" pitchFamily="2" charset="-78"/>
              </a:rPr>
              <a:t>هر کاری که بیشترین تاثیر را در دور شدن انسان از خدا داشته باشد ، پست ترین ارزشها خواهد بود.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900" dirty="0" smtClean="0">
                <a:solidFill>
                  <a:srgbClr val="00B050"/>
                </a:solidFill>
                <a:cs typeface="B Nazanin" pitchFamily="2" charset="-78"/>
              </a:rPr>
              <a:t>کاری که در بین دو قطب فوق قرار بگیرد ، کار بی ارزش است.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900" dirty="0" smtClean="0">
                <a:solidFill>
                  <a:srgbClr val="00B050"/>
                </a:solidFill>
                <a:cs typeface="B Nazanin" pitchFamily="2" charset="-78"/>
              </a:rPr>
              <a:t>ارزش کار اخلاقی نیز ، هم تابع نیت است و هم تابع شکل کار.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2900" dirty="0" smtClean="0">
                <a:solidFill>
                  <a:srgbClr val="00B050"/>
                </a:solidFill>
                <a:cs typeface="B Nazanin" pitchFamily="2" charset="-78"/>
              </a:rPr>
              <a:t>ارزشها دارای حد تصاب هستند و کمتر از آن حد ، اعتبار ندارد.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857232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اصول مدیریت اسلامی-ادامه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857232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7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7472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285728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357298"/>
            <a:ext cx="7929618" cy="452431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lvl="1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C00000"/>
                </a:solidFill>
                <a:cs typeface="B Nazanin" pitchFamily="2" charset="-78"/>
              </a:rPr>
              <a:t>اصول مدیریت اسلامی: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اصول عام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: ارزشهای کلیدی اعتقادی و ایدئولوژیکی که در همه یا اکثر حوزه های مدیریت کاربرد دارد. این ارزشها پیرامون دنیای غیب ، زمان ، انسان ، سازمان ، فرهنگ معنویت و رفتار سازمانی است. نسبت این ارزشها با هم از تعادل و توازن برخوردار است.</a:t>
            </a:r>
          </a:p>
          <a:p>
            <a:pPr marL="457200" lvl="2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اصول خاص : 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ارزشها و حساسیتهایی است که دین در ارتباط با هر یک از اجزاء کار و ایجاد محیط کاری ابراز داشته باشد.</a:t>
            </a:r>
            <a:endParaRPr lang="fa-IR" sz="3200" b="1" dirty="0" smtClean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857232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اصول مدیریت اسلامی-ادامه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857232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7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0571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285728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357298"/>
            <a:ext cx="7929618" cy="501675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3038" lvl="2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C00000"/>
                </a:solidFill>
                <a:cs typeface="B Nazanin" pitchFamily="2" charset="-78"/>
              </a:rPr>
              <a:t>اصول عام مدیریت اسلامی </a:t>
            </a:r>
            <a:r>
              <a:rPr lang="fa-IR" sz="3200" dirty="0" smtClean="0">
                <a:solidFill>
                  <a:srgbClr val="C00000"/>
                </a:solidFill>
                <a:cs typeface="B Nazanin" pitchFamily="2" charset="-78"/>
              </a:rPr>
              <a:t>: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ایمان و غیب محوری 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(شامل اصول :ایمان به غیب / خدامحوری/خودکنترلی/اخلاص و حسن نیت / نصرت الهی / شکر الهی/ ذکر الهی / توکل الهی/ تقدم معنویت بر مادیت / آخرت گرایی / خوش بینی و امیدواری / صبر وبردباری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آگاهی و بصیرت 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(شامل تعقل و بصیرت / شرح صدر/ عبرت آموزی / مهار فرصتها / دوراندیشی / آینده نگری و تدبیر امور/ خلاقیت و ابتکار و نوآوری/ تعادل و جامع نگری.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857232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اصول مدیریت اسلامی-ادامه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857232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7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7372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285728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357298"/>
            <a:ext cx="7929618" cy="452431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3038" lvl="2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C00000"/>
                </a:solidFill>
                <a:cs typeface="B Nazanin" pitchFamily="2" charset="-78"/>
              </a:rPr>
              <a:t>اصول عام مدیریت اسلامی </a:t>
            </a:r>
            <a:r>
              <a:rPr lang="fa-IR" sz="3200" dirty="0" smtClean="0">
                <a:solidFill>
                  <a:srgbClr val="C00000"/>
                </a:solidFill>
                <a:cs typeface="B Nazanin" pitchFamily="2" charset="-78"/>
              </a:rPr>
              <a:t>: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صداقت و عمل صالح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 (شامل : سعی و تلاش / وجدان کار / پشتکار/ کارایی و مهارت/ بهره برداری از امکانات / اکتساب حلال / ایمان و عمل صالح / نظم/ پاسخگویی به نیاز/ تقوا/ صدق نیت.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تعاون و همکاری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 (شامل: محبت و نوع دوستی . اعتماد به دیگران/ تقسیم کار / مشارکت و همکاری / خیرخواهی/کار گروهی / احسان / اصلاح طلبی / امر به معروف و نهی از منکر/ کارگشایی/ نصیحت و انتقاد)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857232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اصول مدیریت اسلامی-ادامه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857232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7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8675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285728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357298"/>
            <a:ext cx="7929618" cy="452431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3038" lvl="2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C00000"/>
                </a:solidFill>
                <a:cs typeface="B Nazanin" pitchFamily="2" charset="-78"/>
              </a:rPr>
              <a:t>اصول عام مدیریت اسلامی </a:t>
            </a:r>
            <a:r>
              <a:rPr lang="fa-IR" sz="3200" dirty="0" smtClean="0">
                <a:solidFill>
                  <a:srgbClr val="C00000"/>
                </a:solidFill>
                <a:cs typeface="B Nazanin" pitchFamily="2" charset="-78"/>
              </a:rPr>
              <a:t>: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قسط و عدل 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(شامل : رعایت حقوق دیگران / رعایت محیط زیست / ظلم ستیزی و عدالت جویی / قانون گرایی / اطاعت از خداوند / اطاعت از ولایت / تکلیف و وظیفه محوری / حرمت ربا)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رعایت عهد و امانت 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(شامل: سعی و عمل صالح / صداقت و سخن درست / وفای به عهد / امانتداری/ رازداری / صبر و استقامت) </a:t>
            </a:r>
          </a:p>
          <a:p>
            <a:pPr marL="268288" lvl="2" algn="justLow" rtl="1"/>
            <a:endParaRPr lang="fa-IR" sz="3200" dirty="0" smtClean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857232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اصول مدیریت اسلامی-ادامه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857232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7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1920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24" y="714356"/>
            <a:ext cx="7572428" cy="5643602"/>
          </a:xfr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بنام خدا</a:t>
            </a:r>
            <a:b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خلاصه فصل چهارم از بخش یک</a:t>
            </a:r>
            <a: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مبانی و اصول مدیریت اسلامی</a:t>
            </a:r>
            <a:b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 نویسندگان 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دکتر علیرضا علی احمدی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دکتر حسین علی احمدی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 استاد درس : دکتر حسین علی احمدی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خلاصه سازی : جمشید عادلی مقدم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مهرماه 92 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endParaRPr lang="en-US" sz="5400" b="1" dirty="0">
              <a:solidFill>
                <a:schemeClr val="accent6">
                  <a:lumMod val="75000"/>
                </a:schemeClr>
              </a:solidFill>
              <a:cs typeface="B Kamr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522038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285728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357298"/>
            <a:ext cx="7929618" cy="452431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3038" lvl="2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C00000"/>
                </a:solidFill>
                <a:cs typeface="B Nazanin" pitchFamily="2" charset="-78"/>
              </a:rPr>
              <a:t>اصول عام مدیریت اسلامی </a:t>
            </a:r>
            <a:r>
              <a:rPr lang="fa-IR" sz="3200" dirty="0" smtClean="0">
                <a:solidFill>
                  <a:srgbClr val="C00000"/>
                </a:solidFill>
                <a:cs typeface="B Nazanin" pitchFamily="2" charset="-78"/>
              </a:rPr>
              <a:t>: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عظمت و اقتدار سازمان 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(شامل : ...)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برادری و اخوت اسلامی 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(شامل: ....)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رعایت مصالح و اولویتها 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(شامل: دفع افسد به فساد/رعایت اقتضاء/ مصلحت گرایی/ تغییر/ تقدم اهم بر مهم/ خطرپذیری / هدافداری/ رعایت اقتدار/ افزایش بهره وری / فلاح و رستگاری انسان / هماهنگی / نظم)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توازن و اعتدال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 (شامل میانه روی / امانتداری / قناعت / زهد/ عفاف / وفای به عهد)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857232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اصول مدیریت اسلامی-ادامه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857232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7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9931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285728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357298"/>
            <a:ext cx="7929618" cy="501675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3038" lvl="2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C00000"/>
                </a:solidFill>
                <a:cs typeface="B Nazanin" pitchFamily="2" charset="-78"/>
              </a:rPr>
              <a:t>اصول خاص مدیریت اسلامی </a:t>
            </a:r>
            <a:r>
              <a:rPr lang="fa-IR" sz="3200" dirty="0" smtClean="0">
                <a:solidFill>
                  <a:srgbClr val="C00000"/>
                </a:solidFill>
                <a:cs typeface="B Nazanin" pitchFamily="2" charset="-78"/>
              </a:rPr>
              <a:t>: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اصول هدفگذاری  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(شامل عدالت و ظلم ستیزی / خلیفه الهی انسان / حق جویی / بهبود مستمر/تعالی انسان/ تعالی سازمان/تقرب الهی / خدامحوری/رفع نیاز مردم/ اطاعت  از ولایت / گریز از لغو و بیهوده کاری و..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اصول مدیریت نمای سازمان 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(شامل حسن شهرت / رعایت نظم و ترتیب / وفای به عهد/ استقلال و نفی سلطه کفار/ تقدم بیان محاسن بر معایب / سرعت در کار خیر / بیان حق(تبلیغات) / ادب و متانت / تقدم عرض بر مال / گشاده رویی / مردم داری و مشتری مداری و....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857232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اصول مدیریت اسلامی-ادامه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857232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7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2922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285728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357298"/>
            <a:ext cx="7929618" cy="501675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3038" lvl="2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C00000"/>
                </a:solidFill>
                <a:cs typeface="B Nazanin" pitchFamily="2" charset="-78"/>
              </a:rPr>
              <a:t>اصول خاص مدیریت اسلامی </a:t>
            </a:r>
            <a:r>
              <a:rPr lang="fa-IR" sz="3200" dirty="0" smtClean="0">
                <a:solidFill>
                  <a:srgbClr val="C00000"/>
                </a:solidFill>
                <a:cs typeface="B Nazanin" pitchFamily="2" charset="-78"/>
              </a:rPr>
              <a:t>: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اصول فرهنگ سازمانی 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(شامل شایسته سالاری/حق جویی/ روحیه مشارکت و کارگروهی / رشد شادابی / تعالی کارگزاران و کارکنان سازمان / عدالت طلبی / نظم و انضباط/ سعی و تلاش / عفاف سازمانی / بصیرت / خلاقیت و نوآوری و..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اصول رفتار سازمانی 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(شامل عفاف/ امانتداری/ رفاقت و دوستی / آراستگی ظاهر/ تقدم در سلام / احسان به زیردستان / رعایت اقتدار/ اعتماد به دیگران / رعایت وقت / اغماض/عفو و بخشش/ وفای به عهد/اعتدال و ....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857232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اصول مدیریت اسلامی-ادامه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857232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7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6196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285728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357298"/>
            <a:ext cx="7929618" cy="452431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3038" lvl="2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C00000"/>
                </a:solidFill>
                <a:cs typeface="B Nazanin" pitchFamily="2" charset="-78"/>
              </a:rPr>
              <a:t>اصول خاص مدیریت اسلامی </a:t>
            </a:r>
            <a:r>
              <a:rPr lang="fa-IR" sz="3200" dirty="0" smtClean="0">
                <a:solidFill>
                  <a:srgbClr val="C00000"/>
                </a:solidFill>
                <a:cs typeface="B Nazanin" pitchFamily="2" charset="-78"/>
              </a:rPr>
              <a:t>: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اصول مدیریت بر خویشتن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(مراقبت/ تکریم انسان / تقدم تخلیه بر تحلیه/ محاسبه / تزکیه نفس/ تقدم  خودسازیبر دیگران سازی /انتقاد از خود / خودشکوفایی/تواضع و فروتنی / عبودیت / شکر الهی /...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اصول برنامه ریزی وسازماندهی 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(رعایت اولویتها / اهم و مهم / دفع افسد به فاسد / مباح و مستحب / رسیدگی به امور /آینده نگری و پیش بینی / تناسب مسئولیت و تکلیف / هدفداری / بصیرت و آگاهی / توازن و تعادل و...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857232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اصول مدیریت اسلامی-ادامه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857232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7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6667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285728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357298"/>
            <a:ext cx="7929618" cy="501675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3038" lvl="2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C00000"/>
                </a:solidFill>
                <a:cs typeface="B Nazanin" pitchFamily="2" charset="-78"/>
              </a:rPr>
              <a:t>اصول خاص مدیریت اسلامی </a:t>
            </a:r>
            <a:r>
              <a:rPr lang="fa-IR" sz="3200" dirty="0" smtClean="0">
                <a:solidFill>
                  <a:srgbClr val="C00000"/>
                </a:solidFill>
                <a:cs typeface="B Nazanin" pitchFamily="2" charset="-78"/>
              </a:rPr>
              <a:t>: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اصول ارزیابی ، نظارت و کنترل 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(نظارت الهی / عفو/ گذشت و بخشش / نظارت عمومی / شجاعت و قاطعیت / عدالت / میانه روی / تغافل و عیب پوشی/ اهم و فی الاهم/ هدفمندی/ جامعیت / تغییر امور/ کرامت انسان و ....)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اصول تصمیم گیری 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(ارزش گرایی / لغو گریزی / اعتدال و میانه روی / بهینه سازی / سلسله مراتب تصمیم / رعایت ظرفیتها / نظم و انضباط/ حسن و صدق نیت / رعایت حقوق موکلین / خرد ورزی / رعایت مصالح سازمانی / پذیرش مسئولیت / شجاعت و قاطعیت و...)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857232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اصول مدیریت اسلامی-ادامه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857232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7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4009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285728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357298"/>
            <a:ext cx="7929618" cy="501675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3038" lvl="2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C00000"/>
                </a:solidFill>
                <a:cs typeface="B Nazanin" pitchFamily="2" charset="-78"/>
              </a:rPr>
              <a:t>اصول خاص مدیریت اسلامی </a:t>
            </a:r>
            <a:r>
              <a:rPr lang="fa-IR" sz="3200" dirty="0" smtClean="0">
                <a:solidFill>
                  <a:srgbClr val="C00000"/>
                </a:solidFill>
                <a:cs typeface="B Nazanin" pitchFamily="2" charset="-78"/>
              </a:rPr>
              <a:t>: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اصول مدیریت تولید 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(شامل اصول توازن عرضه و تقاضا / مفید و مطلوب بودن تولید/جلب مشتری / تقدم تولیدات فرهنگی/ عدالت در تسهیم ارزش افزوده/ حداکثر استفاده از منابع و حداقل ضایعات/سودآوری تولیدات/ زیبایی و جمال کالای تولیدی ....)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اصول مدیریت منابع مالی (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شامل رعایت حلال و حرام / نفی حرج / کرامت نفس / پرداخت حقوق شرعیه / پرهیز از اتلاف مال / افلاس/ حرمت ربا / رعایت قوانین / نفی عسر / پرداخت مالیات / رعایت حقوق جامعه و ....)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857232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اصول مدیریت اسلامی-ادامه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857232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7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2065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285728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357298"/>
            <a:ext cx="7929618" cy="501675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3038" lvl="2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C00000"/>
                </a:solidFill>
                <a:cs typeface="B Nazanin" pitchFamily="2" charset="-78"/>
              </a:rPr>
              <a:t>اصول خاص مدیریت اسلامی </a:t>
            </a:r>
            <a:r>
              <a:rPr lang="fa-IR" sz="3200" dirty="0" smtClean="0">
                <a:solidFill>
                  <a:srgbClr val="C00000"/>
                </a:solidFill>
                <a:cs typeface="B Nazanin" pitchFamily="2" charset="-78"/>
              </a:rPr>
              <a:t>: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اصول مدیریت منابع انسانی 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(تشویق و تنبیه / تناسب سبک رهبری با بلوغ کارکنان / رفاه کارکنان / تقدم هدایت بر عقوبت / شایسته سالاری / تقدم کار گروهی بر فردی / رشد و کمال کارکنان /تقدم رضای خالق بر رضای مخلوق/ شرح صدر/تفاوت استعدادها در هدایت و رهبری / رضایت شغلی  ....)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اصول مدیریت بازاریابی (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شامل لغو گریزی / زیبایی کالا / نوآوری در تولید / عدالت در قیمت گذاری / حرمت تدلیس / نفی سلطه کفار/ صداقت در تبلیغ ...........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857232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اصول مدیریت اسلامی-ادامه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857232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7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2201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285728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357298"/>
            <a:ext cx="7929618" cy="501675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3038" lvl="2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C00000"/>
                </a:solidFill>
                <a:cs typeface="B Nazanin" pitchFamily="2" charset="-78"/>
              </a:rPr>
              <a:t>اصول خاص مدیریت اسلامی </a:t>
            </a:r>
            <a:r>
              <a:rPr lang="fa-IR" sz="3200" dirty="0" smtClean="0">
                <a:solidFill>
                  <a:srgbClr val="C00000"/>
                </a:solidFill>
                <a:cs typeface="B Nazanin" pitchFamily="2" charset="-78"/>
              </a:rPr>
              <a:t>: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اصول مدیریت بازاریابی (....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حمایت از مستضعفان </a:t>
            </a: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/ 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 پاسخگویی به نیاز مشتری / رقابت عادلانه / حرمت غبن/ عدم استفاده از وسایل نامشروع در تبلیغ / پرهیز از مصرفی شدن جامعه / رعایت وحی الهی و ...)</a:t>
            </a:r>
          </a:p>
          <a:p>
            <a:pPr marL="725488" lvl="3" algn="justLow" rtl="1">
              <a:buFont typeface="Arial" pitchFamily="34" charset="0"/>
              <a:buChar char="•"/>
            </a:pPr>
            <a:r>
              <a:rPr lang="fa-IR" sz="3200" b="1" dirty="0" smtClean="0">
                <a:solidFill>
                  <a:srgbClr val="00B0F0"/>
                </a:solidFill>
                <a:cs typeface="B Nazanin" pitchFamily="2" charset="-78"/>
              </a:rPr>
              <a:t>اصول بهره وری و کیفیت </a:t>
            </a: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(شامل کیفیت مناسب / نوآوری / توازن هزینه و کیفیت تولید / حرمت اتلاف وقت / توافق با مشتری در کیفیت / رعایت عفاف در ضایعات / کیفیت همه جانبه / گرایش به عمل صالح / تعالی کیفیت / حسابرسی و خودکنترلی / کشف استعدادها و....)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662" y="857232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اصول مدیریت اسلامی-ادامه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857232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7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9072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928802"/>
            <a:ext cx="8229600" cy="21431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a-IR" sz="8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پایان فصل چهارم</a:t>
            </a:r>
            <a:endParaRPr lang="en-US" sz="11500" dirty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3784844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785926"/>
            <a:ext cx="7929618" cy="4739759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ارزش در اسلام ، هر چیزی است که از دیدگاه اسلامی دارای اهمیت است. اعم از بینشهاو گرایشها،ارزشها،مفهیم ، نگرش ، اندیشه ، گفتار،رفتار و کردار انسان 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ارزش افعال اختیاری  انسان تابع تاثیری است که آن افعال بر رسیدن انسان به کمال دارند.</a:t>
            </a:r>
          </a:p>
          <a:p>
            <a:pPr lvl="1" algn="ctr" rtl="1"/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یعنی :</a:t>
            </a:r>
          </a:p>
          <a:p>
            <a:pPr lvl="1" algn="ctr" rtl="1"/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اگر در مسیر کمال انسان باشد = ارزش مثبت</a:t>
            </a:r>
          </a:p>
          <a:p>
            <a:pPr lvl="1" algn="ctr" rtl="1"/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اگر مانع رسیدن به کمال باشد = ارزش منفی</a:t>
            </a:r>
          </a:p>
          <a:p>
            <a:pPr lvl="1" algn="justLow" rtl="1">
              <a:buFont typeface="Arial" pitchFamily="34" charset="0"/>
              <a:buChar char="•"/>
            </a:pPr>
            <a:endParaRPr lang="fa-IR" sz="3000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justLow" rtl="1">
              <a:buFont typeface="Arial" pitchFamily="34" charset="0"/>
              <a:buChar char="•"/>
            </a:pP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1142984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تعریف ارزش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1142984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0755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785926"/>
            <a:ext cx="7929618" cy="520142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برخی معتقدند ارزش اساسا به طور ذاتی وجود ندارد و امری نسبی است ، اخلاق پدیده ای محیطی و تابع شرایط اجتماعی و روابط اقتصادی 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اسلام معتقد است :  در ورای این شرایط و عوامل اجتماعی ، اصول اخلاقی و اصول ارزشها، با منشا فطری وجود دارند.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نظام ارزشی در اسلام ، برگرفته از روح پیامهای قرآنی و رهنمودهای اولیای دین 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کمال و ارزش انسان در این است که همه چیز را از آن خدا بداند.</a:t>
            </a:r>
          </a:p>
          <a:p>
            <a:pPr lvl="1" algn="justLow" rtl="1">
              <a:buFont typeface="Arial" pitchFamily="34" charset="0"/>
              <a:buChar char="•"/>
            </a:pPr>
            <a:endParaRPr lang="fa-IR" sz="3000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justLow" rtl="1">
              <a:buFont typeface="Arial" pitchFamily="34" charset="0"/>
              <a:buChar char="•"/>
            </a:pP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1142984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مبانی ارزش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1142984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2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4899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Diagram 12"/>
          <p:cNvGraphicFramePr/>
          <p:nvPr/>
        </p:nvGraphicFramePr>
        <p:xfrm>
          <a:off x="1000100" y="1357298"/>
          <a:ext cx="7786742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28662" y="285728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گونه شناسی ارزش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7" name="32-Point Star 6"/>
          <p:cNvSpPr/>
          <p:nvPr/>
        </p:nvSpPr>
        <p:spPr>
          <a:xfrm>
            <a:off x="1000100" y="285728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3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3573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785926"/>
            <a:ext cx="7929618" cy="440120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7030A0"/>
                </a:solidFill>
                <a:cs typeface="B Nazanin" pitchFamily="2" charset="-78"/>
              </a:rPr>
              <a:t>مدیریت ارزشی : مدیریت و تصمیم گیری بر اساس ارزشها ، روحیات ، باورها و اعتقادات حاکم بر جامعه و یا ارزشهای مورد نظر مدیران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7030A0"/>
                </a:solidFill>
                <a:cs typeface="B Nazanin" pitchFamily="2" charset="-78"/>
              </a:rPr>
              <a:t>از میان سه حوزه ی مختلف مدیریت (انسان – ماشین ، ماشین –انسان ، انسان –انسان ) موثرترین اثر ارزشها ، بر حوزه ی روابط انسان با انسان(</a:t>
            </a:r>
            <a:r>
              <a:rPr lang="en-US" sz="2800" dirty="0" smtClean="0">
                <a:solidFill>
                  <a:srgbClr val="7030A0"/>
                </a:solidFill>
                <a:cs typeface="B Nazanin" pitchFamily="2" charset="-78"/>
              </a:rPr>
              <a:t>HH</a:t>
            </a:r>
            <a:r>
              <a:rPr lang="fa-IR" sz="2800" dirty="0" smtClean="0">
                <a:solidFill>
                  <a:srgbClr val="7030A0"/>
                </a:solidFill>
                <a:cs typeface="B Nazanin" pitchFamily="2" charset="-78"/>
              </a:rPr>
              <a:t>) است .زیرا رابطه انسان با انسان ، قابل محاسبه نبوده ومتکی به فرهنگ ، اعتقادات و منشهای هر جامعه است.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7030A0"/>
                </a:solidFill>
                <a:cs typeface="B Nazanin" pitchFamily="2" charset="-78"/>
              </a:rPr>
              <a:t>گزینش یک سیستم رفتاری ، در مورد فرد،خانواده ،گروه اجتماعی یا جامعه به صورت خودآگاه یا ناخودآگاه بر اساس یک نظام ارزشی انجام می گیرد. </a:t>
            </a:r>
            <a:endParaRPr lang="en-US" sz="28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1142984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ضرورت مدیریت ارزشی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1142984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4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0450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500174"/>
            <a:ext cx="7929618" cy="517064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chemeClr val="bg1"/>
                </a:solidFill>
                <a:cs typeface="B Nazanin" pitchFamily="2" charset="-78"/>
              </a:rPr>
              <a:t>اهم تفاوتهای مدیریت ارزشی اسلامی با دیگر مدیریتها: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000" b="1" dirty="0" smtClean="0">
                <a:solidFill>
                  <a:srgbClr val="00B0F0"/>
                </a:solidFill>
                <a:cs typeface="B Nazanin" pitchFamily="2" charset="-78"/>
              </a:rPr>
              <a:t>مبانی</a:t>
            </a: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 : مدیریت ارزشی اسلام بر حق محوری ، آخرت گرایی ، عدالت طلبی ، معنویت طلبی ، صداقت گرایی ، وحی گرایی استوار است ، مدیریت غربی بر اساس سکولاریسم ، اومانیسم ، لیبرالیسم ، منفعت گرایی و سودپرستی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000" b="1" dirty="0" smtClean="0">
                <a:solidFill>
                  <a:srgbClr val="00B0F0"/>
                </a:solidFill>
                <a:cs typeface="B Nazanin" pitchFamily="2" charset="-78"/>
              </a:rPr>
              <a:t>اهداف</a:t>
            </a:r>
            <a:r>
              <a:rPr lang="fa-IR" sz="3000" dirty="0" smtClean="0">
                <a:solidFill>
                  <a:srgbClr val="FFC000"/>
                </a:solidFill>
                <a:cs typeface="B Nazanin" pitchFamily="2" charset="-78"/>
              </a:rPr>
              <a:t>: </a:t>
            </a:r>
            <a:r>
              <a:rPr lang="fa-IR" sz="3000" dirty="0" smtClean="0">
                <a:solidFill>
                  <a:srgbClr val="7030A0"/>
                </a:solidFill>
                <a:cs typeface="B Nazanin" pitchFamily="2" charset="-78"/>
              </a:rPr>
              <a:t>در مدیریت غربی ، دانش مدیریت ابزاری کارآمد در جهت دست یافتن به خواسته های مادی و منافع فردی ، نظیر پول ، شهرت ، موقعیت  و قدرت است ، در مدیریت ارزشی اسلام هدف غایی انسانها دستیابی به قرب و رضای خداوند است ، نه تامین هدفهای گذرا و غیر اصیل دنیایی</a:t>
            </a:r>
            <a:endParaRPr lang="en-US" sz="3000" dirty="0">
              <a:solidFill>
                <a:srgbClr val="7030A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928670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کاربرد مدیریت ارزشی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857232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5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8937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500174"/>
            <a:ext cx="7929618" cy="378565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chemeClr val="bg1"/>
                </a:solidFill>
                <a:cs typeface="B Nazanin" pitchFamily="2" charset="-78"/>
              </a:rPr>
              <a:t>اهم تفاوتهای مدیریت ارزشی اسلامی با دیگر مدیریتها: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000" b="1" dirty="0" smtClean="0">
                <a:solidFill>
                  <a:srgbClr val="00B0F0"/>
                </a:solidFill>
                <a:cs typeface="B Nazanin" pitchFamily="2" charset="-78"/>
              </a:rPr>
              <a:t>رقابت</a:t>
            </a: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: در دیدگاه مبتنی بر مادیت فردگرا ، رقابت از هرجهت آزاد در نظر گرفته می شود و اصولا فعالیتهای اقتصادی را رقابت آزاد معین می کند . اما در مدیریت ارزشی اسلامی رقابت در حد کفاف صورت می گیرد و هدفی ثانوی است . رقابت به منظور حذف رقیب و به هر قیمت انجام نمی شود ، بلکه به منظور حذف نشدن از بازار و تداوم فعالیت خواهد بود.</a:t>
            </a:r>
            <a:endParaRPr lang="en-US" sz="3000" dirty="0">
              <a:solidFill>
                <a:srgbClr val="7030A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928670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کاربرد مدیریت ارزشی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857232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5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6085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اصول علوم اجتماعی و مدیریت ارزشی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500174"/>
            <a:ext cx="7929618" cy="517064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chemeClr val="bg1"/>
                </a:solidFill>
                <a:cs typeface="B Nazanin" pitchFamily="2" charset="-78"/>
              </a:rPr>
              <a:t>اهم تفاوتهای مدیریت ارزشی اسلامی با دیگر مدیریتها: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000" b="1" dirty="0" smtClean="0">
                <a:solidFill>
                  <a:srgbClr val="00B0F0"/>
                </a:solidFill>
                <a:cs typeface="B Nazanin" pitchFamily="2" charset="-78"/>
              </a:rPr>
              <a:t>تبلیغات</a:t>
            </a: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: </a:t>
            </a:r>
            <a:r>
              <a:rPr lang="fa-IR" sz="3000" dirty="0" smtClean="0">
                <a:solidFill>
                  <a:srgbClr val="7030A0"/>
                </a:solidFill>
                <a:cs typeface="B Nazanin" pitchFamily="2" charset="-78"/>
              </a:rPr>
              <a:t>تبلیغات در اقتصاد آزاد از هر گونه محدودیت درونی آزاد است .-تبلیغات بازاریابی نمی کند ، بلکه بازارسازی بر مبنای فریب می کند.</a:t>
            </a: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 اما در دیدگاه نظام ارزشی اسلام: تبلیغ در معنی حقیقی خود یعنی تعریف و معرفی صادقانه و به دور از هر گونه دروغ و فریب است.</a:t>
            </a:r>
            <a:endParaRPr lang="fa-IR" sz="3000" dirty="0" smtClean="0">
              <a:solidFill>
                <a:srgbClr val="7030A0"/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F0"/>
                </a:solidFill>
                <a:cs typeface="B Nazanin" pitchFamily="2" charset="-78"/>
              </a:rPr>
              <a:t>ارزیابی و کنترل : </a:t>
            </a:r>
            <a:r>
              <a:rPr lang="fa-IR" sz="3000" dirty="0" smtClean="0">
                <a:solidFill>
                  <a:srgbClr val="7030A0"/>
                </a:solidFill>
                <a:cs typeface="B Nazanin" pitchFamily="2" charset="-78"/>
              </a:rPr>
              <a:t>در سیستمهای مادی گرا، کنترل مسائل انسانی امری برون فردی است و کنترل درونی (در صورت وجود )بحثی ثانوی است. </a:t>
            </a: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در نظام ارزشی اسلامی ، کنترل ، امری درونی است و کنترل بیرونی مکمل آن است. کنترل غیبی و الهی هم امکان خطا را کاهش می دهد.</a:t>
            </a:r>
            <a:endParaRPr lang="en-US" sz="3000" dirty="0">
              <a:solidFill>
                <a:srgbClr val="00B05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928670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کاربرد مدیریت ارزشی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857232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5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1702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2553</Words>
  <Application>Microsoft Office PowerPoint</Application>
  <PresentationFormat>On-screen Show (4:3)</PresentationFormat>
  <Paragraphs>191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PowerPoint Presentation</vt:lpstr>
      <vt:lpstr>  بنام خدا خلاصه فصل چهارم از بخش یک مبانی و اصول مدیریت اسلامی  نویسندگان  دکتر علیرضا علی احمدی دکتر حسین علی احمدی   استاد درس : دکتر حسین علی احمدی خلاصه سازی : جمشید عادلی مقدم مهرماه 92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پایان فصل چهارم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mr.aliahmadi</dc:creator>
  <cp:lastModifiedBy>User</cp:lastModifiedBy>
  <cp:revision>1</cp:revision>
  <dcterms:created xsi:type="dcterms:W3CDTF">2006-08-16T00:00:00Z</dcterms:created>
  <dcterms:modified xsi:type="dcterms:W3CDTF">2013-12-22T12:14:18Z</dcterms:modified>
</cp:coreProperties>
</file>