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96" autoAdjust="0"/>
    <p:restoredTop sz="86533" autoAdjust="0"/>
  </p:normalViewPr>
  <p:slideViewPr>
    <p:cSldViewPr>
      <p:cViewPr varScale="1">
        <p:scale>
          <a:sx n="38" d="100"/>
          <a:sy n="38" d="100"/>
        </p:scale>
        <p:origin x="-840" y="-96"/>
      </p:cViewPr>
      <p:guideLst>
        <p:guide orient="horz" pos="2160"/>
        <p:guide pos="2880"/>
      </p:guideLst>
    </p:cSldViewPr>
  </p:slideViewPr>
  <p:outlineViewPr>
    <p:cViewPr>
      <p:scale>
        <a:sx n="33" d="100"/>
        <a:sy n="33" d="100"/>
      </p:scale>
      <p:origin x="18" y="5647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3357940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33541" y="245063"/>
            <a:ext cx="7086600" cy="1132978"/>
          </a:xfrm>
        </p:spPr>
        <p:txBody>
          <a:bodyPr anchor="t">
            <a:normAutofit/>
          </a:bodyPr>
          <a:lstStyle/>
          <a:p>
            <a:pPr algn="ctr" rtl="1"/>
            <a:r>
              <a:rPr lang="fa-IR" sz="4800" dirty="0">
                <a:solidFill>
                  <a:srgbClr val="FF0000"/>
                </a:solidFill>
                <a:cs typeface="B Nazanin" panose="00000400000000000000" pitchFamily="2" charset="-78"/>
              </a:rPr>
              <a:t>قدرت اعمال زور</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909293" y="1249252"/>
            <a:ext cx="7234707" cy="3953814"/>
          </a:xfrm>
        </p:spPr>
        <p:txBody>
          <a:bodyPr>
            <a:normAutofit/>
          </a:bodyPr>
          <a:lstStyle/>
          <a:p>
            <a:pPr marL="274320" indent="-274320" algn="just" rtl="1">
              <a:buClr>
                <a:schemeClr val="accent3"/>
              </a:buClr>
              <a:defRPr/>
            </a:pPr>
            <a:r>
              <a:rPr lang="en-US" sz="3200" dirty="0" smtClean="0">
                <a:cs typeface="B Nazanin" panose="00000400000000000000" pitchFamily="2" charset="-78"/>
              </a:rPr>
              <a:t>  </a:t>
            </a:r>
            <a:r>
              <a:rPr lang="fa-IR" sz="3200" dirty="0" smtClean="0">
                <a:cs typeface="B Nazanin" panose="00000400000000000000" pitchFamily="2" charset="-78"/>
              </a:rPr>
              <a:t>بر </a:t>
            </a:r>
            <a:r>
              <a:rPr lang="fa-IR" sz="3200" dirty="0">
                <a:cs typeface="B Nazanin" panose="00000400000000000000" pitchFamily="2" charset="-78"/>
              </a:rPr>
              <a:t>پايه ترس و وحشت قرار دارد و مبناي زور چيزي جز ترس يا </a:t>
            </a:r>
            <a:r>
              <a:rPr lang="fa-IR" sz="3200" dirty="0" smtClean="0">
                <a:cs typeface="B Nazanin" panose="00000400000000000000" pitchFamily="2" charset="-78"/>
              </a:rPr>
              <a:t>تهديد نيست </a:t>
            </a:r>
            <a:r>
              <a:rPr lang="fa-IR" sz="3200" dirty="0">
                <a:cs typeface="B Nazanin" panose="00000400000000000000" pitchFamily="2" charset="-78"/>
              </a:rPr>
              <a:t>. انسان در برابر ترس يا تهديد تسليم مي شود يا از خود سازگاري نشان مي دهد . در غير اين صورت با واكنش منفي روبرو خواهد شد . در اين صورت فرد به كتك خوردن ، نقص عضو و يا مرگ تهديد خواهد شد </a:t>
            </a:r>
            <a:r>
              <a:rPr lang="fa-IR" sz="3200" dirty="0" smtClean="0">
                <a:cs typeface="B Nazanin" panose="00000400000000000000" pitchFamily="2" charset="-78"/>
              </a:rPr>
              <a:t>و در </a:t>
            </a:r>
            <a:r>
              <a:rPr lang="fa-IR" sz="3200" dirty="0">
                <a:cs typeface="B Nazanin" panose="00000400000000000000" pitchFamily="2" charset="-78"/>
              </a:rPr>
              <a:t>بعضي موارد فرد را از تأمين نيازهاي اوليه محروم مي كنند .</a:t>
            </a:r>
          </a:p>
          <a:p>
            <a:pPr algn="just" rtl="1">
              <a:buClr>
                <a:schemeClr val="accent3"/>
              </a:buClr>
              <a:defRPr/>
            </a:pPr>
            <a:r>
              <a:rPr lang="en-US" sz="3200" dirty="0" smtClean="0">
                <a:cs typeface="B Nazanin" panose="00000400000000000000" pitchFamily="2" charset="-78"/>
              </a:rPr>
              <a:t>  </a:t>
            </a:r>
            <a:r>
              <a:rPr lang="fa-IR" sz="3200" dirty="0" smtClean="0">
                <a:cs typeface="B Nazanin" panose="00000400000000000000" pitchFamily="2" charset="-78"/>
              </a:rPr>
              <a:t>در </a:t>
            </a:r>
            <a:r>
              <a:rPr lang="fa-IR" sz="3200" dirty="0">
                <a:cs typeface="B Nazanin" panose="00000400000000000000" pitchFamily="2" charset="-78"/>
              </a:rPr>
              <a:t>سطح سازمان اعمال زور بصورت تنزل مقام ، اخراج ، انتقال به </a:t>
            </a:r>
            <a:r>
              <a:rPr lang="fa-IR" sz="3200" dirty="0" smtClean="0">
                <a:cs typeface="B Nazanin" panose="00000400000000000000" pitchFamily="2" charset="-78"/>
              </a:rPr>
              <a:t>شغل</a:t>
            </a:r>
            <a:r>
              <a:rPr lang="en-US" sz="3200" dirty="0" smtClean="0">
                <a:cs typeface="B Nazanin" panose="00000400000000000000" pitchFamily="2" charset="-78"/>
              </a:rPr>
              <a:t> </a:t>
            </a:r>
            <a:r>
              <a:rPr lang="fa-IR" sz="3200" dirty="0" smtClean="0">
                <a:cs typeface="B Nazanin" panose="00000400000000000000" pitchFamily="2" charset="-78"/>
              </a:rPr>
              <a:t>يا محلي نامطلوب </a:t>
            </a:r>
            <a:r>
              <a:rPr lang="fa-IR" sz="3200" dirty="0">
                <a:cs typeface="B Nazanin" panose="00000400000000000000" pitchFamily="2" charset="-78"/>
              </a:rPr>
              <a:t>و خلع يد از برخي امتيازات مي باشد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38086276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2906" y="322335"/>
            <a:ext cx="7086600" cy="1017069"/>
          </a:xfrm>
        </p:spPr>
        <p:txBody>
          <a:bodyPr anchor="t">
            <a:normAutofit/>
          </a:bodyPr>
          <a:lstStyle/>
          <a:p>
            <a:pPr algn="r" rtl="1"/>
            <a:r>
              <a:rPr lang="fa-IR" sz="4800" dirty="0">
                <a:solidFill>
                  <a:srgbClr val="FF0000"/>
                </a:solidFill>
                <a:cs typeface="B Nazanin" panose="00000400000000000000" pitchFamily="2" charset="-78"/>
              </a:rPr>
              <a:t>قدرت مبتني بر پاداش</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955978" y="1455314"/>
            <a:ext cx="7086600" cy="3644721"/>
          </a:xfrm>
        </p:spPr>
        <p:txBody>
          <a:bodyPr/>
          <a:lstStyle/>
          <a:p>
            <a:pPr algn="just" rtl="1"/>
            <a:r>
              <a:rPr lang="fa-IR" sz="3200" dirty="0">
                <a:cs typeface="B Nazanin" panose="00000400000000000000" pitchFamily="2" charset="-78"/>
              </a:rPr>
              <a:t>نقطه مقابل قدرت مبتني بر اعمال زور مي باشد . افراد به آن دليل خواسته ديگران را بجاي مي آورند كه رفتار آنها ، باعث مي گردد كه مزايا و منافع مثبتي كسب نمايد . بنابراين كسي كه پاداشها را تقسيم مي كند ( شرط اينكه پاداش ارزشمند باشد ) بر دريافت كنندگان پاداش قدرت دارد . اين پاداشها شامل اضافه حقوق ، ترفيع و ارتقاء ، انتصاب دلخواه . تحقيقات نشان مي دهد قدرت پاداش اغلب منجر به افزايش عملكرد شغلي مي شود .</a:t>
            </a:r>
          </a:p>
          <a:p>
            <a:pPr algn="r" rtl="1"/>
            <a:endParaRPr lang="en-US" dirty="0"/>
          </a:p>
        </p:txBody>
      </p:sp>
    </p:spTree>
    <p:extLst>
      <p:ext uri="{BB962C8B-B14F-4D97-AF65-F5344CB8AC3E}">
        <p14:creationId xmlns:p14="http://schemas.microsoft.com/office/powerpoint/2010/main" val="677375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3813" y="0"/>
            <a:ext cx="7086600" cy="1094342"/>
          </a:xfrm>
        </p:spPr>
        <p:txBody>
          <a:bodyPr anchor="ctr">
            <a:normAutofit/>
          </a:bodyPr>
          <a:lstStyle/>
          <a:p>
            <a:pPr algn="r" rtl="1"/>
            <a:r>
              <a:rPr lang="fa-IR" sz="4800" dirty="0">
                <a:solidFill>
                  <a:srgbClr val="FF0000"/>
                </a:solidFill>
                <a:cs typeface="B Nazanin" panose="00000400000000000000" pitchFamily="2" charset="-78"/>
              </a:rPr>
              <a:t>قدرت قانوني</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912513" y="1210615"/>
            <a:ext cx="6985179" cy="3554568"/>
          </a:xfrm>
        </p:spPr>
        <p:txBody>
          <a:bodyPr>
            <a:normAutofit/>
          </a:bodyPr>
          <a:lstStyle/>
          <a:p>
            <a:pPr marL="274320" indent="-274320" algn="just" rtl="1">
              <a:buClr>
                <a:schemeClr val="accent3"/>
              </a:buClr>
              <a:defRPr/>
            </a:pPr>
            <a:r>
              <a:rPr lang="fa-IR" sz="3200" dirty="0" smtClean="0">
                <a:cs typeface="B Nazanin" panose="00000400000000000000" pitchFamily="2" charset="-78"/>
              </a:rPr>
              <a:t>   در </a:t>
            </a:r>
            <a:r>
              <a:rPr lang="fa-IR" sz="3200" dirty="0">
                <a:cs typeface="B Nazanin" panose="00000400000000000000" pitchFamily="2" charset="-78"/>
              </a:rPr>
              <a:t>سازمانها نوعي حق سازماني است كه به فرد اجازه داده مي شود كه ديگران را به اطاعت خود وادارد . قدرت قانوني ( مشروع) قدرتي است كه به پست و مقام سازماني (در سلسه مراتب واختيارات سازماني ) تعلق </a:t>
            </a:r>
            <a:r>
              <a:rPr lang="fa-IR" sz="3200" dirty="0" smtClean="0">
                <a:cs typeface="B Nazanin" panose="00000400000000000000" pitchFamily="2" charset="-78"/>
              </a:rPr>
              <a:t>دارد</a:t>
            </a:r>
            <a:r>
              <a:rPr lang="fa-IR" sz="3200" dirty="0">
                <a:cs typeface="B Nazanin" panose="00000400000000000000" pitchFamily="2" charset="-78"/>
              </a:rPr>
              <a:t>.</a:t>
            </a:r>
          </a:p>
          <a:p>
            <a:pPr marL="274320" indent="-274320" algn="just" rtl="1">
              <a:buClr>
                <a:schemeClr val="accent3"/>
              </a:buClr>
              <a:defRPr/>
            </a:pPr>
            <a:r>
              <a:rPr lang="fa-IR" sz="3200" dirty="0" smtClean="0">
                <a:cs typeface="B Nazanin" panose="00000400000000000000" pitchFamily="2" charset="-78"/>
              </a:rPr>
              <a:t>  پست </a:t>
            </a:r>
            <a:r>
              <a:rPr lang="fa-IR" sz="3200" dirty="0">
                <a:cs typeface="B Nazanin" panose="00000400000000000000" pitchFamily="2" charset="-78"/>
              </a:rPr>
              <a:t>سازماني به گونه اي است كه فرد مي تواند از قدرت مبتني بر زور و يا قدرت مبتني بر پاداش نيز استفاده كند . اما قدرت قانوني گسترده تر از هر دو قدرت ذكر شده مي باشد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37971851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3587" y="0"/>
            <a:ext cx="7086600" cy="1042826"/>
          </a:xfrm>
        </p:spPr>
        <p:txBody>
          <a:bodyPr anchor="ctr">
            <a:normAutofit/>
          </a:bodyPr>
          <a:lstStyle/>
          <a:p>
            <a:pPr algn="r" rtl="1"/>
            <a:r>
              <a:rPr lang="fa-IR" sz="4800" dirty="0">
                <a:solidFill>
                  <a:srgbClr val="FF0000"/>
                </a:solidFill>
                <a:cs typeface="B Nazanin" panose="00000400000000000000" pitchFamily="2" charset="-78"/>
              </a:rPr>
              <a:t>قدرت مبتني بر تخصص</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869047" y="1210252"/>
            <a:ext cx="7086600" cy="3494115"/>
          </a:xfrm>
        </p:spPr>
        <p:txBody>
          <a:bodyPr>
            <a:normAutofit/>
          </a:bodyPr>
          <a:lstStyle/>
          <a:p>
            <a:pPr algn="just" rtl="1"/>
            <a:r>
              <a:rPr lang="fa-IR" sz="3200" dirty="0">
                <a:cs typeface="B Nazanin" panose="00000400000000000000" pitchFamily="2" charset="-78"/>
              </a:rPr>
              <a:t>عبارت است از توان كنترل رفتار ديگري از طريق داشتن دانش ، تجربه يا قضاوتي كه وي ندارد و به آن نياز دارد . امروزه تخصص به صورت يكي از قدرتمندترين منابع اعمال نفوذ در آمده است . چون دنيا به سوي تكنولوژي برتر گام بر مي دارد . از آنجا كه كارها بيشتر تخصصي مي شوند سازمانها براي رسيده به اهداف خود به متخصصان وابسته ترند . متخصصان كامپيوتر ، امور مالياتي ، انرژي خورشيدي و غيره مي توانند از چنين قدرتي استفاده كنند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2414450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9665" y="283697"/>
            <a:ext cx="7086600" cy="965554"/>
          </a:xfrm>
        </p:spPr>
        <p:txBody>
          <a:bodyPr anchor="t">
            <a:normAutofit/>
          </a:bodyPr>
          <a:lstStyle/>
          <a:p>
            <a:pPr algn="r" rtl="1"/>
            <a:r>
              <a:rPr lang="fa-IR" sz="4800" dirty="0">
                <a:solidFill>
                  <a:srgbClr val="FF0000"/>
                </a:solidFill>
                <a:cs typeface="B Nazanin" panose="00000400000000000000" pitchFamily="2" charset="-78"/>
              </a:rPr>
              <a:t>قدرت مرجعيت</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927002" y="1442434"/>
            <a:ext cx="7086600" cy="3545268"/>
          </a:xfrm>
        </p:spPr>
        <p:txBody>
          <a:bodyPr>
            <a:normAutofit/>
          </a:bodyPr>
          <a:lstStyle/>
          <a:p>
            <a:pPr algn="just" rtl="1"/>
            <a:r>
              <a:rPr lang="fa-IR" sz="3200" dirty="0">
                <a:cs typeface="B Nazanin" panose="00000400000000000000" pitchFamily="2" charset="-78"/>
              </a:rPr>
              <a:t>قدرت مرجع را قدرت كاريزماتيك نيز ناميده اند . اگر شما شخصي را تا حدي تحسين كنيد و او را الگويي براي رفتار و عملكرد خود قرار دهيد اين شخص بر شما قدرت مرجعيت پيدا مي كند نمونه اي از قدرت مرجعيت در تبليغات كشورهاي غربي استفاده مي شود كه شركتهاي توليدي و خدماتي از نام و نشان افراد محبوب براي تبليغ اجناس خود استفاده و تصور مي كنند كه جاذبه اين افراد به كالا منتقل مي شود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3697834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6996" y="321973"/>
            <a:ext cx="7086600" cy="1275008"/>
          </a:xfrm>
        </p:spPr>
        <p:txBody>
          <a:bodyPr anchor="t">
            <a:noAutofit/>
          </a:bodyPr>
          <a:lstStyle/>
          <a:p>
            <a:pPr algn="r" rtl="1"/>
            <a:r>
              <a:rPr lang="fa-IR" sz="4400" dirty="0">
                <a:solidFill>
                  <a:srgbClr val="FF0000"/>
                </a:solidFill>
                <a:cs typeface="B Nazanin" panose="00000400000000000000" pitchFamily="2" charset="-78"/>
              </a:rPr>
              <a:t>وابستگي : كليد قدرت</a:t>
            </a:r>
            <a:br>
              <a:rPr lang="fa-IR" sz="4400" dirty="0">
                <a:solidFill>
                  <a:srgbClr val="FF0000"/>
                </a:solidFill>
                <a:cs typeface="B Nazanin" panose="00000400000000000000" pitchFamily="2" charset="-78"/>
              </a:rPr>
            </a:br>
            <a:endParaRPr lang="en-US" sz="44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849727" y="1596981"/>
            <a:ext cx="7086600" cy="3519510"/>
          </a:xfrm>
        </p:spPr>
        <p:txBody>
          <a:bodyPr>
            <a:normAutofit/>
          </a:bodyPr>
          <a:lstStyle/>
          <a:p>
            <a:pPr algn="r" rtl="1"/>
            <a:r>
              <a:rPr lang="fa-IR" sz="3200" dirty="0">
                <a:cs typeface="B Nazanin" panose="00000400000000000000" pitchFamily="2" charset="-78"/>
              </a:rPr>
              <a:t>يكي از پارامترهاي مهم تأثيرگذار در قدرت وابستگي است و به عبارتي ديگر قدرت تابعي از وابستگي است . يعني هر قدر كه وابستگي </a:t>
            </a:r>
            <a:r>
              <a:rPr lang="en-US" sz="3200" dirty="0">
                <a:cs typeface="B Nazanin" panose="00000400000000000000" pitchFamily="2" charset="-78"/>
              </a:rPr>
              <a:t>B</a:t>
            </a:r>
            <a:r>
              <a:rPr lang="fa-IR" sz="3200" dirty="0">
                <a:cs typeface="B Nazanin" panose="00000400000000000000" pitchFamily="2" charset="-78"/>
              </a:rPr>
              <a:t> به </a:t>
            </a:r>
            <a:r>
              <a:rPr lang="en-US" sz="3200" dirty="0">
                <a:cs typeface="B Nazanin" panose="00000400000000000000" pitchFamily="2" charset="-78"/>
              </a:rPr>
              <a:t>A</a:t>
            </a:r>
            <a:r>
              <a:rPr lang="fa-IR" sz="3200" dirty="0">
                <a:cs typeface="B Nazanin" panose="00000400000000000000" pitchFamily="2" charset="-78"/>
              </a:rPr>
              <a:t> بيشتر باشد قدرت </a:t>
            </a:r>
            <a:r>
              <a:rPr lang="en-US" sz="3200" dirty="0">
                <a:cs typeface="B Nazanin" panose="00000400000000000000" pitchFamily="2" charset="-78"/>
              </a:rPr>
              <a:t>A</a:t>
            </a:r>
            <a:r>
              <a:rPr lang="fa-IR" sz="3200" dirty="0">
                <a:cs typeface="B Nazanin" panose="00000400000000000000" pitchFamily="2" charset="-78"/>
              </a:rPr>
              <a:t> بر </a:t>
            </a:r>
            <a:r>
              <a:rPr lang="en-US" sz="3200" dirty="0">
                <a:cs typeface="B Nazanin" panose="00000400000000000000" pitchFamily="2" charset="-78"/>
              </a:rPr>
              <a:t>B</a:t>
            </a:r>
            <a:r>
              <a:rPr lang="fa-IR" sz="3200" dirty="0">
                <a:cs typeface="B Nazanin" panose="00000400000000000000" pitchFamily="2" charset="-78"/>
              </a:rPr>
              <a:t> بيشتر خواهد بود . زماني كه شما هر چيزي كه ديگران لازم دارند به تنهايي در اختيار و كنترل داشته باشيد ، آنها را به خود وابسته مي كنيد و بر آنها قدرت مي يابيد .</a:t>
            </a:r>
          </a:p>
          <a:p>
            <a:pPr algn="r" rtl="1"/>
            <a:endParaRPr lang="en-US" sz="3200" dirty="0">
              <a:cs typeface="B Nazanin" panose="00000400000000000000" pitchFamily="2" charset="-78"/>
            </a:endParaRPr>
          </a:p>
        </p:txBody>
      </p:sp>
    </p:spTree>
    <p:extLst>
      <p:ext uri="{BB962C8B-B14F-4D97-AF65-F5344CB8AC3E}">
        <p14:creationId xmlns:p14="http://schemas.microsoft.com/office/powerpoint/2010/main" val="15464323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subTitle" idx="1"/>
          </p:nvPr>
        </p:nvSpPr>
        <p:spPr>
          <a:xfrm>
            <a:off x="1757966" y="1"/>
            <a:ext cx="7207339" cy="5615189"/>
          </a:xfrm>
        </p:spPr>
        <p:txBody>
          <a:bodyPr>
            <a:noAutofit/>
          </a:bodyPr>
          <a:lstStyle/>
          <a:p>
            <a:pPr algn="just" rtl="1">
              <a:buClr>
                <a:schemeClr val="accent3"/>
              </a:buClr>
              <a:defRPr/>
            </a:pPr>
            <a:r>
              <a:rPr lang="fa-IR" sz="3600" dirty="0">
                <a:solidFill>
                  <a:srgbClr val="FF0000"/>
                </a:solidFill>
                <a:cs typeface="B Nazanin" panose="00000400000000000000" pitchFamily="2" charset="-78"/>
              </a:rPr>
              <a:t>چه چيزهايي باعث وابستگي مي شوند :</a:t>
            </a:r>
          </a:p>
          <a:p>
            <a:pPr marL="274320" indent="-274320" algn="just" rtl="1">
              <a:buClr>
                <a:schemeClr val="accent3"/>
              </a:buClr>
              <a:buFont typeface="Wingdings 2"/>
              <a:buChar char=""/>
              <a:defRPr/>
            </a:pPr>
            <a:r>
              <a:rPr lang="fa-IR" sz="2800" dirty="0" smtClean="0">
                <a:solidFill>
                  <a:srgbClr val="FF0000"/>
                </a:solidFill>
                <a:cs typeface="B Nazanin" panose="00000400000000000000" pitchFamily="2" charset="-78"/>
              </a:rPr>
              <a:t>اهميت </a:t>
            </a:r>
            <a:r>
              <a:rPr lang="fa-IR" sz="2800" dirty="0">
                <a:solidFill>
                  <a:srgbClr val="FFFF00"/>
                </a:solidFill>
                <a:cs typeface="B Nazanin" panose="00000400000000000000" pitchFamily="2" charset="-78"/>
              </a:rPr>
              <a:t>:</a:t>
            </a:r>
          </a:p>
          <a:p>
            <a:pPr marL="274320" indent="-274320" algn="just" rtl="1">
              <a:buClr>
                <a:schemeClr val="accent3"/>
              </a:buClr>
              <a:defRPr/>
            </a:pPr>
            <a:r>
              <a:rPr lang="fa-IR" sz="2800" dirty="0">
                <a:cs typeface="B Nazanin" panose="00000400000000000000" pitchFamily="2" charset="-78"/>
              </a:rPr>
              <a:t>اولين عامل ايجاد وابستگي است اگر فرد داراي چيزي باشد كه ديگران آنها را نخواهند آن چيزها نمي توانند براي آنها وابستگي بوجود آورد . براي اينكه وابستگي بوجود آيد بايد چيزهايي كه فرد بر آنها كنترل دارد مهم باشند يعني ديگران آنها را با اهميت بدانند .</a:t>
            </a:r>
          </a:p>
          <a:p>
            <a:pPr marL="274320" indent="-274320" algn="just" rtl="1">
              <a:buClr>
                <a:schemeClr val="accent3"/>
              </a:buClr>
              <a:buFont typeface="Wingdings 2"/>
              <a:buChar char=""/>
              <a:defRPr/>
            </a:pPr>
            <a:r>
              <a:rPr lang="fa-IR" sz="2800" dirty="0">
                <a:solidFill>
                  <a:srgbClr val="FF0000"/>
                </a:solidFill>
                <a:cs typeface="B Nazanin" panose="00000400000000000000" pitchFamily="2" charset="-78"/>
              </a:rPr>
              <a:t>منابع كمياب </a:t>
            </a:r>
          </a:p>
          <a:p>
            <a:pPr marL="274320" indent="-274320" algn="just" rtl="1">
              <a:buClr>
                <a:schemeClr val="accent3"/>
              </a:buClr>
              <a:defRPr/>
            </a:pPr>
            <a:r>
              <a:rPr lang="fa-IR" sz="2800" dirty="0">
                <a:cs typeface="B Nazanin" panose="00000400000000000000" pitchFamily="2" charset="-78"/>
              </a:rPr>
              <a:t>اگر چيزي به حد وفور وجود داشته باشد داشتن آن چيز نمي تواند قدرت را افزايش دهد . بايد فرد يا گروه يا سازماني نسبت به يك چيز احساس نياز كند . بر همين اساس </a:t>
            </a:r>
            <a:r>
              <a:rPr lang="fa-IR" sz="2800" dirty="0" smtClean="0">
                <a:cs typeface="B Nazanin" panose="00000400000000000000" pitchFamily="2" charset="-78"/>
              </a:rPr>
              <a:t>می </a:t>
            </a:r>
            <a:r>
              <a:rPr lang="fa-IR" sz="2800" dirty="0">
                <a:cs typeface="B Nazanin" panose="00000400000000000000" pitchFamily="2" charset="-78"/>
              </a:rPr>
              <a:t>توان اين موضوع را توجيه كرد كه چرا افراد يا اعضاي سازمان داراي اطلاعات مهمي هستند ( اطلاعاتي كه اعضاي بلند پايه سازمان به آن دسترسي ندارند ) مي توانند بر اعضاي بلند پايه سازمان اعمال قدرت كنند و به آنها وابسته هستند .</a:t>
            </a:r>
          </a:p>
          <a:p>
            <a:pPr algn="just" rtl="1"/>
            <a:endParaRPr lang="en-US" sz="2400" dirty="0">
              <a:cs typeface="B Nazanin" panose="00000400000000000000" pitchFamily="2" charset="-78"/>
            </a:endParaRPr>
          </a:p>
        </p:txBody>
      </p:sp>
    </p:spTree>
    <p:extLst>
      <p:ext uri="{BB962C8B-B14F-4D97-AF65-F5344CB8AC3E}">
        <p14:creationId xmlns:p14="http://schemas.microsoft.com/office/powerpoint/2010/main" val="17851509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98024" y="515155"/>
            <a:ext cx="7086600" cy="4060424"/>
          </a:xfrm>
        </p:spPr>
        <p:txBody>
          <a:bodyPr>
            <a:normAutofit/>
          </a:bodyPr>
          <a:lstStyle/>
          <a:p>
            <a:pPr algn="just" rtl="1"/>
            <a:r>
              <a:rPr lang="fa-IR" sz="3600" dirty="0">
                <a:solidFill>
                  <a:srgbClr val="FF0000"/>
                </a:solidFill>
                <a:cs typeface="B Nazanin" panose="00000400000000000000" pitchFamily="2" charset="-78"/>
              </a:rPr>
              <a:t>غيرقابل جايگزين بودن </a:t>
            </a:r>
            <a:endParaRPr lang="en-US" sz="3600" dirty="0" smtClean="0">
              <a:solidFill>
                <a:srgbClr val="FFFF00"/>
              </a:solidFill>
              <a:cs typeface="B Nazanin" panose="00000400000000000000" pitchFamily="2" charset="-78"/>
            </a:endParaRPr>
          </a:p>
          <a:p>
            <a:pPr algn="just" rtl="1"/>
            <a:endParaRPr lang="fa-IR" sz="3600" dirty="0">
              <a:solidFill>
                <a:srgbClr val="FFFF00"/>
              </a:solidFill>
              <a:cs typeface="B Nazanin" panose="00000400000000000000" pitchFamily="2" charset="-78"/>
            </a:endParaRPr>
          </a:p>
          <a:p>
            <a:pPr algn="just" rtl="1"/>
            <a:r>
              <a:rPr lang="fa-IR" sz="3200" dirty="0">
                <a:cs typeface="B Nazanin" panose="00000400000000000000" pitchFamily="2" charset="-78"/>
              </a:rPr>
              <a:t>هر قدر يك منبع ارزشمند كمتر جايگزين داشته باشد قدرت آن منبع بيشتر و شديدتر خواهد بود و نيز وابستگي ديگران به آن بيشتر خواهد بود . به عنوان مثال در دانشگاهها قدرت رئيس دانشكده برابر اساتيدي كه داراي سابقه انتشاراتي بيشتري هستند رابطه معكوس دارد چرا كه چنين افرادي ساير دانشكده ها خواهان آنها هستند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41297985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312" y="0"/>
            <a:ext cx="7086600" cy="1132978"/>
          </a:xfrm>
        </p:spPr>
        <p:txBody>
          <a:bodyPr anchor="t">
            <a:normAutofit/>
          </a:bodyPr>
          <a:lstStyle/>
          <a:p>
            <a:pPr algn="r"/>
            <a:r>
              <a:rPr lang="fa-IR" sz="4800" dirty="0" smtClean="0">
                <a:solidFill>
                  <a:srgbClr val="FF0000"/>
                </a:solidFill>
                <a:cs typeface="B Nazanin" panose="00000400000000000000" pitchFamily="2" charset="-78"/>
              </a:rPr>
              <a:t>انواع قدرت</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849728" y="1004552"/>
            <a:ext cx="7086600" cy="3622542"/>
          </a:xfrm>
        </p:spPr>
        <p:txBody>
          <a:bodyPr/>
          <a:lstStyle/>
          <a:p>
            <a:pPr algn="r" rtl="1"/>
            <a:endParaRPr lang="en-US" dirty="0" smtClean="0"/>
          </a:p>
          <a:p>
            <a:pPr algn="r" rtl="1"/>
            <a:endParaRPr lang="en-US" dirty="0"/>
          </a:p>
          <a:p>
            <a:pPr algn="r" rtl="1"/>
            <a:endParaRPr lang="en-US" dirty="0" smtClean="0"/>
          </a:p>
          <a:p>
            <a:pPr algn="r" rtl="1"/>
            <a:r>
              <a:rPr lang="fa-IR" sz="3200" dirty="0" smtClean="0">
                <a:cs typeface="B Nazanin" panose="00000400000000000000" pitchFamily="2" charset="-78"/>
              </a:rPr>
              <a:t>انواع قدرت</a:t>
            </a:r>
            <a:endParaRPr lang="en-US" sz="3200" dirty="0">
              <a:cs typeface="B Nazanin" panose="00000400000000000000" pitchFamily="2" charset="-78"/>
            </a:endParaRPr>
          </a:p>
        </p:txBody>
      </p:sp>
      <p:sp>
        <p:nvSpPr>
          <p:cNvPr id="4" name="Right Brace 3"/>
          <p:cNvSpPr/>
          <p:nvPr/>
        </p:nvSpPr>
        <p:spPr>
          <a:xfrm>
            <a:off x="7641196" y="1383266"/>
            <a:ext cx="165816" cy="255001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p:cNvSpPr txBox="1"/>
          <p:nvPr/>
        </p:nvSpPr>
        <p:spPr>
          <a:xfrm>
            <a:off x="5765710" y="1132979"/>
            <a:ext cx="1651716" cy="1077218"/>
          </a:xfrm>
          <a:prstGeom prst="rect">
            <a:avLst/>
          </a:prstGeom>
          <a:noFill/>
        </p:spPr>
        <p:txBody>
          <a:bodyPr wrap="square" rtlCol="0">
            <a:spAutoFit/>
          </a:bodyPr>
          <a:lstStyle/>
          <a:p>
            <a:pPr algn="r" rtl="1"/>
            <a:r>
              <a:rPr lang="fa-IR" sz="3200" dirty="0">
                <a:cs typeface="B Nazanin" panose="00000400000000000000" pitchFamily="2" charset="-78"/>
              </a:rPr>
              <a:t>قدرت شخصی</a:t>
            </a:r>
            <a:endParaRPr lang="en-US" sz="3200" dirty="0">
              <a:cs typeface="B Nazanin" panose="00000400000000000000" pitchFamily="2" charset="-78"/>
            </a:endParaRPr>
          </a:p>
        </p:txBody>
      </p:sp>
      <p:sp>
        <p:nvSpPr>
          <p:cNvPr id="6" name="TextBox 5"/>
          <p:cNvSpPr txBox="1"/>
          <p:nvPr/>
        </p:nvSpPr>
        <p:spPr>
          <a:xfrm>
            <a:off x="4039940" y="419778"/>
            <a:ext cx="1593761" cy="1077218"/>
          </a:xfrm>
          <a:prstGeom prst="rect">
            <a:avLst/>
          </a:prstGeom>
          <a:noFill/>
        </p:spPr>
        <p:txBody>
          <a:bodyPr wrap="square" rtlCol="0">
            <a:spAutoFit/>
          </a:bodyPr>
          <a:lstStyle/>
          <a:p>
            <a:pPr algn="r" rtl="1"/>
            <a:r>
              <a:rPr lang="fa-IR" sz="3200" dirty="0">
                <a:cs typeface="B Nazanin" panose="00000400000000000000" pitchFamily="2" charset="-78"/>
              </a:rPr>
              <a:t>قدرت </a:t>
            </a:r>
            <a:r>
              <a:rPr lang="fa-IR" sz="3200" dirty="0" smtClean="0">
                <a:cs typeface="B Nazanin" panose="00000400000000000000" pitchFamily="2" charset="-78"/>
              </a:rPr>
              <a:t>تخصص</a:t>
            </a:r>
            <a:endParaRPr lang="en-US" sz="3200" dirty="0">
              <a:cs typeface="B Nazanin" panose="00000400000000000000" pitchFamily="2" charset="-78"/>
            </a:endParaRPr>
          </a:p>
        </p:txBody>
      </p:sp>
      <p:sp>
        <p:nvSpPr>
          <p:cNvPr id="7" name="TextBox 6"/>
          <p:cNvSpPr txBox="1"/>
          <p:nvPr/>
        </p:nvSpPr>
        <p:spPr>
          <a:xfrm>
            <a:off x="4098701" y="1175677"/>
            <a:ext cx="1555124" cy="1077218"/>
          </a:xfrm>
          <a:prstGeom prst="rect">
            <a:avLst/>
          </a:prstGeom>
          <a:noFill/>
        </p:spPr>
        <p:txBody>
          <a:bodyPr wrap="square" rtlCol="0">
            <a:spAutoFit/>
          </a:bodyPr>
          <a:lstStyle/>
          <a:p>
            <a:pPr algn="r" rtl="1"/>
            <a:r>
              <a:rPr lang="fa-IR" sz="3200" dirty="0">
                <a:cs typeface="B Nazanin" panose="00000400000000000000" pitchFamily="2" charset="-78"/>
              </a:rPr>
              <a:t>قدرت اطلاعات</a:t>
            </a:r>
            <a:endParaRPr lang="en-US" sz="3200" dirty="0">
              <a:cs typeface="B Nazanin" panose="00000400000000000000" pitchFamily="2" charset="-78"/>
            </a:endParaRPr>
          </a:p>
        </p:txBody>
      </p:sp>
      <p:sp>
        <p:nvSpPr>
          <p:cNvPr id="8" name="TextBox 7"/>
          <p:cNvSpPr txBox="1"/>
          <p:nvPr/>
        </p:nvSpPr>
        <p:spPr>
          <a:xfrm>
            <a:off x="4144582" y="1945746"/>
            <a:ext cx="1516487" cy="1077218"/>
          </a:xfrm>
          <a:prstGeom prst="rect">
            <a:avLst/>
          </a:prstGeom>
          <a:noFill/>
        </p:spPr>
        <p:txBody>
          <a:bodyPr wrap="square" rtlCol="0">
            <a:spAutoFit/>
          </a:bodyPr>
          <a:lstStyle/>
          <a:p>
            <a:pPr algn="r" rtl="1"/>
            <a:r>
              <a:rPr lang="fa-IR" sz="3200" dirty="0">
                <a:cs typeface="B Nazanin" panose="00000400000000000000" pitchFamily="2" charset="-78"/>
              </a:rPr>
              <a:t>قدرت منتسب</a:t>
            </a:r>
            <a:endParaRPr lang="en-US" sz="3200" dirty="0">
              <a:cs typeface="B Nazanin" panose="00000400000000000000" pitchFamily="2" charset="-78"/>
            </a:endParaRPr>
          </a:p>
        </p:txBody>
      </p:sp>
      <p:sp>
        <p:nvSpPr>
          <p:cNvPr id="9" name="Right Brace 8"/>
          <p:cNvSpPr/>
          <p:nvPr/>
        </p:nvSpPr>
        <p:spPr>
          <a:xfrm>
            <a:off x="5765710" y="868319"/>
            <a:ext cx="149717" cy="149358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5479957" y="3515064"/>
            <a:ext cx="2120185" cy="1077218"/>
          </a:xfrm>
          <a:prstGeom prst="rect">
            <a:avLst/>
          </a:prstGeom>
          <a:noFill/>
        </p:spPr>
        <p:txBody>
          <a:bodyPr wrap="square" rtlCol="0">
            <a:spAutoFit/>
          </a:bodyPr>
          <a:lstStyle/>
          <a:p>
            <a:pPr algn="r" rtl="1"/>
            <a:r>
              <a:rPr lang="fa-IR" sz="3200" dirty="0">
                <a:cs typeface="B Nazanin" panose="00000400000000000000" pitchFamily="2" charset="-78"/>
              </a:rPr>
              <a:t>قدرت پست و مقام</a:t>
            </a:r>
            <a:endParaRPr lang="en-US" sz="3200" dirty="0">
              <a:cs typeface="B Nazanin" panose="00000400000000000000" pitchFamily="2" charset="-78"/>
            </a:endParaRPr>
          </a:p>
        </p:txBody>
      </p:sp>
      <p:sp>
        <p:nvSpPr>
          <p:cNvPr id="11" name="Right Brace 10"/>
          <p:cNvSpPr/>
          <p:nvPr/>
        </p:nvSpPr>
        <p:spPr>
          <a:xfrm>
            <a:off x="5462249" y="3023206"/>
            <a:ext cx="252752" cy="192311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3654381" y="2797023"/>
            <a:ext cx="1738648" cy="584775"/>
          </a:xfrm>
          <a:prstGeom prst="rect">
            <a:avLst/>
          </a:prstGeom>
          <a:noFill/>
        </p:spPr>
        <p:txBody>
          <a:bodyPr wrap="square" rtlCol="0">
            <a:spAutoFit/>
          </a:bodyPr>
          <a:lstStyle/>
          <a:p>
            <a:pPr algn="r" rtl="1"/>
            <a:r>
              <a:rPr lang="fa-IR" sz="3200" dirty="0">
                <a:cs typeface="B Nazanin" panose="00000400000000000000" pitchFamily="2" charset="-78"/>
              </a:rPr>
              <a:t>قدرت قانونی</a:t>
            </a:r>
            <a:endParaRPr lang="en-US" sz="3200" dirty="0">
              <a:cs typeface="B Nazanin" panose="00000400000000000000" pitchFamily="2" charset="-78"/>
            </a:endParaRPr>
          </a:p>
        </p:txBody>
      </p:sp>
      <p:sp>
        <p:nvSpPr>
          <p:cNvPr id="13" name="TextBox 12"/>
          <p:cNvSpPr txBox="1"/>
          <p:nvPr/>
        </p:nvSpPr>
        <p:spPr>
          <a:xfrm>
            <a:off x="3846759" y="3399990"/>
            <a:ext cx="1570416" cy="1077218"/>
          </a:xfrm>
          <a:prstGeom prst="rect">
            <a:avLst/>
          </a:prstGeom>
          <a:noFill/>
        </p:spPr>
        <p:txBody>
          <a:bodyPr wrap="square" rtlCol="0">
            <a:spAutoFit/>
          </a:bodyPr>
          <a:lstStyle/>
          <a:p>
            <a:pPr algn="r" rtl="1"/>
            <a:r>
              <a:rPr lang="fa-IR" sz="3200" dirty="0">
                <a:cs typeface="B Nazanin" panose="00000400000000000000" pitchFamily="2" charset="-78"/>
              </a:rPr>
              <a:t>قدرت پاداش</a:t>
            </a:r>
            <a:endParaRPr lang="en-US" sz="3200" dirty="0">
              <a:cs typeface="B Nazanin" panose="00000400000000000000" pitchFamily="2" charset="-78"/>
            </a:endParaRPr>
          </a:p>
        </p:txBody>
      </p:sp>
      <p:sp>
        <p:nvSpPr>
          <p:cNvPr id="14" name="TextBox 13"/>
          <p:cNvSpPr txBox="1"/>
          <p:nvPr/>
        </p:nvSpPr>
        <p:spPr>
          <a:xfrm>
            <a:off x="3533640" y="3975497"/>
            <a:ext cx="1883536" cy="584775"/>
          </a:xfrm>
          <a:prstGeom prst="rect">
            <a:avLst/>
          </a:prstGeom>
          <a:noFill/>
        </p:spPr>
        <p:txBody>
          <a:bodyPr wrap="square" rtlCol="0">
            <a:spAutoFit/>
          </a:bodyPr>
          <a:lstStyle/>
          <a:p>
            <a:pPr algn="r" rtl="1"/>
            <a:r>
              <a:rPr lang="fa-IR" sz="3200" dirty="0">
                <a:cs typeface="B Nazanin" panose="00000400000000000000" pitchFamily="2" charset="-78"/>
              </a:rPr>
              <a:t>قدرت رابطه</a:t>
            </a:r>
            <a:endParaRPr lang="en-US" sz="3200" dirty="0">
              <a:cs typeface="B Nazanin" panose="00000400000000000000" pitchFamily="2" charset="-78"/>
            </a:endParaRPr>
          </a:p>
        </p:txBody>
      </p:sp>
      <p:sp>
        <p:nvSpPr>
          <p:cNvPr id="15" name="TextBox 14"/>
          <p:cNvSpPr txBox="1"/>
          <p:nvPr/>
        </p:nvSpPr>
        <p:spPr>
          <a:xfrm>
            <a:off x="3527199" y="4520001"/>
            <a:ext cx="1912513" cy="1077218"/>
          </a:xfrm>
          <a:prstGeom prst="rect">
            <a:avLst/>
          </a:prstGeom>
          <a:noFill/>
        </p:spPr>
        <p:txBody>
          <a:bodyPr wrap="square" rtlCol="0">
            <a:spAutoFit/>
          </a:bodyPr>
          <a:lstStyle/>
          <a:p>
            <a:pPr algn="r" rtl="1"/>
            <a:r>
              <a:rPr lang="fa-IR" sz="3200" dirty="0">
                <a:cs typeface="B Nazanin" panose="00000400000000000000" pitchFamily="2" charset="-78"/>
              </a:rPr>
              <a:t>قدرت زور و تنبیه</a:t>
            </a:r>
            <a:endParaRPr lang="en-US" sz="3200" dirty="0">
              <a:cs typeface="B Nazanin" panose="00000400000000000000" pitchFamily="2" charset="-78"/>
            </a:endParaRPr>
          </a:p>
        </p:txBody>
      </p:sp>
    </p:spTree>
    <p:extLst>
      <p:ext uri="{BB962C8B-B14F-4D97-AF65-F5344CB8AC3E}">
        <p14:creationId xmlns:p14="http://schemas.microsoft.com/office/powerpoint/2010/main" val="9075456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88931" y="1068946"/>
            <a:ext cx="7086600" cy="3223298"/>
          </a:xfrm>
        </p:spPr>
        <p:txBody>
          <a:bodyPr anchor="ctr">
            <a:normAutofit/>
          </a:bodyPr>
          <a:lstStyle/>
          <a:p>
            <a:pPr algn="ctr" rtl="1"/>
            <a:r>
              <a:rPr lang="fa-IR" sz="5400" dirty="0" smtClean="0">
                <a:solidFill>
                  <a:srgbClr val="FF0000"/>
                </a:solidFill>
                <a:cs typeface="B Nazanin" panose="00000400000000000000" pitchFamily="2" charset="-78"/>
              </a:rPr>
              <a:t>انواع قدرت ها در مطالعات اسلامی</a:t>
            </a:r>
            <a:endParaRPr lang="en-US" sz="5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6672336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08815" y="553791"/>
            <a:ext cx="7086600" cy="4275786"/>
          </a:xfrm>
        </p:spPr>
        <p:txBody>
          <a:bodyPr anchor="ctr">
            <a:normAutofit fontScale="92500" lnSpcReduction="10000"/>
          </a:bodyPr>
          <a:lstStyle/>
          <a:p>
            <a:pPr algn="ctr" rtl="1"/>
            <a:r>
              <a:rPr lang="fa-IR" sz="4000" b="1" dirty="0" smtClean="0">
                <a:solidFill>
                  <a:srgbClr val="FF0000"/>
                </a:solidFill>
                <a:cs typeface="B Nazanin" panose="00000400000000000000" pitchFamily="2" charset="-78"/>
              </a:rPr>
              <a:t>قدرت در مدیریت اسلامی</a:t>
            </a:r>
          </a:p>
          <a:p>
            <a:pPr algn="ctr" rtl="1"/>
            <a:r>
              <a:rPr lang="fa-IR" sz="2800" dirty="0" smtClean="0">
                <a:solidFill>
                  <a:srgbClr val="002060"/>
                </a:solidFill>
                <a:cs typeface="B Nazanin" panose="00000400000000000000" pitchFamily="2" charset="-78"/>
              </a:rPr>
              <a:t>مؤلف: محمد مهدی نادری قمی</a:t>
            </a:r>
            <a:endParaRPr lang="en-US" sz="2800" dirty="0" smtClean="0">
              <a:solidFill>
                <a:srgbClr val="002060"/>
              </a:solidFill>
              <a:cs typeface="B Nazanin" panose="00000400000000000000" pitchFamily="2" charset="-78"/>
            </a:endParaRPr>
          </a:p>
          <a:p>
            <a:pPr algn="r" rtl="1"/>
            <a:endParaRPr lang="fa-IR" sz="3600" dirty="0" smtClean="0">
              <a:solidFill>
                <a:srgbClr val="002060"/>
              </a:solidFill>
              <a:cs typeface="B Nazanin" panose="00000400000000000000" pitchFamily="2" charset="-78"/>
            </a:endParaRPr>
          </a:p>
          <a:p>
            <a:pPr algn="r" rtl="1"/>
            <a:r>
              <a:rPr lang="fa-IR" sz="3000" dirty="0" smtClean="0">
                <a:solidFill>
                  <a:srgbClr val="002060"/>
                </a:solidFill>
                <a:cs typeface="B Nazanin" panose="00000400000000000000" pitchFamily="2" charset="-78"/>
              </a:rPr>
              <a:t>استاد:حجت الاسلام والمسلمین دکتر علی احمدی</a:t>
            </a:r>
          </a:p>
          <a:p>
            <a:pPr algn="r" rtl="1"/>
            <a:r>
              <a:rPr lang="fa-IR" sz="3000" dirty="0" smtClean="0">
                <a:solidFill>
                  <a:srgbClr val="002060"/>
                </a:solidFill>
                <a:cs typeface="B Nazanin" panose="00000400000000000000" pitchFamily="2" charset="-78"/>
              </a:rPr>
              <a:t>تهیه و تنظیم: میرحمید تقوی</a:t>
            </a:r>
          </a:p>
          <a:p>
            <a:pPr algn="r" rtl="1"/>
            <a:r>
              <a:rPr lang="fa-IR" sz="3000" dirty="0" smtClean="0">
                <a:solidFill>
                  <a:srgbClr val="002060"/>
                </a:solidFill>
                <a:cs typeface="B Nazanin" panose="00000400000000000000" pitchFamily="2" charset="-78"/>
              </a:rPr>
              <a:t>کارشناسی ارشد رشته مدیریت اجرایی</a:t>
            </a:r>
            <a:endParaRPr lang="en-US" sz="3000" dirty="0" smtClean="0">
              <a:solidFill>
                <a:srgbClr val="002060"/>
              </a:solidFill>
              <a:cs typeface="B Nazanin" panose="00000400000000000000" pitchFamily="2" charset="-78"/>
            </a:endParaRPr>
          </a:p>
          <a:p>
            <a:pPr algn="r" rtl="1"/>
            <a:endParaRPr lang="fa-IR" sz="3600" dirty="0" smtClean="0">
              <a:solidFill>
                <a:srgbClr val="002060"/>
              </a:solidFill>
              <a:cs typeface="B Nazanin" panose="00000400000000000000" pitchFamily="2" charset="-78"/>
            </a:endParaRPr>
          </a:p>
          <a:p>
            <a:pPr algn="ctr" rtl="1"/>
            <a:r>
              <a:rPr lang="en-US" sz="3600" dirty="0" smtClean="0">
                <a:solidFill>
                  <a:srgbClr val="002060"/>
                </a:solidFill>
                <a:cs typeface="B Nazanin" panose="00000400000000000000" pitchFamily="2" charset="-78"/>
              </a:rPr>
              <a:t>      </a:t>
            </a:r>
            <a:r>
              <a:rPr lang="fa-IR" sz="3600" dirty="0" smtClean="0">
                <a:solidFill>
                  <a:srgbClr val="002060"/>
                </a:solidFill>
                <a:cs typeface="B Nazanin" panose="00000400000000000000" pitchFamily="2" charset="-78"/>
              </a:rPr>
              <a:t>آذر 92</a:t>
            </a:r>
            <a:endParaRPr lang="en-US" sz="3600" dirty="0">
              <a:solidFill>
                <a:srgbClr val="002060"/>
              </a:solidFill>
              <a:cs typeface="B Nazanin" panose="00000400000000000000" pitchFamily="2" charset="-78"/>
            </a:endParaRPr>
          </a:p>
        </p:txBody>
      </p:sp>
    </p:spTree>
    <p:extLst>
      <p:ext uri="{BB962C8B-B14F-4D97-AF65-F5344CB8AC3E}">
        <p14:creationId xmlns:p14="http://schemas.microsoft.com/office/powerpoint/2010/main" val="3986007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7908" y="154910"/>
            <a:ext cx="7086600" cy="926917"/>
          </a:xfrm>
        </p:spPr>
        <p:txBody>
          <a:bodyPr>
            <a:normAutofit/>
          </a:bodyPr>
          <a:lstStyle/>
          <a:p>
            <a:pPr algn="r" rtl="1"/>
            <a:r>
              <a:rPr lang="fa-IR" sz="4800" dirty="0" smtClean="0">
                <a:solidFill>
                  <a:srgbClr val="FF0000"/>
                </a:solidFill>
                <a:cs typeface="B Nazanin" panose="00000400000000000000" pitchFamily="2" charset="-78"/>
              </a:rPr>
              <a:t>قدرت تنبیه در مدیریت الهی و اسلامی</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313646" y="1210615"/>
            <a:ext cx="7603364" cy="4327301"/>
          </a:xfrm>
        </p:spPr>
        <p:txBody>
          <a:bodyPr>
            <a:normAutofit/>
          </a:bodyPr>
          <a:lstStyle/>
          <a:p>
            <a:pPr algn="just" rtl="1"/>
            <a:r>
              <a:rPr lang="fa-IR" sz="3200" dirty="0" smtClean="0">
                <a:cs typeface="B Nazanin" panose="00000400000000000000" pitchFamily="2" charset="-78"/>
              </a:rPr>
              <a:t>قدرت تبیه در مدیریت اسلامی کاربردهای زیادی که به مواردی اشاره می کنیم:</a:t>
            </a:r>
            <a:endParaRPr lang="en-US" sz="3200" dirty="0" smtClean="0">
              <a:cs typeface="B Nazanin" panose="00000400000000000000" pitchFamily="2" charset="-78"/>
            </a:endParaRPr>
          </a:p>
          <a:p>
            <a:pPr algn="just" rtl="1"/>
            <a:r>
              <a:rPr lang="fa-IR" sz="3200" dirty="0" smtClean="0">
                <a:cs typeface="B Nazanin" panose="00000400000000000000" pitchFamily="2" charset="-78"/>
              </a:rPr>
              <a:t>1.</a:t>
            </a:r>
            <a:r>
              <a:rPr lang="fa-IR" sz="3200" dirty="0" smtClean="0">
                <a:solidFill>
                  <a:srgbClr val="002060"/>
                </a:solidFill>
                <a:cs typeface="B Nazanin" panose="00000400000000000000" pitchFamily="2" charset="-78"/>
              </a:rPr>
              <a:t> </a:t>
            </a:r>
            <a:r>
              <a:rPr lang="en-US" sz="3200" dirty="0" smtClean="0">
                <a:solidFill>
                  <a:srgbClr val="002060"/>
                </a:solidFill>
                <a:cs typeface="B Nazanin" panose="00000400000000000000" pitchFamily="2" charset="-78"/>
              </a:rPr>
              <a:t>“</a:t>
            </a:r>
            <a:r>
              <a:rPr lang="fa-IR" sz="3200" dirty="0" smtClean="0">
                <a:solidFill>
                  <a:srgbClr val="002060"/>
                </a:solidFill>
                <a:cs typeface="B Nazanin" panose="00000400000000000000" pitchFamily="2" charset="-78"/>
              </a:rPr>
              <a:t>به عنوان یکی از کانال های نفوذ در افراد است</a:t>
            </a:r>
            <a:r>
              <a:rPr lang="en-US" sz="3200" dirty="0" smtClean="0">
                <a:solidFill>
                  <a:srgbClr val="002060"/>
                </a:solidFill>
                <a:cs typeface="B Nazanin" panose="00000400000000000000" pitchFamily="2" charset="-78"/>
              </a:rPr>
              <a:t>”</a:t>
            </a:r>
            <a:endParaRPr lang="fa-IR" sz="3200" dirty="0" smtClean="0">
              <a:solidFill>
                <a:srgbClr val="002060"/>
              </a:solidFill>
              <a:cs typeface="B Nazanin" panose="00000400000000000000" pitchFamily="2" charset="-78"/>
            </a:endParaRPr>
          </a:p>
          <a:p>
            <a:pPr algn="just" rtl="1"/>
            <a:r>
              <a:rPr lang="fa-IR" dirty="0" smtClean="0"/>
              <a:t> </a:t>
            </a:r>
            <a:r>
              <a:rPr lang="fa-IR" sz="3200" dirty="0">
                <a:cs typeface="B Nazanin" panose="00000400000000000000" pitchFamily="2" charset="-78"/>
              </a:rPr>
              <a:t>آیات فراوانی </a:t>
            </a:r>
            <a:r>
              <a:rPr lang="fa-IR" sz="3200" dirty="0" smtClean="0">
                <a:cs typeface="B Nazanin" panose="00000400000000000000" pitchFamily="2" charset="-78"/>
              </a:rPr>
              <a:t>در </a:t>
            </a:r>
            <a:r>
              <a:rPr lang="fa-IR" sz="3200" dirty="0">
                <a:cs typeface="B Nazanin" panose="00000400000000000000" pitchFamily="2" charset="-78"/>
              </a:rPr>
              <a:t>قرآن کریم در این مورد وجود دارد</a:t>
            </a:r>
            <a:r>
              <a:rPr lang="fa-IR" sz="3200" dirty="0" smtClean="0">
                <a:cs typeface="B Nazanin" panose="00000400000000000000" pitchFamily="2" charset="-78"/>
              </a:rPr>
              <a:t>.</a:t>
            </a:r>
          </a:p>
          <a:p>
            <a:pPr algn="just" rtl="1"/>
            <a:r>
              <a:rPr lang="fa-IR" sz="3200" dirty="0" smtClean="0">
                <a:cs typeface="B Nazanin" panose="00000400000000000000" pitchFamily="2" charset="-78"/>
              </a:rPr>
              <a:t>الف)و ما اقوام و ملت های قبل از شما را هنگامی که ستم کردند و پیامبرانشان با دلایل روشن به نزد آنها رفتند و آنان ایمان نیاوردند هلاک کردیم.اینگونه تبهکاران را کیفر می دهیم.(آیه 13 سوره یونس)</a:t>
            </a:r>
          </a:p>
          <a:p>
            <a:pPr algn="just" rtl="1"/>
            <a:r>
              <a:rPr lang="fa-IR" sz="3200" dirty="0" smtClean="0">
                <a:cs typeface="B Nazanin" panose="00000400000000000000" pitchFamily="2" charset="-78"/>
              </a:rPr>
              <a:t>ایمان آوردن رفتاری مطلوب است که در غیراینصورت توسط مدیریت تنبیه خواهند شد.</a:t>
            </a:r>
            <a:endParaRPr lang="en-US" sz="3200" dirty="0">
              <a:cs typeface="B Nazanin" panose="00000400000000000000" pitchFamily="2" charset="-78"/>
            </a:endParaRPr>
          </a:p>
        </p:txBody>
      </p:sp>
    </p:spTree>
    <p:extLst>
      <p:ext uri="{BB962C8B-B14F-4D97-AF65-F5344CB8AC3E}">
        <p14:creationId xmlns:p14="http://schemas.microsoft.com/office/powerpoint/2010/main" val="1461340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6661" y="270456"/>
            <a:ext cx="7086600" cy="5203065"/>
          </a:xfrm>
        </p:spPr>
        <p:txBody>
          <a:bodyPr/>
          <a:lstStyle/>
          <a:p>
            <a:pPr algn="r" rtl="1"/>
            <a:r>
              <a:rPr lang="fa-IR" sz="3200" dirty="0">
                <a:cs typeface="B Nazanin" panose="00000400000000000000" pitchFamily="2" charset="-78"/>
              </a:rPr>
              <a:t>ب) هرکس با خدا و رسولش مخالفت ورزد پس (بترسد که ) همانا خداوند عذابش شدید و سخت است</a:t>
            </a:r>
            <a:r>
              <a:rPr lang="fa-IR" sz="3200" dirty="0" smtClean="0">
                <a:cs typeface="B Nazanin" panose="00000400000000000000" pitchFamily="2" charset="-78"/>
              </a:rPr>
              <a:t>.(آیه 13 سوره انفال)</a:t>
            </a:r>
          </a:p>
          <a:p>
            <a:pPr algn="r" rtl="1"/>
            <a:r>
              <a:rPr lang="fa-IR" sz="3200" dirty="0" smtClean="0">
                <a:cs typeface="B Nazanin" panose="00000400000000000000" pitchFamily="2" charset="-78"/>
              </a:rPr>
              <a:t>ج)و البته محققا ما نوح را به جانب قومش فرستادیم پس(به آنان) گفت:ای قوم من،خدا را بپرستید هیچ الهی غیر از او برای شما نیست.همانا من از عذاب روز بزرگ بر شما می ترسم.(آیه 59 سوره اعراف)</a:t>
            </a:r>
          </a:p>
          <a:p>
            <a:pPr algn="r" rtl="1"/>
            <a:r>
              <a:rPr lang="fa-IR" sz="3200" dirty="0" smtClean="0">
                <a:cs typeface="B Nazanin" panose="00000400000000000000" pitchFamily="2" charset="-78"/>
              </a:rPr>
              <a:t>د)قسم به جان خودم در جنگ با کسی که با حق مخالفت ورزیده و در گمراهی قدم نهاده هیچ مسامحه و سستی در کار نخواهد بود.(خطبه 24 نهج البلاغه)</a:t>
            </a:r>
          </a:p>
          <a:p>
            <a:pPr algn="r" rtl="1"/>
            <a:r>
              <a:rPr lang="fa-IR" sz="3200" dirty="0" smtClean="0">
                <a:cs typeface="B Nazanin" panose="00000400000000000000" pitchFamily="2" charset="-78"/>
              </a:rPr>
              <a:t>ه)ستمکار را با حلقه بینی می کشم تا او را به آبخور حق وارد کنم.(خطبه 136 نهج البلاغه)</a:t>
            </a:r>
          </a:p>
          <a:p>
            <a:pPr algn="r" rtl="1"/>
            <a:endParaRPr lang="en-US" sz="3200" dirty="0">
              <a:cs typeface="B Nazanin" panose="00000400000000000000" pitchFamily="2" charset="-78"/>
            </a:endParaRPr>
          </a:p>
        </p:txBody>
      </p:sp>
    </p:spTree>
    <p:extLst>
      <p:ext uri="{BB962C8B-B14F-4D97-AF65-F5344CB8AC3E}">
        <p14:creationId xmlns:p14="http://schemas.microsoft.com/office/powerpoint/2010/main" val="41882769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19303"/>
            <a:ext cx="6874098" cy="1068584"/>
          </a:xfrm>
        </p:spPr>
        <p:txBody>
          <a:bodyPr anchor="t">
            <a:noAutofit/>
          </a:bodyPr>
          <a:lstStyle/>
          <a:p>
            <a:pPr algn="just" rtl="1">
              <a:spcBef>
                <a:spcPts val="1000"/>
              </a:spcBef>
            </a:pPr>
            <a:r>
              <a:rPr lang="fa-IR" sz="3200" dirty="0" smtClean="0">
                <a:solidFill>
                  <a:srgbClr val="002060"/>
                </a:solidFill>
                <a:latin typeface="+mn-lt"/>
                <a:ea typeface="+mn-ea"/>
                <a:cs typeface="B Nazanin" panose="00000400000000000000" pitchFamily="2" charset="-78"/>
              </a:rPr>
              <a:t>2.</a:t>
            </a:r>
            <a:r>
              <a:rPr lang="en-US" sz="3200" dirty="0" smtClean="0">
                <a:solidFill>
                  <a:srgbClr val="002060"/>
                </a:solidFill>
                <a:latin typeface="+mn-lt"/>
                <a:ea typeface="+mn-ea"/>
                <a:cs typeface="B Nazanin" panose="00000400000000000000" pitchFamily="2" charset="-78"/>
              </a:rPr>
              <a:t>”</a:t>
            </a:r>
            <a:r>
              <a:rPr lang="fa-IR" sz="3200" dirty="0" smtClean="0">
                <a:solidFill>
                  <a:srgbClr val="002060"/>
                </a:solidFill>
                <a:latin typeface="+mn-lt"/>
                <a:ea typeface="+mn-ea"/>
                <a:cs typeface="B Nazanin" panose="00000400000000000000" pitchFamily="2" charset="-78"/>
              </a:rPr>
              <a:t>در </a:t>
            </a:r>
            <a:r>
              <a:rPr lang="fa-IR" sz="3200" dirty="0">
                <a:solidFill>
                  <a:srgbClr val="002060"/>
                </a:solidFill>
                <a:latin typeface="+mn-lt"/>
                <a:ea typeface="+mn-ea"/>
                <a:cs typeface="B Nazanin" panose="00000400000000000000" pitchFamily="2" charset="-78"/>
              </a:rPr>
              <a:t>مدیریت اسلامی،باید آنچنان تصویری از قدرت تنبیه در سازمان ایجاد گردد که افراد بدانند هیج گونه تبعیضی در این زمینه وجود ندارد</a:t>
            </a:r>
            <a:r>
              <a:rPr lang="fa-IR" sz="3200" dirty="0" smtClean="0">
                <a:solidFill>
                  <a:srgbClr val="002060"/>
                </a:solidFill>
                <a:latin typeface="+mn-lt"/>
                <a:ea typeface="+mn-ea"/>
                <a:cs typeface="B Nazanin" panose="00000400000000000000" pitchFamily="2" charset="-78"/>
              </a:rPr>
              <a:t>.</a:t>
            </a:r>
            <a:r>
              <a:rPr lang="en-US" sz="3200" dirty="0" smtClean="0">
                <a:solidFill>
                  <a:srgbClr val="002060"/>
                </a:solidFill>
                <a:latin typeface="+mn-lt"/>
                <a:ea typeface="+mn-ea"/>
                <a:cs typeface="B Nazanin" panose="00000400000000000000" pitchFamily="2" charset="-78"/>
              </a:rPr>
              <a:t>”</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642056" y="1468191"/>
            <a:ext cx="7289442" cy="3683358"/>
          </a:xfrm>
        </p:spPr>
        <p:txBody>
          <a:bodyPr>
            <a:normAutofit/>
          </a:bodyPr>
          <a:lstStyle/>
          <a:p>
            <a:pPr algn="just" rtl="1"/>
            <a:r>
              <a:rPr lang="fa-IR" sz="3200" dirty="0">
                <a:cs typeface="B Nazanin" panose="00000400000000000000" pitchFamily="2" charset="-78"/>
              </a:rPr>
              <a:t>الف)پس ماهی دریا او را به کام فرو برد و مردم هم ملامتش می کردند.اگر او به ستایش و تسبیح خدا نمی پرداخت،تا قیامت در شکم ماهی می ماند.(آیات </a:t>
            </a:r>
            <a:r>
              <a:rPr lang="fa-IR" sz="3200" dirty="0" smtClean="0">
                <a:cs typeface="B Nazanin" panose="00000400000000000000" pitchFamily="2" charset="-78"/>
              </a:rPr>
              <a:t>142 - 144 </a:t>
            </a:r>
            <a:r>
              <a:rPr lang="fa-IR" sz="3200" dirty="0">
                <a:cs typeface="B Nazanin" panose="00000400000000000000" pitchFamily="2" charset="-78"/>
              </a:rPr>
              <a:t>سوره صافات</a:t>
            </a:r>
            <a:r>
              <a:rPr lang="fa-IR" sz="3200" dirty="0" smtClean="0">
                <a:cs typeface="B Nazanin" panose="00000400000000000000" pitchFamily="2" charset="-78"/>
              </a:rPr>
              <a:t>)        مربوط به داستان حضرت یونس(ع)</a:t>
            </a:r>
          </a:p>
          <a:p>
            <a:pPr algn="just" rtl="1"/>
            <a:r>
              <a:rPr lang="fa-IR" sz="3200" dirty="0" smtClean="0">
                <a:cs typeface="B Nazanin" panose="00000400000000000000" pitchFamily="2" charset="-78"/>
              </a:rPr>
              <a:t>ب)و اگر پیامبر اکرم(ص) گفته هایی را که از ما نیست به ما نسبت دهد</a:t>
            </a:r>
            <a:r>
              <a:rPr lang="en-US" sz="3200" dirty="0" smtClean="0">
                <a:cs typeface="B Nazanin" panose="00000400000000000000" pitchFamily="2" charset="-78"/>
              </a:rPr>
              <a:t> </a:t>
            </a:r>
            <a:r>
              <a:rPr lang="fa-IR" sz="3200" dirty="0">
                <a:cs typeface="B Nazanin" panose="00000400000000000000" pitchFamily="2" charset="-78"/>
              </a:rPr>
              <a:t> </a:t>
            </a:r>
            <a:r>
              <a:rPr lang="fa-IR" sz="3200" dirty="0" smtClean="0">
                <a:cs typeface="B Nazanin" panose="00000400000000000000" pitchFamily="2" charset="-78"/>
              </a:rPr>
              <a:t>ما با دست راست او را می گیریم(کنایه از شدت و قاطعیت) و سپس رگ گردنش را قطع می کنیم و هیچ یک از شما نمی تواند مانع این امر شود.(آیه 43-47 سوره الحاقه)</a:t>
            </a:r>
          </a:p>
        </p:txBody>
      </p:sp>
      <p:cxnSp>
        <p:nvCxnSpPr>
          <p:cNvPr id="5" name="Straight Arrow Connector 4"/>
          <p:cNvCxnSpPr/>
          <p:nvPr/>
        </p:nvCxnSpPr>
        <p:spPr>
          <a:xfrm flipH="1">
            <a:off x="5901744" y="2614412"/>
            <a:ext cx="492617" cy="1287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872011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086377" y="1017432"/>
            <a:ext cx="6927224" cy="4111939"/>
          </a:xfrm>
        </p:spPr>
        <p:txBody>
          <a:bodyPr>
            <a:normAutofit/>
          </a:bodyPr>
          <a:lstStyle/>
          <a:p>
            <a:pPr algn="just" rtl="1"/>
            <a:r>
              <a:rPr lang="fa-IR" sz="3200" dirty="0" smtClean="0">
                <a:cs typeface="B Nazanin" panose="00000400000000000000" pitchFamily="2" charset="-78"/>
              </a:rPr>
              <a:t>ج)به </a:t>
            </a:r>
            <a:r>
              <a:rPr lang="fa-IR" sz="3200" dirty="0">
                <a:cs typeface="B Nazanin" panose="00000400000000000000" pitchFamily="2" charset="-78"/>
              </a:rPr>
              <a:t>خدا قسم اگر حسن و حسین هم آنچه را که تو انجام داده ای مرتکب شده بودند با آنها صلح و آشتی نمی کردم</a:t>
            </a:r>
            <a:r>
              <a:rPr lang="fa-IR" sz="3200" dirty="0" smtClean="0">
                <a:cs typeface="B Nazanin" panose="00000400000000000000" pitchFamily="2" charset="-78"/>
              </a:rPr>
              <a:t>. (</a:t>
            </a:r>
            <a:r>
              <a:rPr lang="fa-IR" sz="3200" dirty="0">
                <a:cs typeface="B Nazanin" panose="00000400000000000000" pitchFamily="2" charset="-78"/>
              </a:rPr>
              <a:t>نامه 41 نهج البلاغه</a:t>
            </a:r>
            <a:r>
              <a:rPr lang="fa-IR" sz="3200" dirty="0" smtClean="0">
                <a:cs typeface="B Nazanin" panose="00000400000000000000" pitchFamily="2" charset="-78"/>
              </a:rPr>
              <a:t>)</a:t>
            </a:r>
          </a:p>
          <a:p>
            <a:pPr algn="just" rtl="1"/>
            <a:endParaRPr lang="fa-IR" sz="3200" dirty="0" smtClean="0">
              <a:cs typeface="B Nazanin" panose="00000400000000000000" pitchFamily="2" charset="-78"/>
            </a:endParaRPr>
          </a:p>
          <a:p>
            <a:pPr algn="just" rtl="1"/>
            <a:r>
              <a:rPr lang="fa-IR" sz="3200" dirty="0" smtClean="0">
                <a:cs typeface="B Nazanin" panose="00000400000000000000" pitchFamily="2" charset="-78"/>
              </a:rPr>
              <a:t>د)علی (ع) خطاب به کارگزاری که متهم به خیانت بود فرمود:</a:t>
            </a:r>
          </a:p>
          <a:p>
            <a:pPr algn="just" rtl="1"/>
            <a:r>
              <a:rPr lang="fa-IR" sz="3200" dirty="0" smtClean="0">
                <a:cs typeface="B Nazanin" panose="00000400000000000000" pitchFamily="2" charset="-78"/>
              </a:rPr>
              <a:t>اگر گزارش خیانت تو به بیت المال ثابت شود تو را زبون و خوار خواهم کرد و از مقدار و مرتبه نزد من سبک گردی.(نامه 43 نهج البلاغه)</a:t>
            </a:r>
            <a:endParaRPr lang="en-US" sz="3200" dirty="0">
              <a:cs typeface="B Nazanin" panose="00000400000000000000" pitchFamily="2" charset="-78"/>
            </a:endParaRPr>
          </a:p>
        </p:txBody>
      </p:sp>
    </p:spTree>
    <p:extLst>
      <p:ext uri="{BB962C8B-B14F-4D97-AF65-F5344CB8AC3E}">
        <p14:creationId xmlns:p14="http://schemas.microsoft.com/office/powerpoint/2010/main" val="9222605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83698"/>
            <a:ext cx="7086600" cy="759491"/>
          </a:xfrm>
        </p:spPr>
        <p:txBody>
          <a:bodyPr anchor="ctr">
            <a:noAutofit/>
          </a:bodyPr>
          <a:lstStyle/>
          <a:p>
            <a:pPr algn="r" rtl="1"/>
            <a:r>
              <a:rPr lang="fa-IR" sz="3200" dirty="0" smtClean="0">
                <a:solidFill>
                  <a:srgbClr val="002060"/>
                </a:solidFill>
                <a:latin typeface="+mn-lt"/>
                <a:ea typeface="+mn-ea"/>
                <a:cs typeface="B Nazanin" panose="00000400000000000000" pitchFamily="2" charset="-78"/>
              </a:rPr>
              <a:t>3)</a:t>
            </a:r>
            <a:r>
              <a:rPr lang="en-US" sz="3200" dirty="0" smtClean="0">
                <a:solidFill>
                  <a:srgbClr val="002060"/>
                </a:solidFill>
                <a:latin typeface="+mn-lt"/>
                <a:ea typeface="+mn-ea"/>
                <a:cs typeface="B Nazanin" panose="00000400000000000000" pitchFamily="2" charset="-78"/>
              </a:rPr>
              <a:t>”</a:t>
            </a:r>
            <a:r>
              <a:rPr lang="fa-IR" sz="3200" dirty="0" smtClean="0">
                <a:solidFill>
                  <a:srgbClr val="002060"/>
                </a:solidFill>
                <a:latin typeface="+mn-lt"/>
                <a:ea typeface="+mn-ea"/>
                <a:cs typeface="B Nazanin" panose="00000400000000000000" pitchFamily="2" charset="-78"/>
              </a:rPr>
              <a:t>تنبیه </a:t>
            </a:r>
            <a:r>
              <a:rPr lang="fa-IR" sz="3200" dirty="0">
                <a:solidFill>
                  <a:srgbClr val="002060"/>
                </a:solidFill>
                <a:latin typeface="+mn-lt"/>
                <a:ea typeface="+mn-ea"/>
                <a:cs typeface="B Nazanin" panose="00000400000000000000" pitchFamily="2" charset="-78"/>
              </a:rPr>
              <a:t>یگانه و اولین قدرتی نیست که برای نفوذ از آن استفاده می شود</a:t>
            </a:r>
            <a:r>
              <a:rPr lang="fa-IR" sz="3200" dirty="0" smtClean="0">
                <a:solidFill>
                  <a:srgbClr val="002060"/>
                </a:solidFill>
                <a:latin typeface="+mn-lt"/>
                <a:ea typeface="+mn-ea"/>
                <a:cs typeface="B Nazanin" panose="00000400000000000000" pitchFamily="2" charset="-78"/>
              </a:rPr>
              <a:t>.</a:t>
            </a:r>
            <a:r>
              <a:rPr lang="en-US" sz="3200" dirty="0" smtClean="0">
                <a:solidFill>
                  <a:srgbClr val="002060"/>
                </a:solidFill>
                <a:latin typeface="+mn-lt"/>
                <a:ea typeface="+mn-ea"/>
                <a:cs typeface="B Nazanin" panose="00000400000000000000" pitchFamily="2" charset="-78"/>
              </a:rPr>
              <a:t>”</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506829" y="1133341"/>
            <a:ext cx="7535750" cy="3760631"/>
          </a:xfrm>
        </p:spPr>
        <p:txBody>
          <a:bodyPr>
            <a:normAutofit/>
          </a:bodyPr>
          <a:lstStyle/>
          <a:p>
            <a:pPr algn="just" rtl="1"/>
            <a:r>
              <a:rPr lang="fa-IR" sz="3200" dirty="0">
                <a:cs typeface="B Nazanin" panose="00000400000000000000" pitchFamily="2" charset="-78"/>
              </a:rPr>
              <a:t>الف)و ما هیچ قریه ای را هلاک نکردیم مگر آنکه هشداردهنده ای برای آن وجود داشت که به آنها تذکر می داد و ما ستمکار </a:t>
            </a:r>
            <a:r>
              <a:rPr lang="fa-IR" sz="3200" dirty="0" smtClean="0">
                <a:cs typeface="B Nazanin" panose="00000400000000000000" pitchFamily="2" charset="-78"/>
              </a:rPr>
              <a:t>نیستیم.آیات 208-209 سوره شعراء)</a:t>
            </a:r>
          </a:p>
          <a:p>
            <a:pPr algn="just" rtl="1"/>
            <a:r>
              <a:rPr lang="fa-IR" sz="3200" dirty="0" smtClean="0">
                <a:cs typeface="B Nazanin" panose="00000400000000000000" pitchFamily="2" charset="-78"/>
              </a:rPr>
              <a:t>ب)و به زودی این امر را به مدارا اصلاح می کنم تا مادامی که مدارا با آن ممکن است و هرگاه چاره ای نیابم پس آخرین درمان و دارو داغ است.</a:t>
            </a:r>
          </a:p>
          <a:p>
            <a:pPr algn="just" rtl="1"/>
            <a:r>
              <a:rPr lang="fa-IR" sz="3200" dirty="0" smtClean="0">
                <a:cs typeface="B Nazanin" panose="00000400000000000000" pitchFamily="2" charset="-78"/>
              </a:rPr>
              <a:t>(خطبه 167 نهج البلاغه)</a:t>
            </a:r>
          </a:p>
          <a:p>
            <a:pPr algn="just" rtl="1"/>
            <a:r>
              <a:rPr lang="fa-IR" sz="3200" dirty="0" smtClean="0">
                <a:cs typeface="B Nazanin" panose="00000400000000000000" pitchFamily="2" charset="-78"/>
              </a:rPr>
              <a:t>برای مطالعه بیشتر می توانید به آیات (یونس،71-73)،(هود،36-48)،</a:t>
            </a:r>
          </a:p>
          <a:p>
            <a:pPr algn="just" rtl="1"/>
            <a:r>
              <a:rPr lang="fa-IR" sz="3200" dirty="0" smtClean="0">
                <a:cs typeface="B Nazanin" panose="00000400000000000000" pitchFamily="2" charset="-78"/>
              </a:rPr>
              <a:t>(حجر،58-75)،(زخرف،46-48)،(نمل،45-51)،(هود،77-83) مراجعه کنید.</a:t>
            </a:r>
            <a:endParaRPr lang="en-US" sz="3200" dirty="0">
              <a:cs typeface="B Nazanin" panose="00000400000000000000" pitchFamily="2" charset="-78"/>
            </a:endParaRPr>
          </a:p>
        </p:txBody>
      </p:sp>
    </p:spTree>
    <p:extLst>
      <p:ext uri="{BB962C8B-B14F-4D97-AF65-F5344CB8AC3E}">
        <p14:creationId xmlns:p14="http://schemas.microsoft.com/office/powerpoint/2010/main" val="2997140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412488"/>
            <a:ext cx="7086600" cy="579187"/>
          </a:xfrm>
        </p:spPr>
        <p:txBody>
          <a:bodyPr anchor="t">
            <a:noAutofit/>
          </a:bodyPr>
          <a:lstStyle/>
          <a:p>
            <a:pPr algn="r" rtl="1"/>
            <a:r>
              <a:rPr lang="fa-IR" sz="3200" dirty="0">
                <a:solidFill>
                  <a:srgbClr val="002060"/>
                </a:solidFill>
                <a:latin typeface="+mn-lt"/>
                <a:ea typeface="+mn-ea"/>
                <a:cs typeface="B Nazanin" panose="00000400000000000000" pitchFamily="2" charset="-78"/>
              </a:rPr>
              <a:t>4</a:t>
            </a:r>
            <a:r>
              <a:rPr lang="fa-IR" sz="3200" dirty="0" smtClean="0">
                <a:solidFill>
                  <a:srgbClr val="002060"/>
                </a:solidFill>
                <a:latin typeface="+mn-lt"/>
                <a:ea typeface="+mn-ea"/>
                <a:cs typeface="B Nazanin" panose="00000400000000000000" pitchFamily="2" charset="-78"/>
              </a:rPr>
              <a:t>)</a:t>
            </a:r>
            <a:r>
              <a:rPr lang="en-US" sz="3200" dirty="0" smtClean="0">
                <a:solidFill>
                  <a:srgbClr val="002060"/>
                </a:solidFill>
                <a:latin typeface="+mn-lt"/>
                <a:ea typeface="+mn-ea"/>
                <a:cs typeface="B Nazanin" panose="00000400000000000000" pitchFamily="2" charset="-78"/>
              </a:rPr>
              <a:t>”</a:t>
            </a:r>
            <a:r>
              <a:rPr lang="fa-IR" sz="3200" dirty="0" smtClean="0">
                <a:solidFill>
                  <a:srgbClr val="002060"/>
                </a:solidFill>
                <a:latin typeface="+mn-lt"/>
                <a:ea typeface="+mn-ea"/>
                <a:cs typeface="B Nazanin" panose="00000400000000000000" pitchFamily="2" charset="-78"/>
              </a:rPr>
              <a:t>قبل </a:t>
            </a:r>
            <a:r>
              <a:rPr lang="fa-IR" sz="3200" dirty="0">
                <a:solidFill>
                  <a:srgbClr val="002060"/>
                </a:solidFill>
                <a:latin typeface="+mn-lt"/>
                <a:ea typeface="+mn-ea"/>
                <a:cs typeface="B Nazanin" panose="00000400000000000000" pitchFamily="2" charset="-78"/>
              </a:rPr>
              <a:t>و بعد از تنبیه باید رحمت و بخشش مد نظر قرار داده شود</a:t>
            </a:r>
            <a:r>
              <a:rPr lang="fa-IR" sz="3200" dirty="0" smtClean="0">
                <a:solidFill>
                  <a:srgbClr val="002060"/>
                </a:solidFill>
                <a:latin typeface="+mn-lt"/>
                <a:ea typeface="+mn-ea"/>
                <a:cs typeface="B Nazanin" panose="00000400000000000000" pitchFamily="2" charset="-78"/>
              </a:rPr>
              <a:t>.</a:t>
            </a:r>
            <a:r>
              <a:rPr lang="en-US" sz="3200" dirty="0" smtClean="0">
                <a:solidFill>
                  <a:srgbClr val="002060"/>
                </a:solidFill>
                <a:latin typeface="+mn-lt"/>
                <a:ea typeface="+mn-ea"/>
                <a:cs typeface="B Nazanin" panose="00000400000000000000" pitchFamily="2" charset="-78"/>
              </a:rPr>
              <a:t>”</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955979" y="1120463"/>
            <a:ext cx="7086600" cy="4211392"/>
          </a:xfrm>
        </p:spPr>
        <p:txBody>
          <a:bodyPr>
            <a:normAutofit lnSpcReduction="10000"/>
          </a:bodyPr>
          <a:lstStyle/>
          <a:p>
            <a:pPr algn="just" rtl="1"/>
            <a:r>
              <a:rPr lang="fa-IR" sz="3200" dirty="0">
                <a:cs typeface="B Nazanin" panose="00000400000000000000" pitchFamily="2" charset="-78"/>
              </a:rPr>
              <a:t>الف)بندگانم را آگاه کن که من بخشنده و مهربانم و این عذابم دردناک است.(آیات 49-50 سوره حجر</a:t>
            </a:r>
            <a:r>
              <a:rPr lang="fa-IR" sz="3200" dirty="0" smtClean="0">
                <a:cs typeface="B Nazanin" panose="00000400000000000000" pitchFamily="2" charset="-78"/>
              </a:rPr>
              <a:t>)</a:t>
            </a:r>
          </a:p>
          <a:p>
            <a:pPr algn="just" rtl="1"/>
            <a:r>
              <a:rPr lang="fa-IR" sz="3200" dirty="0" smtClean="0">
                <a:cs typeface="B Nazanin" panose="00000400000000000000" pitchFamily="2" charset="-78"/>
              </a:rPr>
              <a:t>ب)و کسانی که مرتکب اعمال بد و ناشایست شدند و پس از آن توبه کرده،ایمان آوردند همانا پروردگار تو بعد از این توبه و ایمان آنان بخشنده و مهربان است.(آیه 153 سوره اعراف)</a:t>
            </a:r>
          </a:p>
          <a:p>
            <a:pPr algn="just" rtl="1"/>
            <a:r>
              <a:rPr lang="fa-IR" sz="3200" dirty="0" smtClean="0">
                <a:cs typeface="B Nazanin" panose="00000400000000000000" pitchFamily="2" charset="-78"/>
              </a:rPr>
              <a:t>ج)مگر کسانی که توبه کنند و(گذشته خود را) اصلاح کنند و به خدا چنگ بزنند و دین خود را برای خدا خالص گردانند پس ایشان با مؤمنان هستند و به زودی خداوند پاداش بزرگی به مؤمنان عطا خواهد فرمود.(آیه 146 سوره نساء)</a:t>
            </a:r>
            <a:endParaRPr lang="en-US" sz="3200" dirty="0">
              <a:cs typeface="B Nazanin" panose="00000400000000000000" pitchFamily="2" charset="-78"/>
            </a:endParaRPr>
          </a:p>
        </p:txBody>
      </p:sp>
    </p:spTree>
    <p:extLst>
      <p:ext uri="{BB962C8B-B14F-4D97-AF65-F5344CB8AC3E}">
        <p14:creationId xmlns:p14="http://schemas.microsoft.com/office/powerpoint/2010/main" val="7029790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75297" y="438245"/>
            <a:ext cx="7086600" cy="1017068"/>
          </a:xfrm>
        </p:spPr>
        <p:txBody>
          <a:bodyPr>
            <a:normAutofit fontScale="90000"/>
          </a:bodyPr>
          <a:lstStyle/>
          <a:p>
            <a:pPr algn="r" rtl="1"/>
            <a:r>
              <a:rPr lang="fa-IR" sz="3600" dirty="0" smtClean="0">
                <a:solidFill>
                  <a:srgbClr val="002060"/>
                </a:solidFill>
                <a:latin typeface="+mn-lt"/>
                <a:ea typeface="+mn-ea"/>
                <a:cs typeface="B Nazanin" panose="00000400000000000000" pitchFamily="2" charset="-78"/>
              </a:rPr>
              <a:t>5)</a:t>
            </a:r>
            <a:r>
              <a:rPr lang="en-US" sz="3600" dirty="0" smtClean="0">
                <a:solidFill>
                  <a:srgbClr val="002060"/>
                </a:solidFill>
                <a:latin typeface="+mn-lt"/>
                <a:ea typeface="+mn-ea"/>
                <a:cs typeface="B Nazanin" panose="00000400000000000000" pitchFamily="2" charset="-78"/>
              </a:rPr>
              <a:t>”</a:t>
            </a:r>
            <a:r>
              <a:rPr lang="fa-IR" sz="3600" dirty="0" smtClean="0">
                <a:solidFill>
                  <a:srgbClr val="002060"/>
                </a:solidFill>
                <a:latin typeface="+mn-lt"/>
                <a:ea typeface="+mn-ea"/>
                <a:cs typeface="B Nazanin" panose="00000400000000000000" pitchFamily="2" charset="-78"/>
              </a:rPr>
              <a:t>استفاده </a:t>
            </a:r>
            <a:r>
              <a:rPr lang="fa-IR" sz="3600" dirty="0">
                <a:solidFill>
                  <a:srgbClr val="002060"/>
                </a:solidFill>
                <a:latin typeface="+mn-lt"/>
                <a:ea typeface="+mn-ea"/>
                <a:cs typeface="B Nazanin" panose="00000400000000000000" pitchFamily="2" charset="-78"/>
              </a:rPr>
              <a:t>از قدرت تنبیه برای تحت تأثیر قراردادن رفتار دیگران و نفوذ در آنان عمومیت دارد و اختصاص به افراد یا گروه خاصی ندارد</a:t>
            </a:r>
            <a:r>
              <a:rPr lang="fa-IR" sz="3600" dirty="0" smtClean="0">
                <a:solidFill>
                  <a:srgbClr val="002060"/>
                </a:solidFill>
                <a:latin typeface="+mn-lt"/>
                <a:ea typeface="+mn-ea"/>
                <a:cs typeface="B Nazanin" panose="00000400000000000000" pitchFamily="2" charset="-78"/>
              </a:rPr>
              <a:t>.</a:t>
            </a:r>
            <a:r>
              <a:rPr lang="en-US" sz="3600" dirty="0" smtClean="0">
                <a:solidFill>
                  <a:srgbClr val="002060"/>
                </a:solidFill>
                <a:latin typeface="+mn-lt"/>
                <a:ea typeface="+mn-ea"/>
                <a:cs typeface="B Nazanin" panose="00000400000000000000" pitchFamily="2" charset="-78"/>
              </a:rPr>
              <a:t>”</a:t>
            </a:r>
            <a:endParaRPr lang="en-US" sz="36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535806" y="1493950"/>
            <a:ext cx="7352227" cy="3580326"/>
          </a:xfrm>
        </p:spPr>
        <p:txBody>
          <a:bodyPr>
            <a:normAutofit/>
          </a:bodyPr>
          <a:lstStyle/>
          <a:p>
            <a:pPr algn="just" rtl="1"/>
            <a:r>
              <a:rPr lang="fa-IR" sz="3200" dirty="0" smtClean="0">
                <a:cs typeface="B Nazanin" panose="00000400000000000000" pitchFamily="2" charset="-78"/>
              </a:rPr>
              <a:t>الف)اگر کسانی که کفر ورزیدند می دانستند آن زمانی را که آتش از مقابل ایشان و از پشت سر آنها رد نخواهد شد و یاری نمی گردند.(آیه 39 سوره نساء)</a:t>
            </a:r>
          </a:p>
          <a:p>
            <a:pPr algn="just" rtl="1"/>
            <a:r>
              <a:rPr lang="fa-IR" sz="3200" dirty="0" smtClean="0">
                <a:cs typeface="B Nazanin" panose="00000400000000000000" pitchFamily="2" charset="-78"/>
              </a:rPr>
              <a:t>ب)ای کسانی که ایمان آورده اید خود و خانواده تان را از آتشی نگه دارید که آتش افروز آن مردم و سنگ ها هستند و بر آن فرشتگانی تندخو و سخت گیر مأمورند که هرگز نافرمانی خدا را نمی کنند.(آیه 6 سوره تحریم)</a:t>
            </a:r>
          </a:p>
          <a:p>
            <a:pPr algn="just" rtl="1"/>
            <a:r>
              <a:rPr lang="fa-IR" sz="3200" dirty="0" smtClean="0">
                <a:cs typeface="B Nazanin" panose="00000400000000000000" pitchFamily="2" charset="-78"/>
              </a:rPr>
              <a:t>ج)به خدا قسم اگر از شمشیر این دنیا فرار کنید از شمشیر آخرت جان سالم به در نخواهید برد.(خطبه 124نهج البلاغه) </a:t>
            </a:r>
            <a:endParaRPr lang="en-US" sz="3200" dirty="0">
              <a:cs typeface="B Nazanin" panose="00000400000000000000" pitchFamily="2" charset="-78"/>
            </a:endParaRPr>
          </a:p>
        </p:txBody>
      </p:sp>
    </p:spTree>
    <p:extLst>
      <p:ext uri="{BB962C8B-B14F-4D97-AF65-F5344CB8AC3E}">
        <p14:creationId xmlns:p14="http://schemas.microsoft.com/office/powerpoint/2010/main" val="8517636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46042" y="245060"/>
            <a:ext cx="6197958" cy="1029948"/>
          </a:xfrm>
        </p:spPr>
        <p:txBody>
          <a:bodyPr anchor="t">
            <a:normAutofit fontScale="90000"/>
          </a:bodyPr>
          <a:lstStyle/>
          <a:p>
            <a:pPr algn="r" rtl="1"/>
            <a:r>
              <a:rPr lang="fa-IR" sz="3600" dirty="0">
                <a:solidFill>
                  <a:srgbClr val="002060"/>
                </a:solidFill>
                <a:latin typeface="+mn-lt"/>
                <a:ea typeface="+mn-ea"/>
                <a:cs typeface="B Nazanin" panose="00000400000000000000" pitchFamily="2" charset="-78"/>
              </a:rPr>
              <a:t>6</a:t>
            </a:r>
            <a:r>
              <a:rPr lang="fa-IR" sz="3600" dirty="0" smtClean="0">
                <a:solidFill>
                  <a:srgbClr val="002060"/>
                </a:solidFill>
                <a:latin typeface="+mn-lt"/>
                <a:ea typeface="+mn-ea"/>
                <a:cs typeface="B Nazanin" panose="00000400000000000000" pitchFamily="2" charset="-78"/>
              </a:rPr>
              <a:t>)</a:t>
            </a:r>
            <a:r>
              <a:rPr lang="en-US" sz="3600" dirty="0" smtClean="0">
                <a:solidFill>
                  <a:srgbClr val="002060"/>
                </a:solidFill>
                <a:latin typeface="+mn-lt"/>
                <a:ea typeface="+mn-ea"/>
                <a:cs typeface="B Nazanin" panose="00000400000000000000" pitchFamily="2" charset="-78"/>
              </a:rPr>
              <a:t>”</a:t>
            </a:r>
            <a:r>
              <a:rPr lang="fa-IR" sz="3600" dirty="0" smtClean="0">
                <a:solidFill>
                  <a:srgbClr val="002060"/>
                </a:solidFill>
                <a:latin typeface="+mn-lt"/>
                <a:ea typeface="+mn-ea"/>
                <a:cs typeface="B Nazanin" panose="00000400000000000000" pitchFamily="2" charset="-78"/>
              </a:rPr>
              <a:t>خطای </a:t>
            </a:r>
            <a:r>
              <a:rPr lang="fa-IR" sz="3600" dirty="0">
                <a:solidFill>
                  <a:srgbClr val="002060"/>
                </a:solidFill>
                <a:latin typeface="+mn-lt"/>
                <a:ea typeface="+mn-ea"/>
                <a:cs typeface="B Nazanin" panose="00000400000000000000" pitchFamily="2" charset="-78"/>
              </a:rPr>
              <a:t>غیر قابل بخشش که فرد خاطی حتما مشمول تنبیه خواهد شد،وجود دارد</a:t>
            </a:r>
            <a:r>
              <a:rPr lang="fa-IR" sz="3200" dirty="0" smtClean="0">
                <a:solidFill>
                  <a:srgbClr val="002060"/>
                </a:solidFill>
                <a:latin typeface="+mn-lt"/>
                <a:ea typeface="+mn-ea"/>
                <a:cs typeface="B Nazanin" panose="00000400000000000000" pitchFamily="2" charset="-78"/>
              </a:rPr>
              <a:t>.</a:t>
            </a:r>
            <a:r>
              <a:rPr lang="en-US" sz="3200" dirty="0" smtClean="0">
                <a:solidFill>
                  <a:srgbClr val="002060"/>
                </a:solidFill>
                <a:latin typeface="+mn-lt"/>
                <a:ea typeface="+mn-ea"/>
                <a:cs typeface="B Nazanin" panose="00000400000000000000" pitchFamily="2" charset="-78"/>
              </a:rPr>
              <a:t>”</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898024" y="1300766"/>
            <a:ext cx="7086600" cy="3606085"/>
          </a:xfrm>
        </p:spPr>
        <p:txBody>
          <a:bodyPr>
            <a:normAutofit/>
          </a:bodyPr>
          <a:lstStyle/>
          <a:p>
            <a:pPr algn="just" rtl="1"/>
            <a:r>
              <a:rPr lang="fa-IR" sz="3200" dirty="0" smtClean="0">
                <a:cs typeface="B Nazanin" panose="00000400000000000000" pitchFamily="2" charset="-78"/>
              </a:rPr>
              <a:t>الف)و با آنان پیکار کنید تا هیچ فتنه ای باقی نماند و دین برای خدا باشد.</a:t>
            </a:r>
          </a:p>
          <a:p>
            <a:pPr algn="just" rtl="1"/>
            <a:r>
              <a:rPr lang="fa-IR" sz="3200" dirty="0" smtClean="0">
                <a:cs typeface="B Nazanin" panose="00000400000000000000" pitchFamily="2" charset="-78"/>
              </a:rPr>
              <a:t>(آیه 193 سوره بقره و 39 انفال)</a:t>
            </a:r>
          </a:p>
          <a:p>
            <a:pPr algn="just" rtl="1"/>
            <a:r>
              <a:rPr lang="fa-IR" sz="3200" dirty="0" smtClean="0">
                <a:cs typeface="B Nazanin" panose="00000400000000000000" pitchFamily="2" charset="-78"/>
              </a:rPr>
              <a:t>ب) بکشید آنها را خدا آنها را با دستهای شما عذاب می کند و خوارشان می گرداند.(آیه 14 سوره توبه)</a:t>
            </a:r>
          </a:p>
          <a:p>
            <a:pPr algn="just" rtl="1"/>
            <a:r>
              <a:rPr lang="fa-IR" sz="3200" dirty="0" smtClean="0">
                <a:cs typeface="B Nazanin" panose="00000400000000000000" pitchFamily="2" charset="-78"/>
              </a:rPr>
              <a:t>ج)ای کسانی که ایمان آورده اید با آن کافرانی که نزدیک شما هستند شروع به جنگ کنید و باید کفار در شما درشتی و تندی بیابند.(آیه 123 سوره توبه)</a:t>
            </a:r>
            <a:endParaRPr lang="en-US" sz="3200" dirty="0">
              <a:cs typeface="B Nazanin" panose="00000400000000000000" pitchFamily="2" charset="-78"/>
            </a:endParaRPr>
          </a:p>
        </p:txBody>
      </p:sp>
    </p:spTree>
    <p:extLst>
      <p:ext uri="{BB962C8B-B14F-4D97-AF65-F5344CB8AC3E}">
        <p14:creationId xmlns:p14="http://schemas.microsoft.com/office/powerpoint/2010/main" val="40738738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502638"/>
            <a:ext cx="7086600" cy="1132979"/>
          </a:xfrm>
        </p:spPr>
        <p:txBody>
          <a:bodyPr anchor="t">
            <a:noAutofit/>
          </a:bodyPr>
          <a:lstStyle/>
          <a:p>
            <a:pPr algn="r" rtl="1"/>
            <a:r>
              <a:rPr lang="fa-IR" sz="3200" dirty="0">
                <a:solidFill>
                  <a:srgbClr val="002060"/>
                </a:solidFill>
                <a:latin typeface="+mn-lt"/>
                <a:ea typeface="+mn-ea"/>
                <a:cs typeface="B Nazanin" panose="00000400000000000000" pitchFamily="2" charset="-78"/>
              </a:rPr>
              <a:t>7)تنبیه باید به صورت مرحله ای اجرا شود و تنها در صورت نتیجه نگرفتن از مراتب ضعیف تر می توان به مراتب قوی تر و شدیدتر تنبیه متوسل شد.</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2057400" y="1751526"/>
            <a:ext cx="7014156" cy="3390722"/>
          </a:xfrm>
        </p:spPr>
        <p:txBody>
          <a:bodyPr>
            <a:normAutofit lnSpcReduction="10000"/>
          </a:bodyPr>
          <a:lstStyle/>
          <a:p>
            <a:pPr algn="just" rtl="1"/>
            <a:r>
              <a:rPr lang="fa-IR" sz="3200" dirty="0">
                <a:cs typeface="B Nazanin" panose="00000400000000000000" pitchFamily="2" charset="-78"/>
              </a:rPr>
              <a:t>الف)و زنانی را که از نشوز و نافرمانی آنها بیمناک هستید پس آنها را نصیحت کنید و در خوابگاه از آنها کناره گیری کنید و آنان را بزنید پس اگر از شما اطاعت </a:t>
            </a:r>
            <a:r>
              <a:rPr lang="fa-IR" sz="3200" dirty="0" smtClean="0">
                <a:cs typeface="B Nazanin" panose="00000400000000000000" pitchFamily="2" charset="-78"/>
              </a:rPr>
              <a:t>کردند.(آیه 24 سوره نساء)</a:t>
            </a:r>
          </a:p>
          <a:p>
            <a:pPr algn="just" rtl="1"/>
            <a:r>
              <a:rPr lang="fa-IR" sz="3200" dirty="0" smtClean="0">
                <a:cs typeface="B Nazanin" panose="00000400000000000000" pitchFamily="2" charset="-78"/>
              </a:rPr>
              <a:t>ب)کسانی که کفر ورزیدند و مانع راه خدا شدند ما عذاب آنها را زیادتر از عذاب دیگران قرار می دهیم،به جهت اینکه ایشان فساد می کنند.</a:t>
            </a:r>
          </a:p>
          <a:p>
            <a:pPr algn="just" rtl="1"/>
            <a:r>
              <a:rPr lang="fa-IR" sz="3200" dirty="0" smtClean="0">
                <a:cs typeface="B Nazanin" panose="00000400000000000000" pitchFamily="2" charset="-78"/>
              </a:rPr>
              <a:t>(آیه 88 سوره نحل)</a:t>
            </a:r>
          </a:p>
          <a:p>
            <a:pPr algn="just" rtl="1"/>
            <a:r>
              <a:rPr lang="fa-IR" sz="3200" dirty="0" smtClean="0">
                <a:cs typeface="B Nazanin" panose="00000400000000000000" pitchFamily="2" charset="-78"/>
              </a:rPr>
              <a:t>  </a:t>
            </a:r>
            <a:endParaRPr lang="en-US" sz="3200" dirty="0">
              <a:cs typeface="B Nazanin" panose="00000400000000000000" pitchFamily="2" charset="-78"/>
            </a:endParaRPr>
          </a:p>
        </p:txBody>
      </p:sp>
    </p:spTree>
    <p:extLst>
      <p:ext uri="{BB962C8B-B14F-4D97-AF65-F5344CB8AC3E}">
        <p14:creationId xmlns:p14="http://schemas.microsoft.com/office/powerpoint/2010/main" val="22314714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38659" y="257940"/>
            <a:ext cx="5294826" cy="1248888"/>
          </a:xfrm>
        </p:spPr>
        <p:txBody>
          <a:bodyPr anchor="t">
            <a:noAutofit/>
          </a:bodyPr>
          <a:lstStyle/>
          <a:p>
            <a:pPr algn="r" rtl="1"/>
            <a:r>
              <a:rPr lang="fa-IR" sz="3200" dirty="0">
                <a:solidFill>
                  <a:srgbClr val="002060"/>
                </a:solidFill>
                <a:latin typeface="+mn-lt"/>
                <a:ea typeface="+mn-ea"/>
                <a:cs typeface="B Nazanin" panose="00000400000000000000" pitchFamily="2" charset="-78"/>
              </a:rPr>
              <a:t>8)تنبیه باید نه تنها به عنوان ابزاری جهت رسیدن به اهداف سازمانی و نه از روی کینه و دشمنی اعمال گردد.</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709671" y="1365160"/>
            <a:ext cx="7023815" cy="3709116"/>
          </a:xfrm>
        </p:spPr>
        <p:txBody>
          <a:bodyPr>
            <a:normAutofit/>
          </a:bodyPr>
          <a:lstStyle/>
          <a:p>
            <a:pPr algn="just" rtl="1"/>
            <a:r>
              <a:rPr lang="fa-IR" sz="3200" dirty="0">
                <a:cs typeface="B Nazanin" panose="00000400000000000000" pitchFamily="2" charset="-78"/>
              </a:rPr>
              <a:t>الف) و ما در هیچ شهر و دیاری پیامبری نفرستادیم مگر آنکه اهل آن را دچار سختی ها و مشکلات کردیم شاید ایشان تضرع کنند.(و از کرده خود پشیمان شده و به سوی ما توجه کنند</a:t>
            </a:r>
            <a:r>
              <a:rPr lang="fa-IR" sz="3200" dirty="0" smtClean="0">
                <a:cs typeface="B Nazanin" panose="00000400000000000000" pitchFamily="2" charset="-78"/>
              </a:rPr>
              <a:t>.)(آیه 94 سوره اعراف)</a:t>
            </a:r>
          </a:p>
          <a:p>
            <a:pPr algn="just" rtl="1"/>
            <a:r>
              <a:rPr lang="fa-IR" sz="3200" dirty="0" smtClean="0">
                <a:cs typeface="B Nazanin" panose="00000400000000000000" pitchFamily="2" charset="-78"/>
              </a:rPr>
              <a:t>ب)امیرالمؤمنین در وصف پیامبر از «طبیب دوار بطبه» در نهج البلاغه استفاده کرده است.اصولا کار طبیب «درمان» است و حتی اگر دشمنش در زیر تیغ جراحی او قرار گیرد،طبیب واقعی(پیامبر) کاری ندارد به اینکه دشمن اوست،بلکه به فکر درمان اوست.(نهج البلاغه) </a:t>
            </a:r>
            <a:endParaRPr lang="en-US" sz="3200" dirty="0">
              <a:cs typeface="B Nazanin" panose="00000400000000000000" pitchFamily="2" charset="-78"/>
            </a:endParaRPr>
          </a:p>
        </p:txBody>
      </p:sp>
    </p:spTree>
    <p:extLst>
      <p:ext uri="{BB962C8B-B14F-4D97-AF65-F5344CB8AC3E}">
        <p14:creationId xmlns:p14="http://schemas.microsoft.com/office/powerpoint/2010/main" val="4299273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0750" y="180305"/>
            <a:ext cx="7086600" cy="4494727"/>
          </a:xfrm>
        </p:spPr>
        <p:txBody>
          <a:bodyPr>
            <a:normAutofit/>
          </a:bodyPr>
          <a:lstStyle/>
          <a:p>
            <a:pPr algn="ctr" rtl="1"/>
            <a:r>
              <a:rPr lang="fa-IR" sz="2400" b="1" dirty="0">
                <a:latin typeface="b y)"/>
                <a:cs typeface="B Nazanin" panose="00000400000000000000" pitchFamily="2" charset="-78"/>
              </a:rPr>
              <a:t>فهرست مطالب</a:t>
            </a:r>
          </a:p>
          <a:p>
            <a:pPr algn="r" rtl="1"/>
            <a:r>
              <a:rPr lang="fa-IR" dirty="0" smtClean="0"/>
              <a:t>● </a:t>
            </a:r>
            <a:r>
              <a:rPr lang="fa-IR" dirty="0" smtClean="0">
                <a:latin typeface="b y)"/>
                <a:cs typeface="B Nazanin" panose="00000400000000000000" pitchFamily="2" charset="-78"/>
              </a:rPr>
              <a:t>تعریف قدرت </a:t>
            </a:r>
          </a:p>
          <a:p>
            <a:pPr algn="r" rtl="1"/>
            <a:r>
              <a:rPr lang="fa-IR" dirty="0" smtClean="0">
                <a:latin typeface="b y)"/>
                <a:cs typeface="B Nazanin" panose="00000400000000000000" pitchFamily="2" charset="-78"/>
              </a:rPr>
              <a:t>● پایگاه های قدرت </a:t>
            </a:r>
          </a:p>
          <a:p>
            <a:pPr algn="r" rtl="1"/>
            <a:r>
              <a:rPr lang="fa-IR" dirty="0" smtClean="0">
                <a:latin typeface="b y)"/>
                <a:cs typeface="B Nazanin" panose="00000400000000000000" pitchFamily="2" charset="-78"/>
              </a:rPr>
              <a:t>● انواع قدرت و تعاریف آنها</a:t>
            </a:r>
          </a:p>
          <a:p>
            <a:pPr algn="r" rtl="1"/>
            <a:r>
              <a:rPr lang="fa-IR" dirty="0" smtClean="0">
                <a:latin typeface="b y)"/>
                <a:cs typeface="B Nazanin" panose="00000400000000000000" pitchFamily="2" charset="-78"/>
              </a:rPr>
              <a:t>● قدرت در مطالعات اسلامی</a:t>
            </a:r>
          </a:p>
          <a:p>
            <a:pPr algn="r" rtl="1"/>
            <a:r>
              <a:rPr lang="fa-IR" dirty="0" smtClean="0">
                <a:solidFill>
                  <a:srgbClr val="FF0000"/>
                </a:solidFill>
                <a:cs typeface="B Nazanin" panose="00000400000000000000" pitchFamily="2" charset="-78"/>
              </a:rPr>
              <a:t>1. قدرت </a:t>
            </a:r>
            <a:r>
              <a:rPr lang="fa-IR" dirty="0">
                <a:solidFill>
                  <a:srgbClr val="FF0000"/>
                </a:solidFill>
                <a:cs typeface="B Nazanin" panose="00000400000000000000" pitchFamily="2" charset="-78"/>
              </a:rPr>
              <a:t>تنبیه در مدیریت الهی و اسلامی</a:t>
            </a:r>
          </a:p>
          <a:p>
            <a:pPr algn="r" rtl="1"/>
            <a:r>
              <a:rPr lang="fa-IR" dirty="0">
                <a:solidFill>
                  <a:srgbClr val="FF0000"/>
                </a:solidFill>
                <a:cs typeface="B Nazanin" panose="00000400000000000000" pitchFamily="2" charset="-78"/>
              </a:rPr>
              <a:t>2</a:t>
            </a:r>
            <a:r>
              <a:rPr lang="fa-IR" dirty="0" smtClean="0">
                <a:solidFill>
                  <a:srgbClr val="FF0000"/>
                </a:solidFill>
                <a:cs typeface="B Nazanin" panose="00000400000000000000" pitchFamily="2" charset="-78"/>
              </a:rPr>
              <a:t>. قدرت </a:t>
            </a:r>
            <a:r>
              <a:rPr lang="fa-IR" dirty="0">
                <a:solidFill>
                  <a:srgbClr val="FF0000"/>
                </a:solidFill>
                <a:cs typeface="B Nazanin" panose="00000400000000000000" pitchFamily="2" charset="-78"/>
              </a:rPr>
              <a:t>پاداش در مدیریت الهی و اسلامی </a:t>
            </a:r>
          </a:p>
          <a:p>
            <a:pPr algn="r" rtl="1"/>
            <a:r>
              <a:rPr lang="fa-IR" dirty="0">
                <a:solidFill>
                  <a:srgbClr val="FF0000"/>
                </a:solidFill>
                <a:cs typeface="B Nazanin" panose="00000400000000000000" pitchFamily="2" charset="-78"/>
              </a:rPr>
              <a:t>3. قدرت تخصص در مدیریت الهی و اسلامی</a:t>
            </a:r>
          </a:p>
          <a:p>
            <a:pPr algn="r" rtl="1"/>
            <a:r>
              <a:rPr lang="fa-IR" dirty="0">
                <a:solidFill>
                  <a:srgbClr val="FF0000"/>
                </a:solidFill>
                <a:cs typeface="B Nazanin" panose="00000400000000000000" pitchFamily="2" charset="-78"/>
              </a:rPr>
              <a:t>4. قدرت منتسب در مدیریت الهی و </a:t>
            </a:r>
            <a:r>
              <a:rPr lang="fa-IR" dirty="0" smtClean="0">
                <a:solidFill>
                  <a:srgbClr val="FF0000"/>
                </a:solidFill>
                <a:cs typeface="B Nazanin" panose="00000400000000000000" pitchFamily="2" charset="-78"/>
              </a:rPr>
              <a:t>اسلامی</a:t>
            </a:r>
          </a:p>
          <a:p>
            <a:pPr algn="r" rtl="1"/>
            <a:r>
              <a:rPr lang="fa-IR" dirty="0" smtClean="0">
                <a:solidFill>
                  <a:srgbClr val="FF0000"/>
                </a:solidFill>
                <a:cs typeface="B Nazanin" panose="00000400000000000000" pitchFamily="2" charset="-78"/>
              </a:rPr>
              <a:t>5. </a:t>
            </a:r>
            <a:r>
              <a:rPr lang="fa-IR" dirty="0">
                <a:solidFill>
                  <a:srgbClr val="FF0000"/>
                </a:solidFill>
                <a:cs typeface="B Nazanin" panose="00000400000000000000" pitchFamily="2" charset="-78"/>
              </a:rPr>
              <a:t>استفاده توأم از چند </a:t>
            </a:r>
            <a:r>
              <a:rPr lang="fa-IR" dirty="0" smtClean="0">
                <a:solidFill>
                  <a:srgbClr val="FF0000"/>
                </a:solidFill>
                <a:cs typeface="B Nazanin" panose="00000400000000000000" pitchFamily="2" charset="-78"/>
              </a:rPr>
              <a:t>قدرت</a:t>
            </a:r>
          </a:p>
          <a:p>
            <a:pPr algn="r" rtl="1"/>
            <a:r>
              <a:rPr lang="fa-IR" dirty="0" smtClean="0">
                <a:latin typeface="b y)"/>
                <a:cs typeface="B Nazanin" panose="00000400000000000000" pitchFamily="2" charset="-78"/>
              </a:rPr>
              <a:t>●</a:t>
            </a:r>
            <a:r>
              <a:rPr lang="en-US" dirty="0" smtClean="0">
                <a:latin typeface="b y)"/>
                <a:cs typeface="B Nazanin" panose="00000400000000000000" pitchFamily="2" charset="-78"/>
              </a:rPr>
              <a:t> </a:t>
            </a:r>
            <a:r>
              <a:rPr lang="fa-IR" dirty="0" smtClean="0">
                <a:latin typeface="b y)"/>
                <a:cs typeface="B Nazanin" panose="00000400000000000000" pitchFamily="2" charset="-78"/>
              </a:rPr>
              <a:t>راههاي </a:t>
            </a:r>
            <a:r>
              <a:rPr lang="fa-IR" dirty="0">
                <a:latin typeface="b y)"/>
                <a:cs typeface="B Nazanin" panose="00000400000000000000" pitchFamily="2" charset="-78"/>
              </a:rPr>
              <a:t>جلوگيري از فساد قدرت از نظر اسلام </a:t>
            </a:r>
            <a:endParaRPr lang="en-US" dirty="0">
              <a:latin typeface="b y)"/>
              <a:cs typeface="B Nazanin" panose="00000400000000000000" pitchFamily="2" charset="-78"/>
            </a:endParaRPr>
          </a:p>
        </p:txBody>
      </p:sp>
    </p:spTree>
    <p:extLst>
      <p:ext uri="{BB962C8B-B14F-4D97-AF65-F5344CB8AC3E}">
        <p14:creationId xmlns:p14="http://schemas.microsoft.com/office/powerpoint/2010/main" val="14239783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8365" y="335216"/>
            <a:ext cx="7086600" cy="888279"/>
          </a:xfrm>
        </p:spPr>
        <p:txBody>
          <a:bodyPr>
            <a:normAutofit fontScale="90000"/>
          </a:bodyPr>
          <a:lstStyle/>
          <a:p>
            <a:pPr algn="r" rtl="1"/>
            <a:r>
              <a:rPr lang="fa-IR" sz="5300" dirty="0">
                <a:solidFill>
                  <a:srgbClr val="FF0000"/>
                </a:solidFill>
                <a:cs typeface="B Nazanin" panose="00000400000000000000" pitchFamily="2" charset="-78"/>
              </a:rPr>
              <a:t>قدرت پاداش در مدیریت الهی و اسلامی</a:t>
            </a:r>
            <a:r>
              <a:rPr lang="fa-IR" dirty="0" smtClean="0"/>
              <a:t> </a:t>
            </a:r>
            <a:endParaRPr lang="en-US" dirty="0"/>
          </a:p>
        </p:txBody>
      </p:sp>
      <p:sp>
        <p:nvSpPr>
          <p:cNvPr id="3" name="Subtitle 2"/>
          <p:cNvSpPr>
            <a:spLocks noGrp="1"/>
          </p:cNvSpPr>
          <p:nvPr>
            <p:ph type="subTitle" idx="1"/>
          </p:nvPr>
        </p:nvSpPr>
        <p:spPr>
          <a:xfrm>
            <a:off x="1888365" y="1519707"/>
            <a:ext cx="7086600" cy="4146998"/>
          </a:xfrm>
        </p:spPr>
        <p:txBody>
          <a:bodyPr/>
          <a:lstStyle/>
          <a:p>
            <a:pPr algn="just" rtl="1"/>
            <a:r>
              <a:rPr lang="fa-IR" sz="3200" cap="all" dirty="0" smtClean="0">
                <a:solidFill>
                  <a:srgbClr val="002060"/>
                </a:solidFill>
                <a:cs typeface="B Nazanin" panose="00000400000000000000" pitchFamily="2" charset="-78"/>
              </a:rPr>
              <a:t>1)</a:t>
            </a:r>
            <a:r>
              <a:rPr lang="en-US" sz="3200" cap="all" dirty="0" smtClean="0">
                <a:solidFill>
                  <a:srgbClr val="002060"/>
                </a:solidFill>
                <a:cs typeface="B Nazanin" panose="00000400000000000000" pitchFamily="2" charset="-78"/>
              </a:rPr>
              <a:t>”</a:t>
            </a:r>
            <a:r>
              <a:rPr lang="fa-IR" sz="3200" cap="all" dirty="0" smtClean="0">
                <a:solidFill>
                  <a:srgbClr val="002060"/>
                </a:solidFill>
                <a:cs typeface="B Nazanin" panose="00000400000000000000" pitchFamily="2" charset="-78"/>
              </a:rPr>
              <a:t>استفاده </a:t>
            </a:r>
            <a:r>
              <a:rPr lang="fa-IR" sz="3200" cap="all" dirty="0">
                <a:solidFill>
                  <a:srgbClr val="002060"/>
                </a:solidFill>
                <a:cs typeface="B Nazanin" panose="00000400000000000000" pitchFamily="2" charset="-78"/>
              </a:rPr>
              <a:t>از قدرت پاداش در مدیریت اسلامی به عنوان یک ابزار برای نفوذ قطعا کاربرد دارد</a:t>
            </a:r>
            <a:r>
              <a:rPr lang="fa-IR" sz="3200" cap="all" dirty="0" smtClean="0">
                <a:solidFill>
                  <a:srgbClr val="002060"/>
                </a:solidFill>
                <a:cs typeface="B Nazanin" panose="00000400000000000000" pitchFamily="2" charset="-78"/>
              </a:rPr>
              <a:t>.</a:t>
            </a:r>
            <a:r>
              <a:rPr lang="en-US" sz="3200" cap="all" dirty="0" smtClean="0">
                <a:solidFill>
                  <a:srgbClr val="002060"/>
                </a:solidFill>
                <a:cs typeface="B Nazanin" panose="00000400000000000000" pitchFamily="2" charset="-78"/>
              </a:rPr>
              <a:t>”</a:t>
            </a:r>
          </a:p>
          <a:p>
            <a:pPr algn="just" rtl="1"/>
            <a:r>
              <a:rPr lang="fa-IR" sz="3200" dirty="0">
                <a:cs typeface="B Nazanin" panose="00000400000000000000" pitchFamily="2" charset="-78"/>
              </a:rPr>
              <a:t>الف)به خدا و رسولش ایمان بیاورید و از آنچه خداوند شما را در آن جانشین قرار داده انفاق کنید.پس کسانی از شما که ایمان آورده و انفاق کنند برای ایشان پاداش بزرگی است.(آیه 7 سوره حدید)</a:t>
            </a:r>
            <a:endParaRPr lang="en-US" sz="3200" dirty="0">
              <a:cs typeface="B Nazanin" panose="00000400000000000000" pitchFamily="2" charset="-78"/>
            </a:endParaRPr>
          </a:p>
        </p:txBody>
      </p:sp>
    </p:spTree>
    <p:extLst>
      <p:ext uri="{BB962C8B-B14F-4D97-AF65-F5344CB8AC3E}">
        <p14:creationId xmlns:p14="http://schemas.microsoft.com/office/powerpoint/2010/main" val="19139869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105141" y="296577"/>
            <a:ext cx="4666982" cy="849643"/>
          </a:xfrm>
        </p:spPr>
        <p:txBody>
          <a:bodyPr anchor="t">
            <a:normAutofit fontScale="90000"/>
          </a:bodyPr>
          <a:lstStyle/>
          <a:p>
            <a:pPr algn="r" rtl="1"/>
            <a:r>
              <a:rPr lang="fa-IR" sz="3600" dirty="0">
                <a:solidFill>
                  <a:srgbClr val="002060"/>
                </a:solidFill>
                <a:latin typeface="+mn-lt"/>
                <a:ea typeface="+mn-ea"/>
                <a:cs typeface="B Nazanin" panose="00000400000000000000" pitchFamily="2" charset="-78"/>
              </a:rPr>
              <a:t>2)تصویری که از پاداش ساخته می شود باید </a:t>
            </a:r>
            <a:r>
              <a:rPr lang="fa-IR" sz="3600" dirty="0" smtClean="0">
                <a:solidFill>
                  <a:srgbClr val="002060"/>
                </a:solidFill>
                <a:latin typeface="+mn-lt"/>
                <a:ea typeface="+mn-ea"/>
                <a:cs typeface="B Nazanin" panose="00000400000000000000" pitchFamily="2" charset="-78"/>
              </a:rPr>
              <a:t>هم متضمن </a:t>
            </a:r>
            <a:r>
              <a:rPr lang="fa-IR" sz="3600" dirty="0">
                <a:solidFill>
                  <a:srgbClr val="002060"/>
                </a:solidFill>
                <a:latin typeface="+mn-lt"/>
                <a:ea typeface="+mn-ea"/>
                <a:cs typeface="B Nazanin" panose="00000400000000000000" pitchFamily="2" charset="-78"/>
              </a:rPr>
              <a:t>بر پاداش مادی هم غیرمادی باشد.</a:t>
            </a:r>
            <a:r>
              <a:rPr lang="en-US" dirty="0"/>
              <a:t/>
            </a:r>
            <a:br>
              <a:rPr lang="en-US" dirty="0"/>
            </a:br>
            <a:endParaRPr lang="en-US" dirty="0"/>
          </a:p>
        </p:txBody>
      </p:sp>
      <p:sp>
        <p:nvSpPr>
          <p:cNvPr id="3" name="Subtitle 2"/>
          <p:cNvSpPr>
            <a:spLocks noGrp="1"/>
          </p:cNvSpPr>
          <p:nvPr>
            <p:ph type="subTitle" idx="1"/>
          </p:nvPr>
        </p:nvSpPr>
        <p:spPr>
          <a:xfrm>
            <a:off x="1685522" y="1571223"/>
            <a:ext cx="7086600" cy="3300571"/>
          </a:xfrm>
        </p:spPr>
        <p:txBody>
          <a:bodyPr>
            <a:normAutofit/>
          </a:bodyPr>
          <a:lstStyle/>
          <a:p>
            <a:pPr algn="just" rtl="1"/>
            <a:r>
              <a:rPr lang="fa-IR" sz="3200" dirty="0" smtClean="0">
                <a:cs typeface="B Nazanin" panose="00000400000000000000" pitchFamily="2" charset="-78"/>
              </a:rPr>
              <a:t>برای کسانی که تقوا پیشه کردند نزد پروردگارشان بهشت هایی است که از زیر (درختان) آن نهرهایی جاری است و همسران پاک و پاکیزه و رضایتی از خداوند.(خدا از ایشان راضی است)(آیه 15 سوره آل عمران)</a:t>
            </a:r>
          </a:p>
          <a:p>
            <a:pPr algn="just" rtl="1"/>
            <a:r>
              <a:rPr lang="fa-IR" sz="3200" dirty="0" smtClean="0">
                <a:cs typeface="B Nazanin" panose="00000400000000000000" pitchFamily="2" charset="-78"/>
              </a:rPr>
              <a:t>در این آیه هم از تصویر پاداشهای مادی (بهشت و انهار و همسران) استفاده شده است و هم از پاداش معنوی(رضوان الهی)</a:t>
            </a:r>
            <a:endParaRPr lang="en-US" sz="3200" dirty="0">
              <a:cs typeface="B Nazanin" panose="00000400000000000000" pitchFamily="2" charset="-78"/>
            </a:endParaRPr>
          </a:p>
        </p:txBody>
      </p:sp>
    </p:spTree>
    <p:extLst>
      <p:ext uri="{BB962C8B-B14F-4D97-AF65-F5344CB8AC3E}">
        <p14:creationId xmlns:p14="http://schemas.microsoft.com/office/powerpoint/2010/main" val="22036142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0750" y="399608"/>
            <a:ext cx="7086600" cy="579187"/>
          </a:xfrm>
        </p:spPr>
        <p:txBody>
          <a:bodyPr anchor="t">
            <a:normAutofit/>
          </a:bodyPr>
          <a:lstStyle/>
          <a:p>
            <a:pPr algn="r" rtl="1"/>
            <a:r>
              <a:rPr lang="fa-IR" sz="3200" dirty="0">
                <a:solidFill>
                  <a:srgbClr val="002060"/>
                </a:solidFill>
                <a:latin typeface="+mn-lt"/>
                <a:ea typeface="+mn-ea"/>
                <a:cs typeface="B Nazanin" panose="00000400000000000000" pitchFamily="2" charset="-78"/>
              </a:rPr>
              <a:t>3)تأکید بر استفاده از قدرت پاداش و تنبیه به صورت توأمان</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820750" y="1133342"/>
            <a:ext cx="7086600" cy="3915177"/>
          </a:xfrm>
        </p:spPr>
        <p:txBody>
          <a:bodyPr>
            <a:normAutofit/>
          </a:bodyPr>
          <a:lstStyle/>
          <a:p>
            <a:pPr algn="just" rtl="1"/>
            <a:r>
              <a:rPr lang="fa-IR" sz="3200" dirty="0" smtClean="0">
                <a:cs typeface="B Nazanin" panose="00000400000000000000" pitchFamily="2" charset="-78"/>
              </a:rPr>
              <a:t>الف)آری </a:t>
            </a:r>
            <a:r>
              <a:rPr lang="fa-IR" sz="3200" dirty="0">
                <a:cs typeface="B Nazanin" panose="00000400000000000000" pitchFamily="2" charset="-78"/>
              </a:rPr>
              <a:t>هرکس اعمالی زشت اندوخت و کردار بد بر او احاطه کرد چنین کس هر که باشد اهل دوزخ است و در آن آتش پیوسته معذب خواهد بود و کسانی که ایمان آورده اند و کارهای نیک و شایسته کردند آنان اهل بهشت اند و پیوسته در بهشت جاوید متنعم خواهند بود</a:t>
            </a:r>
            <a:r>
              <a:rPr lang="fa-IR" sz="3200" dirty="0" smtClean="0">
                <a:cs typeface="B Nazanin" panose="00000400000000000000" pitchFamily="2" charset="-78"/>
              </a:rPr>
              <a:t>.(آیات 81-82 سوره بقره)</a:t>
            </a:r>
          </a:p>
          <a:p>
            <a:pPr algn="just" rtl="1"/>
            <a:r>
              <a:rPr lang="fa-IR" sz="3200" dirty="0" smtClean="0">
                <a:cs typeface="B Nazanin" panose="00000400000000000000" pitchFamily="2" charset="-78"/>
              </a:rPr>
              <a:t>ب)و روز قیامت کسانی که برخدا دروغ بستند بنگری که همه رویشان سیاه شده است.آیا جایگاه متکبران در دوزخ نیست؟و خداوند اهل تقوا را به اعمال صالحشان از عذاب نجات خواهد که هیچ رنج و المی به آنها نرسد و هرگز غم و اندوهی بر دلشان راه نیابد.(آیات60-61 سوره زمر)</a:t>
            </a:r>
            <a:endParaRPr lang="en-US" sz="3200" dirty="0">
              <a:cs typeface="B Nazanin" panose="00000400000000000000" pitchFamily="2" charset="-78"/>
            </a:endParaRPr>
          </a:p>
        </p:txBody>
      </p:sp>
    </p:spTree>
    <p:extLst>
      <p:ext uri="{BB962C8B-B14F-4D97-AF65-F5344CB8AC3E}">
        <p14:creationId xmlns:p14="http://schemas.microsoft.com/office/powerpoint/2010/main" val="31759888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67071" y="219304"/>
            <a:ext cx="5091984" cy="1145856"/>
          </a:xfrm>
        </p:spPr>
        <p:txBody>
          <a:bodyPr anchor="t">
            <a:noAutofit/>
          </a:bodyPr>
          <a:lstStyle/>
          <a:p>
            <a:pPr algn="r" rtl="1"/>
            <a:r>
              <a:rPr lang="fa-IR" sz="3200" dirty="0">
                <a:solidFill>
                  <a:srgbClr val="002060"/>
                </a:solidFill>
                <a:latin typeface="+mn-lt"/>
                <a:ea typeface="+mn-ea"/>
                <a:cs typeface="B Nazanin" panose="00000400000000000000" pitchFamily="2" charset="-78"/>
              </a:rPr>
              <a:t>4)برای به تصویر کشیدن قدرت پاداش،هم اجمالا و هم تفصیلا به پاداش های مربوطه اشاره می شود.</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738647" y="1365160"/>
            <a:ext cx="7043134" cy="3490175"/>
          </a:xfrm>
        </p:spPr>
        <p:txBody>
          <a:bodyPr>
            <a:normAutofit lnSpcReduction="10000"/>
          </a:bodyPr>
          <a:lstStyle/>
          <a:p>
            <a:pPr algn="just" rtl="1"/>
            <a:r>
              <a:rPr lang="fa-IR" sz="3200" dirty="0">
                <a:cs typeface="B Nazanin" panose="00000400000000000000" pitchFamily="2" charset="-78"/>
              </a:rPr>
              <a:t>الف)لیکن استواران در دانش از آنها و مؤمنان ایمان می آورند به آنچه به تو فرود آمده و پیش از تو فرود آمده،و همچنین برپادارندگان نماز و دهندگان زکات و کسانی که به خدا و روز باز پسین ایمان دارند اینان را پاداشی بزرگ خواهیم داد.(آیه 162 سوره نساء</a:t>
            </a:r>
            <a:r>
              <a:rPr lang="fa-IR" sz="3200" dirty="0" smtClean="0">
                <a:cs typeface="B Nazanin" panose="00000400000000000000" pitchFamily="2" charset="-78"/>
              </a:rPr>
              <a:t>)</a:t>
            </a:r>
          </a:p>
          <a:p>
            <a:pPr algn="just" rtl="1"/>
            <a:r>
              <a:rPr lang="fa-IR" sz="3200" dirty="0" smtClean="0">
                <a:cs typeface="B Nazanin" panose="00000400000000000000" pitchFamily="2" charset="-78"/>
              </a:rPr>
              <a:t>ب)و کسانی که ایمان آوردند و کارهای شایسته انجام دادند ایشان اهل بهشت اند و در آن جاودانه خواهند بود.(آیه 82 سوره بقره)</a:t>
            </a:r>
          </a:p>
          <a:p>
            <a:pPr algn="just" rtl="1"/>
            <a:r>
              <a:rPr lang="fa-IR" sz="3200" dirty="0" smtClean="0">
                <a:cs typeface="B Nazanin" panose="00000400000000000000" pitchFamily="2" charset="-78"/>
              </a:rPr>
              <a:t>در اینجا به دو پاداش اشاره شده است:1)بهشت 2)جاودانگی و خلود در بهشت</a:t>
            </a:r>
            <a:endParaRPr lang="en-US" sz="3200" dirty="0">
              <a:cs typeface="B Nazanin" panose="00000400000000000000" pitchFamily="2" charset="-78"/>
            </a:endParaRPr>
          </a:p>
        </p:txBody>
      </p:sp>
    </p:spTree>
    <p:extLst>
      <p:ext uri="{BB962C8B-B14F-4D97-AF65-F5344CB8AC3E}">
        <p14:creationId xmlns:p14="http://schemas.microsoft.com/office/powerpoint/2010/main" val="4062202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27568" y="206424"/>
            <a:ext cx="7086600" cy="811006"/>
          </a:xfrm>
        </p:spPr>
        <p:txBody>
          <a:bodyPr anchor="t">
            <a:normAutofit/>
          </a:bodyPr>
          <a:lstStyle/>
          <a:p>
            <a:pPr algn="r" rtl="1"/>
            <a:r>
              <a:rPr lang="fa-IR" sz="3200" dirty="0">
                <a:solidFill>
                  <a:srgbClr val="002060"/>
                </a:solidFill>
                <a:latin typeface="+mn-lt"/>
                <a:ea typeface="+mn-ea"/>
                <a:cs typeface="B Nazanin" panose="00000400000000000000" pitchFamily="2" charset="-78"/>
              </a:rPr>
              <a:t>5)استفاده از قدرت پاداش عمومیت دارد.</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627568" y="1017430"/>
            <a:ext cx="7395693" cy="3854362"/>
          </a:xfrm>
        </p:spPr>
        <p:txBody>
          <a:bodyPr>
            <a:normAutofit/>
          </a:bodyPr>
          <a:lstStyle/>
          <a:p>
            <a:pPr algn="just" rtl="1"/>
            <a:r>
              <a:rPr lang="fa-IR" sz="3200" dirty="0">
                <a:cs typeface="B Nazanin" panose="00000400000000000000" pitchFamily="2" charset="-78"/>
              </a:rPr>
              <a:t>الف) و ما تو را جز برای این که عموم بشر را(به رحمت خدا) بشارت دهی و از (عذابش) بترسانی نفرستادیم و لیکن اکثر مردم از این حقیقت آگاه </a:t>
            </a:r>
            <a:r>
              <a:rPr lang="fa-IR" sz="3200" dirty="0" smtClean="0">
                <a:cs typeface="B Nazanin" panose="00000400000000000000" pitchFamily="2" charset="-78"/>
              </a:rPr>
              <a:t>نیستند.(آیه 28 سوره سبأ)</a:t>
            </a:r>
          </a:p>
          <a:p>
            <a:pPr algn="just" rtl="1"/>
            <a:r>
              <a:rPr lang="fa-IR" sz="3200" dirty="0" smtClean="0">
                <a:cs typeface="B Nazanin" panose="00000400000000000000" pitchFamily="2" charset="-78"/>
              </a:rPr>
              <a:t>ب)همچنین تعابیر مختلفی چون:</a:t>
            </a:r>
          </a:p>
          <a:p>
            <a:pPr algn="r" rtl="1"/>
            <a:r>
              <a:rPr lang="fa-IR" sz="3200" dirty="0" smtClean="0">
                <a:cs typeface="B Nazanin" panose="00000400000000000000" pitchFamily="2" charset="-78"/>
              </a:rPr>
              <a:t>بشر الصابرین(بقره/155)،بشرالمؤمنین(بقره/223)،بشرالمحسنین(حج/37)، بشری للمسلمین(نحل/89)،بشر المخبتین(مخبت=متواضع و خاشع، حج/34) مؤید این مطلب است.</a:t>
            </a:r>
            <a:endParaRPr lang="en-US" sz="3200" dirty="0">
              <a:cs typeface="B Nazanin" panose="00000400000000000000" pitchFamily="2" charset="-78"/>
            </a:endParaRPr>
          </a:p>
        </p:txBody>
      </p:sp>
    </p:spTree>
    <p:extLst>
      <p:ext uri="{BB962C8B-B14F-4D97-AF65-F5344CB8AC3E}">
        <p14:creationId xmlns:p14="http://schemas.microsoft.com/office/powerpoint/2010/main" val="9737211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74453" y="386729"/>
            <a:ext cx="5623238" cy="978432"/>
          </a:xfrm>
        </p:spPr>
        <p:txBody>
          <a:bodyPr>
            <a:normAutofit fontScale="90000"/>
          </a:bodyPr>
          <a:lstStyle/>
          <a:p>
            <a:pPr algn="r" rtl="1"/>
            <a:r>
              <a:rPr lang="fa-IR" sz="3600" dirty="0">
                <a:solidFill>
                  <a:srgbClr val="002060"/>
                </a:solidFill>
                <a:latin typeface="+mn-lt"/>
                <a:ea typeface="+mn-ea"/>
                <a:cs typeface="B Nazanin" panose="00000400000000000000" pitchFamily="2" charset="-78"/>
              </a:rPr>
              <a:t>6)در مورد قدرت پاداش باید علاوه بر تنوع پاداش ها،مراتب متعدد و درجات مختلفی از پاداش وجود داشته باشد.</a:t>
            </a:r>
            <a:endParaRPr lang="en-US" sz="36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927001" y="1635617"/>
            <a:ext cx="7086600" cy="3721994"/>
          </a:xfrm>
        </p:spPr>
        <p:txBody>
          <a:bodyPr>
            <a:normAutofit/>
          </a:bodyPr>
          <a:lstStyle/>
          <a:p>
            <a:pPr algn="just" rtl="1"/>
            <a:r>
              <a:rPr lang="fa-IR" sz="3200" dirty="0">
                <a:cs typeface="B Nazanin" panose="00000400000000000000" pitchFamily="2" charset="-78"/>
              </a:rPr>
              <a:t>الف) و هر کس از بندگان به عملی که کرده(نزد خداوند) رتبه خواهد یافت و خدا از عمل هیچ کس غافل نخواهد بود.(آیه 132 سوره انعام</a:t>
            </a:r>
            <a:r>
              <a:rPr lang="fa-IR" sz="3200" dirty="0" smtClean="0">
                <a:cs typeface="B Nazanin" panose="00000400000000000000" pitchFamily="2" charset="-78"/>
              </a:rPr>
              <a:t>)</a:t>
            </a:r>
          </a:p>
          <a:p>
            <a:pPr algn="just" rtl="1"/>
            <a:r>
              <a:rPr lang="fa-IR" sz="3200" dirty="0" smtClean="0">
                <a:cs typeface="B Nazanin" panose="00000400000000000000" pitchFamily="2" charset="-78"/>
              </a:rPr>
              <a:t>ب)کسانی که ایمان آورده اند و از وطن خود مهاجرت کردند و با جان ها و مال هایشان در راه خدا جهاد کردند درجه بزرگتری نزد خداوند دارند.    (آیه 20 سوره توبه)</a:t>
            </a:r>
            <a:endParaRPr lang="en-US" sz="3200" dirty="0">
              <a:cs typeface="B Nazanin" panose="00000400000000000000" pitchFamily="2" charset="-78"/>
            </a:endParaRPr>
          </a:p>
        </p:txBody>
      </p:sp>
    </p:spTree>
    <p:extLst>
      <p:ext uri="{BB962C8B-B14F-4D97-AF65-F5344CB8AC3E}">
        <p14:creationId xmlns:p14="http://schemas.microsoft.com/office/powerpoint/2010/main" val="12191943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2172" y="206425"/>
            <a:ext cx="7086600" cy="965553"/>
          </a:xfrm>
        </p:spPr>
        <p:txBody>
          <a:bodyPr anchor="t">
            <a:normAutofit/>
          </a:bodyPr>
          <a:lstStyle/>
          <a:p>
            <a:pPr algn="r" rtl="1"/>
            <a:r>
              <a:rPr lang="fa-IR" sz="4800" dirty="0">
                <a:solidFill>
                  <a:srgbClr val="FF0000"/>
                </a:solidFill>
                <a:cs typeface="B Nazanin" panose="00000400000000000000" pitchFamily="2" charset="-78"/>
              </a:rPr>
              <a:t>قدرت تخصص در مدیریت الهی و اسلامی</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849728" y="1056069"/>
            <a:ext cx="7086600" cy="4185633"/>
          </a:xfrm>
        </p:spPr>
        <p:txBody>
          <a:bodyPr/>
          <a:lstStyle/>
          <a:p>
            <a:pPr algn="r" rtl="1"/>
            <a:r>
              <a:rPr lang="fa-IR" sz="3200" cap="all" dirty="0">
                <a:solidFill>
                  <a:srgbClr val="002060"/>
                </a:solidFill>
                <a:cs typeface="B Nazanin" panose="00000400000000000000" pitchFamily="2" charset="-78"/>
              </a:rPr>
              <a:t>1)برای نفوذ در افراد از قدرت تخصص استفاده می </a:t>
            </a:r>
            <a:r>
              <a:rPr lang="fa-IR" sz="3200" cap="all" dirty="0" smtClean="0">
                <a:solidFill>
                  <a:srgbClr val="002060"/>
                </a:solidFill>
                <a:cs typeface="B Nazanin" panose="00000400000000000000" pitchFamily="2" charset="-78"/>
              </a:rPr>
              <a:t>شود.</a:t>
            </a:r>
          </a:p>
          <a:p>
            <a:pPr algn="just" rtl="1"/>
            <a:r>
              <a:rPr lang="fa-IR" sz="3200" dirty="0">
                <a:cs typeface="B Nazanin" panose="00000400000000000000" pitchFamily="2" charset="-78"/>
              </a:rPr>
              <a:t>آیا کافران می گویند این قرآن و وحی الهی نیست،خود او به هم بافته است و به خدا نسبت می دهد بگو اگر راست می گویید هرکس را می توانید دعوت کنید(وبا کمک هم) ده سوره مانند آن بیاورید.پس اگر(کافران) به شما جواب ندادند پس بدانید که هرآینه این قرآن به علم خداوند نازل شده است و خدایی جز او نیست پس آیا (شما مردم) تسلیم(امر خدا و رسول) خواهید شد؟(آیات 13-14 سوره هود</a:t>
            </a:r>
            <a:r>
              <a:rPr lang="fa-IR" sz="3200" dirty="0" smtClean="0">
                <a:cs typeface="B Nazanin" panose="00000400000000000000" pitchFamily="2" charset="-78"/>
              </a:rPr>
              <a:t>)</a:t>
            </a:r>
          </a:p>
          <a:p>
            <a:pPr algn="just" rtl="1"/>
            <a:r>
              <a:rPr lang="fa-IR" sz="3200" dirty="0" smtClean="0">
                <a:cs typeface="B Nazanin" panose="00000400000000000000" pitchFamily="2" charset="-78"/>
              </a:rPr>
              <a:t>اشاره به تخصص پیامبر در ادیبانه و زیبا سخن گفتن</a:t>
            </a:r>
            <a:endParaRPr lang="en-US" sz="3200" dirty="0">
              <a:cs typeface="B Nazanin" panose="00000400000000000000" pitchFamily="2" charset="-78"/>
            </a:endParaRPr>
          </a:p>
        </p:txBody>
      </p:sp>
    </p:spTree>
    <p:extLst>
      <p:ext uri="{BB962C8B-B14F-4D97-AF65-F5344CB8AC3E}">
        <p14:creationId xmlns:p14="http://schemas.microsoft.com/office/powerpoint/2010/main" val="8992808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05707" y="438244"/>
            <a:ext cx="5043689" cy="836764"/>
          </a:xfrm>
        </p:spPr>
        <p:txBody>
          <a:bodyPr anchor="ctr">
            <a:noAutofit/>
          </a:bodyPr>
          <a:lstStyle/>
          <a:p>
            <a:pPr algn="just" rtl="1"/>
            <a:r>
              <a:rPr lang="fa-IR" sz="3200" dirty="0">
                <a:solidFill>
                  <a:srgbClr val="002060"/>
                </a:solidFill>
                <a:latin typeface="+mn-lt"/>
                <a:ea typeface="+mn-ea"/>
                <a:cs typeface="B Nazanin" panose="00000400000000000000" pitchFamily="2" charset="-78"/>
              </a:rPr>
              <a:t>2)نسبت به سایر مراحل عمر سازمان،در اوایل تشکیل آن،ازقدرت تخصص استفاده بیشتری می شود.</a:t>
            </a:r>
            <a:endParaRPr lang="en-US" sz="3200" dirty="0">
              <a:solidFill>
                <a:srgbClr val="002060"/>
              </a:solidFill>
              <a:latin typeface="+mn-lt"/>
              <a:ea typeface="+mn-ea"/>
              <a:cs typeface="B Nazanin" panose="00000400000000000000" pitchFamily="2" charset="-78"/>
            </a:endParaRPr>
          </a:p>
        </p:txBody>
      </p:sp>
      <p:sp>
        <p:nvSpPr>
          <p:cNvPr id="5" name="Subtitle 4"/>
          <p:cNvSpPr>
            <a:spLocks noGrp="1"/>
          </p:cNvSpPr>
          <p:nvPr>
            <p:ph type="subTitle" idx="1"/>
          </p:nvPr>
        </p:nvSpPr>
        <p:spPr>
          <a:xfrm>
            <a:off x="2463084" y="1558345"/>
            <a:ext cx="6511879" cy="3352085"/>
          </a:xfrm>
        </p:spPr>
        <p:txBody>
          <a:bodyPr/>
          <a:lstStyle/>
          <a:p>
            <a:pPr algn="just" rtl="1"/>
            <a:r>
              <a:rPr lang="fa-IR" sz="3200" dirty="0">
                <a:cs typeface="B Nazanin" panose="00000400000000000000" pitchFamily="2" charset="-78"/>
              </a:rPr>
              <a:t>حضرت موسی(ع) از قدرت تخصص(معجراتش) در مقابل ساحران استفاده کرد که منجر به تسلیم ساحران شد</a:t>
            </a:r>
            <a:r>
              <a:rPr lang="fa-IR" sz="3200" dirty="0" smtClean="0">
                <a:cs typeface="B Nazanin" panose="00000400000000000000" pitchFamily="2" charset="-78"/>
              </a:rPr>
              <a:t>.</a:t>
            </a:r>
          </a:p>
          <a:p>
            <a:pPr algn="just" rtl="1"/>
            <a:r>
              <a:rPr lang="fa-IR" sz="3200" dirty="0" smtClean="0">
                <a:cs typeface="B Nazanin" panose="00000400000000000000" pitchFamily="2" charset="-78"/>
              </a:rPr>
              <a:t>(</a:t>
            </a:r>
            <a:r>
              <a:rPr lang="fa-IR" sz="3200" dirty="0">
                <a:cs typeface="B Nazanin" panose="00000400000000000000" pitchFamily="2" charset="-78"/>
              </a:rPr>
              <a:t>آیات 115-121 سوره اعراف) و (130-133 سوره اعراف</a:t>
            </a:r>
            <a:r>
              <a:rPr lang="fa-IR" sz="3200" dirty="0" smtClean="0">
                <a:cs typeface="B Nazanin" panose="00000400000000000000" pitchFamily="2" charset="-78"/>
              </a:rPr>
              <a:t>)</a:t>
            </a:r>
          </a:p>
          <a:p>
            <a:pPr algn="just" rtl="1"/>
            <a:r>
              <a:rPr lang="fa-IR" sz="3200" dirty="0" smtClean="0">
                <a:cs typeface="B Nazanin" panose="00000400000000000000" pitchFamily="2" charset="-78"/>
              </a:rPr>
              <a:t>همچنین آیات تحدی(بقره/23)،(یونس/38)،(هود/13)،(اسراء/88)،</a:t>
            </a:r>
          </a:p>
          <a:p>
            <a:pPr algn="just" rtl="1"/>
            <a:r>
              <a:rPr lang="fa-IR" sz="3200" dirty="0" smtClean="0">
                <a:cs typeface="B Nazanin" panose="00000400000000000000" pitchFamily="2" charset="-78"/>
              </a:rPr>
              <a:t>(طور/34) که دعوت به مبارزه برای آوردن کلامی شبیه قرآن می کند.</a:t>
            </a:r>
            <a:endParaRPr lang="fa-IR" sz="3200"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28748163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38093" y="232183"/>
            <a:ext cx="5178917" cy="1004189"/>
          </a:xfrm>
        </p:spPr>
        <p:txBody>
          <a:bodyPr anchor="t">
            <a:noAutofit/>
          </a:bodyPr>
          <a:lstStyle/>
          <a:p>
            <a:pPr algn="just" rtl="1"/>
            <a:r>
              <a:rPr lang="fa-IR" sz="3200" dirty="0" smtClean="0">
                <a:solidFill>
                  <a:srgbClr val="002060"/>
                </a:solidFill>
                <a:latin typeface="+mn-lt"/>
                <a:ea typeface="+mn-ea"/>
                <a:cs typeface="B Nazanin" panose="00000400000000000000" pitchFamily="2" charset="-78"/>
              </a:rPr>
              <a:t>3)از نظر تأکیدی،قدرت تخصص بعد از قدرت های تنبیه و پاداش در رده سوم قرار دارد.</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724159" y="1236371"/>
            <a:ext cx="7086600" cy="4520484"/>
          </a:xfrm>
        </p:spPr>
        <p:txBody>
          <a:bodyPr>
            <a:normAutofit/>
          </a:bodyPr>
          <a:lstStyle/>
          <a:p>
            <a:pPr algn="r" rtl="1"/>
            <a:r>
              <a:rPr lang="fa-IR" sz="3200" dirty="0">
                <a:cs typeface="B Nazanin" panose="00000400000000000000" pitchFamily="2" charset="-78"/>
              </a:rPr>
              <a:t>آیات مربوط به قدرت تنبیه: حدود 600 آیه</a:t>
            </a:r>
          </a:p>
          <a:p>
            <a:pPr algn="r" rtl="1"/>
            <a:r>
              <a:rPr lang="fa-IR" sz="3200" dirty="0">
                <a:cs typeface="B Nazanin" panose="00000400000000000000" pitchFamily="2" charset="-78"/>
              </a:rPr>
              <a:t>آیات مربوط به قدرت پاداش: حدود 300 آیه</a:t>
            </a:r>
          </a:p>
          <a:p>
            <a:pPr algn="r" rtl="1"/>
            <a:r>
              <a:rPr lang="fa-IR" sz="3200" dirty="0">
                <a:cs typeface="B Nazanin" panose="00000400000000000000" pitchFamily="2" charset="-78"/>
              </a:rPr>
              <a:t>آیات مربوط به قدرت تخصص: حدود 100 </a:t>
            </a:r>
            <a:r>
              <a:rPr lang="fa-IR" sz="3200" dirty="0" smtClean="0">
                <a:cs typeface="B Nazanin" panose="00000400000000000000" pitchFamily="2" charset="-78"/>
              </a:rPr>
              <a:t>آیه</a:t>
            </a:r>
          </a:p>
          <a:p>
            <a:pPr algn="r" rtl="1"/>
            <a:r>
              <a:rPr lang="fa-IR" sz="3200" dirty="0" smtClean="0">
                <a:cs typeface="B Nazanin" panose="00000400000000000000" pitchFamily="2" charset="-78"/>
              </a:rPr>
              <a:t>آیات در مورد قدرت تخصص:(بقره/30،31،33،247،252،258،259،260)</a:t>
            </a:r>
          </a:p>
          <a:p>
            <a:pPr algn="r" rtl="1"/>
            <a:r>
              <a:rPr lang="fa-IR" sz="3200" dirty="0" smtClean="0">
                <a:cs typeface="B Nazanin" panose="00000400000000000000" pitchFamily="2" charset="-78"/>
              </a:rPr>
              <a:t>(آل عمران/48،49)،(مائده/110)،(اعراف/103،106،120)،(یونس/3،5،31)</a:t>
            </a:r>
          </a:p>
          <a:p>
            <a:pPr algn="r" rtl="1"/>
            <a:r>
              <a:rPr lang="fa-IR" sz="3200" dirty="0" smtClean="0">
                <a:cs typeface="B Nazanin" panose="00000400000000000000" pitchFamily="2" charset="-78"/>
              </a:rPr>
              <a:t>(هود/13،64)،(یوسف/48،49،50)،(ابراهیم/5)،(مریم/30،31،32،33،43)</a:t>
            </a:r>
          </a:p>
          <a:p>
            <a:pPr algn="r" rtl="1"/>
            <a:r>
              <a:rPr lang="fa-IR" sz="3200" dirty="0" smtClean="0">
                <a:cs typeface="B Nazanin" panose="00000400000000000000" pitchFamily="2" charset="-78"/>
              </a:rPr>
              <a:t>(طه/4،5،6،7،8،20،21،22،69،70)،(انبیاء/74،79،81،82)،(نور/43،44،45) </a:t>
            </a:r>
          </a:p>
          <a:p>
            <a:pPr algn="r" rtl="1"/>
            <a:r>
              <a:rPr lang="fa-IR" sz="3200" dirty="0" smtClean="0">
                <a:cs typeface="B Nazanin" panose="00000400000000000000" pitchFamily="2" charset="-78"/>
              </a:rPr>
              <a:t>(شعرا/32،33،45،46،...)،(نمل/12،15،16،60،61،...)،(روم/48،50،54،19)</a:t>
            </a:r>
            <a:endParaRPr lang="en-US" sz="3200" dirty="0">
              <a:cs typeface="B Nazanin" panose="00000400000000000000" pitchFamily="2" charset="-78"/>
            </a:endParaRPr>
          </a:p>
        </p:txBody>
      </p:sp>
    </p:spTree>
    <p:extLst>
      <p:ext uri="{BB962C8B-B14F-4D97-AF65-F5344CB8AC3E}">
        <p14:creationId xmlns:p14="http://schemas.microsoft.com/office/powerpoint/2010/main" val="16800372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69047" y="129152"/>
            <a:ext cx="7086600" cy="811006"/>
          </a:xfrm>
        </p:spPr>
        <p:txBody>
          <a:bodyPr anchor="t">
            <a:normAutofit/>
          </a:bodyPr>
          <a:lstStyle/>
          <a:p>
            <a:pPr algn="r" rtl="1"/>
            <a:r>
              <a:rPr lang="fa-IR" sz="4800" dirty="0">
                <a:solidFill>
                  <a:srgbClr val="FF0000"/>
                </a:solidFill>
                <a:cs typeface="B Nazanin" panose="00000400000000000000" pitchFamily="2" charset="-78"/>
              </a:rPr>
              <a:t>قدرت منتسب در مدیریت الهی و اسلامی</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869047" y="940159"/>
            <a:ext cx="7086600" cy="4443211"/>
          </a:xfrm>
        </p:spPr>
        <p:txBody>
          <a:bodyPr>
            <a:normAutofit lnSpcReduction="10000"/>
          </a:bodyPr>
          <a:lstStyle/>
          <a:p>
            <a:pPr algn="just" rtl="1"/>
            <a:r>
              <a:rPr lang="fa-IR" sz="3200" cap="all" dirty="0">
                <a:solidFill>
                  <a:srgbClr val="002060"/>
                </a:solidFill>
                <a:cs typeface="B Nazanin" panose="00000400000000000000" pitchFamily="2" charset="-78"/>
              </a:rPr>
              <a:t>1)قدرت منتسب </a:t>
            </a:r>
            <a:r>
              <a:rPr lang="fa-IR" sz="3200" cap="all" dirty="0" smtClean="0">
                <a:solidFill>
                  <a:srgbClr val="002060"/>
                </a:solidFill>
                <a:cs typeface="B Nazanin" panose="00000400000000000000" pitchFamily="2" charset="-78"/>
              </a:rPr>
              <a:t>به </a:t>
            </a:r>
            <a:r>
              <a:rPr lang="fa-IR" sz="3200" cap="all" dirty="0">
                <a:solidFill>
                  <a:srgbClr val="002060"/>
                </a:solidFill>
                <a:cs typeface="B Nazanin" panose="00000400000000000000" pitchFamily="2" charset="-78"/>
              </a:rPr>
              <a:t>عنوان یکی از کانال های نفوذ در </a:t>
            </a:r>
            <a:r>
              <a:rPr lang="fa-IR" sz="3200" cap="all" dirty="0" smtClean="0">
                <a:solidFill>
                  <a:srgbClr val="002060"/>
                </a:solidFill>
                <a:cs typeface="B Nazanin" panose="00000400000000000000" pitchFamily="2" charset="-78"/>
              </a:rPr>
              <a:t>افراد</a:t>
            </a:r>
          </a:p>
          <a:p>
            <a:pPr algn="just" rtl="1"/>
            <a:r>
              <a:rPr lang="fa-IR" sz="3200" dirty="0">
                <a:cs typeface="B Nazanin" panose="00000400000000000000" pitchFamily="2" charset="-78"/>
              </a:rPr>
              <a:t>الف)پس ما از آنان(فرعونیان) انتقام گرفتیم پس آنها را در دریا غرق کردیم. (آیه 136 سوره اعراف</a:t>
            </a:r>
            <a:r>
              <a:rPr lang="fa-IR" sz="3200" dirty="0" smtClean="0">
                <a:cs typeface="B Nazanin" panose="00000400000000000000" pitchFamily="2" charset="-78"/>
              </a:rPr>
              <a:t>)</a:t>
            </a:r>
          </a:p>
          <a:p>
            <a:pPr algn="just" rtl="1"/>
            <a:r>
              <a:rPr lang="fa-IR" sz="3200" dirty="0" smtClean="0">
                <a:cs typeface="B Nazanin" panose="00000400000000000000" pitchFamily="2" charset="-78"/>
              </a:rPr>
              <a:t>●نسبت دادن صفات «ذوانتقام» یا «منتقم» به خداوند</a:t>
            </a:r>
          </a:p>
          <a:p>
            <a:pPr algn="just" rtl="1"/>
            <a:r>
              <a:rPr lang="fa-IR" sz="3200" dirty="0" smtClean="0">
                <a:cs typeface="B Nazanin" panose="00000400000000000000" pitchFamily="2" charset="-78"/>
              </a:rPr>
              <a:t>ب)ای رسول خدا در سایه لطف و رحمت خداوند نسبت به مردم مهربان و خوش خوی گردیدی و اگر تندخو و سخت دل بودی مردم از گرد تو پراکنده می شدند.(آیه 159 سوره آل عمران)</a:t>
            </a:r>
          </a:p>
          <a:p>
            <a:pPr algn="just" rtl="1"/>
            <a:r>
              <a:rPr lang="fa-IR" sz="3200" dirty="0" smtClean="0">
                <a:cs typeface="B Nazanin" panose="00000400000000000000" pitchFamily="2" charset="-78"/>
              </a:rPr>
              <a:t>●این آیه اشاره به شخصیت و منش والای پیامبر دارد که علت جذب و گرایش مردم به اوست.</a:t>
            </a:r>
            <a:endParaRPr lang="en-US" sz="3200" dirty="0">
              <a:cs typeface="B Nazanin" panose="00000400000000000000" pitchFamily="2" charset="-78"/>
            </a:endParaRPr>
          </a:p>
        </p:txBody>
      </p:sp>
    </p:spTree>
    <p:extLst>
      <p:ext uri="{BB962C8B-B14F-4D97-AF65-F5344CB8AC3E}">
        <p14:creationId xmlns:p14="http://schemas.microsoft.com/office/powerpoint/2010/main" val="2616420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30699" y="-115910"/>
            <a:ext cx="7086600" cy="1029947"/>
          </a:xfrm>
        </p:spPr>
        <p:txBody>
          <a:bodyPr anchor="t">
            <a:normAutofit/>
          </a:bodyPr>
          <a:lstStyle/>
          <a:p>
            <a:pPr algn="ctr"/>
            <a:r>
              <a:rPr lang="fa-IR" sz="5400" dirty="0">
                <a:solidFill>
                  <a:srgbClr val="FF0000"/>
                </a:solidFill>
                <a:cs typeface="B Nazanin" panose="00000400000000000000" pitchFamily="2" charset="-78"/>
              </a:rPr>
              <a:t>قدرت</a:t>
            </a:r>
            <a:endParaRPr lang="en-US" sz="54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545465" y="720855"/>
            <a:ext cx="7448819" cy="5576915"/>
          </a:xfrm>
        </p:spPr>
        <p:txBody>
          <a:bodyPr>
            <a:noAutofit/>
          </a:bodyPr>
          <a:lstStyle/>
          <a:p>
            <a:pPr algn="just" rtl="1">
              <a:buClr>
                <a:schemeClr val="accent3"/>
              </a:buClr>
              <a:defRPr/>
            </a:pPr>
            <a:r>
              <a:rPr lang="fa-IR" sz="3200" dirty="0">
                <a:cs typeface="B Nazanin" panose="00000400000000000000" pitchFamily="2" charset="-78"/>
              </a:rPr>
              <a:t>قدرت در بين مردم داراي معاني خوشايند و قابل قبولي نمي باشد و اكثر مردم قدرت را به معناي زور ، خشونت ، استبداد و استعمار مي دانند و با آن با ديد منفي نگاه مي كنند و آنرا آخرين واژه كثيف مي دانند . حتي اگر آنرا با مفاهيمي همچون پول و حتي مسايل ناخوشايند ديگري بخواهيم بسنجيم مي بينيم كه مردم به راحتي در مورد آنها صحبت مي كنند و ليكن از قدرت به كراهت صحبت مي شود .حتي كساني كه در پي كسب قدرتند اعلام مي نمايند به دنبال خدمت و انجام تكليف اند و آنانكه داراي قدرتند آنرا بروز نمي دهند بلكه كتمان هم مي كنند. قدرت هميشه بد نيست . اگر قدرت سازماني در راستاي اهداف سازمان و اعضاي آن مورد استفاده قرار گيرد قدرت يك پديده مثبت است و استفاده از آن هيچ بار منفي ندارد و اما اگر قدرت سازماني درخدمت منافع فردي و شخصي قرار گيرد يك پديده منفي است .</a:t>
            </a:r>
          </a:p>
          <a:p>
            <a:pPr marL="274320" indent="-274320" algn="just" rtl="1">
              <a:buClr>
                <a:schemeClr val="accent3"/>
              </a:buClr>
              <a:buFont typeface="Wingdings 2"/>
              <a:buChar char=""/>
              <a:defRPr/>
            </a:pPr>
            <a:endParaRPr lang="fa-IR" sz="3200" dirty="0">
              <a:cs typeface="B Nazanin" panose="00000400000000000000" pitchFamily="2" charset="-78"/>
            </a:endParaRP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28771720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0808" y="502638"/>
            <a:ext cx="7086600" cy="849643"/>
          </a:xfrm>
        </p:spPr>
        <p:txBody>
          <a:bodyPr anchor="t">
            <a:normAutofit/>
          </a:bodyPr>
          <a:lstStyle/>
          <a:p>
            <a:pPr algn="r" rtl="1"/>
            <a:r>
              <a:rPr lang="fa-IR" sz="3200" dirty="0" smtClean="0">
                <a:solidFill>
                  <a:srgbClr val="002060"/>
                </a:solidFill>
                <a:latin typeface="+mn-lt"/>
                <a:ea typeface="+mn-ea"/>
                <a:cs typeface="B Nazanin" panose="00000400000000000000" pitchFamily="2" charset="-78"/>
              </a:rPr>
              <a:t>2) قدرت </a:t>
            </a:r>
            <a:r>
              <a:rPr lang="fa-IR" sz="3200" dirty="0">
                <a:solidFill>
                  <a:srgbClr val="002060"/>
                </a:solidFill>
                <a:latin typeface="+mn-lt"/>
                <a:ea typeface="+mn-ea"/>
                <a:cs typeface="B Nazanin" panose="00000400000000000000" pitchFamily="2" charset="-78"/>
              </a:rPr>
              <a:t>منتسب از نظر تأکیدی در جایگاه چهارم قرار دارد.</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564783" y="1519707"/>
            <a:ext cx="7313591" cy="3734873"/>
          </a:xfrm>
        </p:spPr>
        <p:txBody>
          <a:bodyPr/>
          <a:lstStyle/>
          <a:p>
            <a:pPr algn="r" rtl="1"/>
            <a:r>
              <a:rPr lang="fa-IR" sz="3200" dirty="0">
                <a:cs typeface="B Nazanin" panose="00000400000000000000" pitchFamily="2" charset="-78"/>
              </a:rPr>
              <a:t>فهرست آیات:</a:t>
            </a:r>
          </a:p>
          <a:p>
            <a:pPr algn="r" rtl="1"/>
            <a:r>
              <a:rPr lang="fa-IR" sz="3200" dirty="0">
                <a:cs typeface="B Nazanin" panose="00000400000000000000" pitchFamily="2" charset="-78"/>
              </a:rPr>
              <a:t>(</a:t>
            </a:r>
            <a:r>
              <a:rPr lang="fa-IR" sz="3200" dirty="0" smtClean="0">
                <a:cs typeface="B Nazanin" panose="00000400000000000000" pitchFamily="2" charset="-78"/>
              </a:rPr>
              <a:t>بقره/47،49،50،57،60،122،220،251)،(آل عمران/18،48)،(نساء/54،113)،</a:t>
            </a:r>
          </a:p>
          <a:p>
            <a:pPr algn="r" rtl="1"/>
            <a:r>
              <a:rPr lang="fa-IR" sz="3200" dirty="0" smtClean="0">
                <a:cs typeface="B Nazanin" panose="00000400000000000000" pitchFamily="2" charset="-78"/>
              </a:rPr>
              <a:t>(مائده/20،110)،(انعام/73)،(انفال/49)،(توبه/60)،(هود/1)،(رعد/13،15)</a:t>
            </a:r>
          </a:p>
          <a:p>
            <a:pPr algn="r" rtl="1"/>
            <a:r>
              <a:rPr lang="fa-IR" sz="3200" dirty="0" smtClean="0">
                <a:cs typeface="B Nazanin" panose="00000400000000000000" pitchFamily="2" charset="-78"/>
              </a:rPr>
              <a:t>(ابراهیم/1)،(نحل/60)،(روم/27)،(احزاب/20)،(فتح/4،7)،(نجم/8،9) و ...</a:t>
            </a:r>
            <a:endParaRPr lang="en-US" sz="3200" dirty="0">
              <a:cs typeface="B Nazanin" panose="00000400000000000000" pitchFamily="2" charset="-78"/>
            </a:endParaRPr>
          </a:p>
        </p:txBody>
      </p:sp>
    </p:spTree>
    <p:extLst>
      <p:ext uri="{BB962C8B-B14F-4D97-AF65-F5344CB8AC3E}">
        <p14:creationId xmlns:p14="http://schemas.microsoft.com/office/powerpoint/2010/main" val="8736357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2340" y="180667"/>
            <a:ext cx="7086600" cy="1107220"/>
          </a:xfrm>
        </p:spPr>
        <p:txBody>
          <a:bodyPr anchor="t">
            <a:normAutofit/>
          </a:bodyPr>
          <a:lstStyle/>
          <a:p>
            <a:pPr algn="r" rtl="1"/>
            <a:r>
              <a:rPr lang="fa-IR" sz="4800" dirty="0">
                <a:solidFill>
                  <a:srgbClr val="FF0000"/>
                </a:solidFill>
                <a:cs typeface="B Nazanin" panose="00000400000000000000" pitchFamily="2" charset="-78"/>
              </a:rPr>
              <a:t>استفاده توأم از چند قدرت</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864218" y="965915"/>
            <a:ext cx="7099478" cy="4121240"/>
          </a:xfrm>
        </p:spPr>
        <p:txBody>
          <a:bodyPr>
            <a:normAutofit/>
          </a:bodyPr>
          <a:lstStyle/>
          <a:p>
            <a:pPr algn="r" rtl="1"/>
            <a:r>
              <a:rPr lang="fa-IR" sz="3200" cap="all" dirty="0">
                <a:solidFill>
                  <a:srgbClr val="002060"/>
                </a:solidFill>
                <a:cs typeface="B Nazanin" panose="00000400000000000000" pitchFamily="2" charset="-78"/>
              </a:rPr>
              <a:t>1</a:t>
            </a:r>
            <a:r>
              <a:rPr lang="fa-IR" sz="3200" cap="all" dirty="0" smtClean="0">
                <a:solidFill>
                  <a:srgbClr val="002060"/>
                </a:solidFill>
                <a:cs typeface="B Nazanin" panose="00000400000000000000" pitchFamily="2" charset="-78"/>
              </a:rPr>
              <a:t>)جمع </a:t>
            </a:r>
            <a:r>
              <a:rPr lang="fa-IR" sz="3200" cap="all" dirty="0">
                <a:solidFill>
                  <a:srgbClr val="002060"/>
                </a:solidFill>
                <a:cs typeface="B Nazanin" panose="00000400000000000000" pitchFamily="2" charset="-78"/>
              </a:rPr>
              <a:t>بین قدرت تنبیه و </a:t>
            </a:r>
            <a:r>
              <a:rPr lang="fa-IR" sz="3200" cap="all" dirty="0" smtClean="0">
                <a:solidFill>
                  <a:srgbClr val="002060"/>
                </a:solidFill>
                <a:cs typeface="B Nazanin" panose="00000400000000000000" pitchFamily="2" charset="-78"/>
              </a:rPr>
              <a:t>پاداش</a:t>
            </a:r>
          </a:p>
          <a:p>
            <a:pPr algn="just" rtl="1"/>
            <a:r>
              <a:rPr lang="fa-IR" sz="3200" dirty="0">
                <a:cs typeface="B Nazanin" panose="00000400000000000000" pitchFamily="2" charset="-78"/>
              </a:rPr>
              <a:t>الف)پس آن کسانی که ایمان آوردند و کارهای شایسته انجام دادند خداوند پاداش های آنان را تمام و کمال خواهد داد و از فضل خود اضافه بر آن نیز به ایشان خواهد داد و اما کسانی که سرپیچی و سرکشی کردند پس ایشان را به شکنجه ای دردناک عذاب می کند.(آیه 173 سوره نساء)</a:t>
            </a:r>
          </a:p>
          <a:p>
            <a:pPr algn="r" rtl="1"/>
            <a:r>
              <a:rPr lang="fa-IR" sz="3200" cap="all" dirty="0" smtClean="0">
                <a:solidFill>
                  <a:srgbClr val="002060"/>
                </a:solidFill>
                <a:cs typeface="B Nazanin" panose="00000400000000000000" pitchFamily="2" charset="-78"/>
              </a:rPr>
              <a:t>آیات دیگر در این مورد:</a:t>
            </a:r>
            <a:r>
              <a:rPr lang="fa-IR" sz="3200" dirty="0">
                <a:cs typeface="B Nazanin" panose="00000400000000000000" pitchFamily="2" charset="-78"/>
              </a:rPr>
              <a:t> (بقره/61،62،81،82)،(اعراف/96)،(ابراهیم/7)،</a:t>
            </a:r>
          </a:p>
          <a:p>
            <a:pPr algn="r" rtl="1"/>
            <a:r>
              <a:rPr lang="fa-IR" sz="3200" dirty="0">
                <a:cs typeface="B Nazanin" panose="00000400000000000000" pitchFamily="2" charset="-78"/>
              </a:rPr>
              <a:t>(آل عمران/15،22،56،57،146،151،169،181)،(شوری/22)،(حاقه/19،47)</a:t>
            </a:r>
          </a:p>
          <a:p>
            <a:pPr algn="r" rtl="1"/>
            <a:r>
              <a:rPr lang="fa-IR" sz="3200" dirty="0">
                <a:cs typeface="B Nazanin" panose="00000400000000000000" pitchFamily="2" charset="-78"/>
              </a:rPr>
              <a:t>و.....</a:t>
            </a:r>
            <a:endParaRPr lang="en-US" sz="3200" dirty="0">
              <a:cs typeface="B Nazanin" panose="00000400000000000000" pitchFamily="2" charset="-78"/>
            </a:endParaRPr>
          </a:p>
        </p:txBody>
      </p:sp>
    </p:spTree>
    <p:extLst>
      <p:ext uri="{BB962C8B-B14F-4D97-AF65-F5344CB8AC3E}">
        <p14:creationId xmlns:p14="http://schemas.microsoft.com/office/powerpoint/2010/main" val="25201978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9838" y="309457"/>
            <a:ext cx="7086600" cy="656459"/>
          </a:xfrm>
        </p:spPr>
        <p:txBody>
          <a:bodyPr anchor="t">
            <a:normAutofit/>
          </a:bodyPr>
          <a:lstStyle/>
          <a:p>
            <a:pPr algn="r" rtl="1"/>
            <a:r>
              <a:rPr lang="fa-IR" sz="3200" dirty="0">
                <a:solidFill>
                  <a:srgbClr val="002060"/>
                </a:solidFill>
                <a:latin typeface="+mn-lt"/>
                <a:ea typeface="+mn-ea"/>
                <a:cs typeface="B Nazanin" panose="00000400000000000000" pitchFamily="2" charset="-78"/>
              </a:rPr>
              <a:t>2)جمع بین دو قدرت تخصص و تنبیه</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767626" y="1043189"/>
            <a:ext cx="7168703" cy="4056845"/>
          </a:xfrm>
        </p:spPr>
        <p:txBody>
          <a:bodyPr>
            <a:normAutofit/>
          </a:bodyPr>
          <a:lstStyle/>
          <a:p>
            <a:pPr algn="just" rtl="1"/>
            <a:r>
              <a:rPr lang="fa-IR" sz="3200" dirty="0">
                <a:cs typeface="B Nazanin" panose="00000400000000000000" pitchFamily="2" charset="-78"/>
              </a:rPr>
              <a:t>ای بنی اسرائیل به یاد آورید نعمتی را که من به شما ارزانی داشتم و محققا من شما را بر جهانیان برتری دادم.و بترسید از روزی که در آن روز کسی به جای دیگری مجازاتی نبیند و هیچ شفاعتی از کسی پذیرفته نشود و فدیه و عوض قبول نگردد و نه (این که) آنان یاری کرده شوند.و به یاد آرید آن هنگامی که شما را از قوم فرعون نجات دادیم در حالی که شکنجه های سختی به شما می دادند،پسرانتان را می کشتند و دختران را زنده نگه می داشتند و در این جریان آزمایش بزرگی از طرف خدا برای شما وجود داشت.و به یاد آرید آن هنگامی را که برای شما دریا را شکافتیم و قوم فرعون را غرق گردانیدیم و شما نظاره می کردید</a:t>
            </a:r>
            <a:r>
              <a:rPr lang="fa-IR" sz="3200" dirty="0" smtClean="0">
                <a:cs typeface="B Nazanin" panose="00000400000000000000" pitchFamily="2" charset="-78"/>
              </a:rPr>
              <a:t>.(آیات 47-50 سوره بقره)</a:t>
            </a:r>
            <a:endParaRPr lang="en-US" sz="3200" dirty="0">
              <a:cs typeface="B Nazanin" panose="00000400000000000000" pitchFamily="2" charset="-78"/>
            </a:endParaRPr>
          </a:p>
        </p:txBody>
      </p:sp>
    </p:spTree>
    <p:extLst>
      <p:ext uri="{BB962C8B-B14F-4D97-AF65-F5344CB8AC3E}">
        <p14:creationId xmlns:p14="http://schemas.microsoft.com/office/powerpoint/2010/main" val="37439990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9896" y="245062"/>
            <a:ext cx="7086600" cy="836764"/>
          </a:xfrm>
        </p:spPr>
        <p:txBody>
          <a:bodyPr anchor="t">
            <a:normAutofit/>
          </a:bodyPr>
          <a:lstStyle/>
          <a:p>
            <a:pPr algn="r" rtl="1"/>
            <a:r>
              <a:rPr lang="fa-IR" sz="3200" dirty="0">
                <a:solidFill>
                  <a:srgbClr val="002060"/>
                </a:solidFill>
                <a:latin typeface="+mn-lt"/>
                <a:ea typeface="+mn-ea"/>
                <a:cs typeface="B Nazanin" panose="00000400000000000000" pitchFamily="2" charset="-78"/>
              </a:rPr>
              <a:t>3)جمع بین سه قدرت تخصص،تنبیه،پاداش</a:t>
            </a:r>
            <a:endParaRPr lang="en-US" sz="3200" dirty="0">
              <a:solidFill>
                <a:srgbClr val="002060"/>
              </a:solidFill>
              <a:latin typeface="+mn-lt"/>
              <a:ea typeface="+mn-ea"/>
              <a:cs typeface="B Nazanin" panose="00000400000000000000" pitchFamily="2" charset="-78"/>
            </a:endParaRPr>
          </a:p>
        </p:txBody>
      </p:sp>
      <p:sp>
        <p:nvSpPr>
          <p:cNvPr id="3" name="Subtitle 2"/>
          <p:cNvSpPr>
            <a:spLocks noGrp="1"/>
          </p:cNvSpPr>
          <p:nvPr>
            <p:ph type="subTitle" idx="1"/>
          </p:nvPr>
        </p:nvSpPr>
        <p:spPr>
          <a:xfrm>
            <a:off x="1970468" y="1081826"/>
            <a:ext cx="6878928" cy="3863662"/>
          </a:xfrm>
        </p:spPr>
        <p:txBody>
          <a:bodyPr>
            <a:normAutofit lnSpcReduction="10000"/>
          </a:bodyPr>
          <a:lstStyle/>
          <a:p>
            <a:pPr algn="just" rtl="1"/>
            <a:r>
              <a:rPr lang="fa-IR" sz="3200" dirty="0">
                <a:cs typeface="B Nazanin" panose="00000400000000000000" pitchFamily="2" charset="-78"/>
              </a:rPr>
              <a:t>در آیات 21-25 سوره بقره نمونه ای از این مورد را داریم</a:t>
            </a:r>
            <a:r>
              <a:rPr lang="fa-IR" sz="3200" dirty="0" smtClean="0">
                <a:cs typeface="B Nazanin" panose="00000400000000000000" pitchFamily="2" charset="-78"/>
              </a:rPr>
              <a:t>.</a:t>
            </a:r>
          </a:p>
          <a:p>
            <a:pPr algn="just" rtl="1"/>
            <a:r>
              <a:rPr lang="fa-IR" sz="3200" dirty="0" smtClean="0">
                <a:cs typeface="B Nazanin" panose="00000400000000000000" pitchFamily="2" charset="-78"/>
              </a:rPr>
              <a:t>ابتدا به تخصص و توانایی های خود به عنوان موجودی که شایسته پرستش است اشاره می کند،سپس توانایی و تخصص پیامبر(ص) را به عنوان مردی که باید رسالت او را بپذیرند گوشزد می کند.بعد آنها را از آتش جهنم می ترساند و در کنار این دو(قدرت تخصص و تنبیه) از قدرت پاداش هم استفاده می کند و وعده و بشارت بهشت را برای کسانی که رفتار مطلوب داشته باشند مطرح می کند.یعنی از دیدگاه مدیریتی،برای انجام دستور(اعبدوا ربکم:پروردگارتان را پرستش کنید)از 3اهرم به صورت توأمان استفاده شده است.</a:t>
            </a:r>
            <a:endParaRPr lang="fa-IR" sz="3200" dirty="0">
              <a:cs typeface="B Nazanin" panose="00000400000000000000" pitchFamily="2" charset="-78"/>
            </a:endParaRPr>
          </a:p>
          <a:p>
            <a:pPr algn="just" rtl="1"/>
            <a:endParaRPr lang="en-US" dirty="0"/>
          </a:p>
        </p:txBody>
      </p:sp>
    </p:spTree>
    <p:extLst>
      <p:ext uri="{BB962C8B-B14F-4D97-AF65-F5344CB8AC3E}">
        <p14:creationId xmlns:p14="http://schemas.microsoft.com/office/powerpoint/2010/main" val="40313299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8707" y="128789"/>
            <a:ext cx="7086600" cy="824248"/>
          </a:xfrm>
        </p:spPr>
        <p:txBody>
          <a:bodyPr>
            <a:normAutofit/>
          </a:bodyPr>
          <a:lstStyle/>
          <a:p>
            <a:pPr algn="r" rtl="1"/>
            <a:r>
              <a:rPr lang="fa-IR" sz="4000" dirty="0">
                <a:solidFill>
                  <a:srgbClr val="FF0000"/>
                </a:solidFill>
                <a:cs typeface="B Nazanin" panose="00000400000000000000" pitchFamily="2" charset="-78"/>
              </a:rPr>
              <a:t>راههاي جلوگيري از فساد قدرت از نظر اسلام </a:t>
            </a:r>
            <a:endParaRPr lang="en-US" sz="4400" dirty="0"/>
          </a:p>
        </p:txBody>
      </p:sp>
      <p:sp>
        <p:nvSpPr>
          <p:cNvPr id="3" name="Subtitle 2"/>
          <p:cNvSpPr>
            <a:spLocks noGrp="1"/>
          </p:cNvSpPr>
          <p:nvPr>
            <p:ph type="subTitle" idx="1"/>
          </p:nvPr>
        </p:nvSpPr>
        <p:spPr>
          <a:xfrm>
            <a:off x="1975298" y="1184855"/>
            <a:ext cx="7086600" cy="3850784"/>
          </a:xfrm>
        </p:spPr>
        <p:txBody>
          <a:bodyPr/>
          <a:lstStyle/>
          <a:p>
            <a:pPr marL="274320" indent="-274320" algn="just" rtl="1">
              <a:buClr>
                <a:schemeClr val="accent3"/>
              </a:buClr>
              <a:defRPr/>
            </a:pPr>
            <a:r>
              <a:rPr lang="fa-IR" sz="3200" dirty="0">
                <a:cs typeface="B Nazanin" panose="00000400000000000000" pitchFamily="2" charset="-78"/>
              </a:rPr>
              <a:t>1. </a:t>
            </a:r>
            <a:r>
              <a:rPr lang="fa-IR" sz="3200" dirty="0" smtClean="0">
                <a:cs typeface="B Nazanin" panose="00000400000000000000" pitchFamily="2" charset="-78"/>
              </a:rPr>
              <a:t>امانت </a:t>
            </a:r>
            <a:r>
              <a:rPr lang="fa-IR" sz="3200" dirty="0">
                <a:cs typeface="B Nazanin" panose="00000400000000000000" pitchFamily="2" charset="-78"/>
              </a:rPr>
              <a:t>دانستن قدرت </a:t>
            </a:r>
            <a:r>
              <a:rPr lang="fa-IR" sz="3200" dirty="0" smtClean="0">
                <a:cs typeface="B Nazanin" panose="00000400000000000000" pitchFamily="2" charset="-78"/>
              </a:rPr>
              <a:t>عمومي:</a:t>
            </a:r>
            <a:r>
              <a:rPr lang="fa-IR" sz="4000" dirty="0" smtClean="0">
                <a:cs typeface="B Nazanin" panose="00000400000000000000" pitchFamily="2" charset="-78"/>
              </a:rPr>
              <a:t> </a:t>
            </a:r>
            <a:r>
              <a:rPr lang="fa-IR" sz="2800" dirty="0">
                <a:cs typeface="B Nazanin" panose="00000400000000000000" pitchFamily="2" charset="-78"/>
              </a:rPr>
              <a:t>اسلام قدرت عمومي را امانت در دست صاحب قدرت مي داند . علي عليه السلام نيز در نامه اي به يكي از فرمانداران خود مي نويسد: « من تو را در امانتم (يعني حكومت و زمامداري خود ) شريك قرار دادم .»</a:t>
            </a:r>
          </a:p>
          <a:p>
            <a:pPr marL="274320" indent="-274320" algn="just" rtl="1">
              <a:buClr>
                <a:schemeClr val="accent3"/>
              </a:buClr>
              <a:defRPr/>
            </a:pPr>
            <a:r>
              <a:rPr lang="fa-IR" sz="3200" dirty="0">
                <a:cs typeface="B Nazanin" panose="00000400000000000000" pitchFamily="2" charset="-78"/>
              </a:rPr>
              <a:t>2. </a:t>
            </a:r>
            <a:r>
              <a:rPr lang="fa-IR" sz="3200" dirty="0" smtClean="0">
                <a:cs typeface="B Nazanin" panose="00000400000000000000" pitchFamily="2" charset="-78"/>
              </a:rPr>
              <a:t>نقدپذيري </a:t>
            </a:r>
            <a:r>
              <a:rPr lang="fa-IR" sz="3200" dirty="0">
                <a:cs typeface="B Nazanin" panose="00000400000000000000" pitchFamily="2" charset="-78"/>
              </a:rPr>
              <a:t>و پرهيز از استبداد </a:t>
            </a:r>
            <a:r>
              <a:rPr lang="fa-IR" sz="3200" dirty="0" smtClean="0">
                <a:cs typeface="B Nazanin" panose="00000400000000000000" pitchFamily="2" charset="-78"/>
              </a:rPr>
              <a:t>رأي: </a:t>
            </a:r>
            <a:r>
              <a:rPr lang="fa-IR" sz="2800" dirty="0">
                <a:cs typeface="B Nazanin" panose="00000400000000000000" pitchFamily="2" charset="-78"/>
              </a:rPr>
              <a:t>از نظر اسلام رأي باعث به خطر افتادن و لغزش است . علي عليه السلام مي فرمايند : آن كسي كه به رأي خود قناعت كند خويشتن را به خطر افكنده است و همچنين امام صادق نيز فرموده اند : كسي كه به رأي خود استبداد بورزد بر لغزشگاههاي خطا و گناه ايستاده است .</a:t>
            </a:r>
          </a:p>
          <a:p>
            <a:pPr algn="just" rtl="1"/>
            <a:endParaRPr lang="en-US" dirty="0"/>
          </a:p>
        </p:txBody>
      </p:sp>
    </p:spTree>
    <p:extLst>
      <p:ext uri="{BB962C8B-B14F-4D97-AF65-F5344CB8AC3E}">
        <p14:creationId xmlns:p14="http://schemas.microsoft.com/office/powerpoint/2010/main" val="33668874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44333" y="643945"/>
            <a:ext cx="7086600" cy="4726546"/>
          </a:xfrm>
        </p:spPr>
        <p:txBody>
          <a:bodyPr>
            <a:normAutofit lnSpcReduction="10000"/>
          </a:bodyPr>
          <a:lstStyle/>
          <a:p>
            <a:pPr marL="274320" indent="-274320" algn="just" rtl="1">
              <a:buClr>
                <a:schemeClr val="accent3"/>
              </a:buClr>
              <a:defRPr/>
            </a:pPr>
            <a:r>
              <a:rPr lang="fa-IR" sz="3200" dirty="0">
                <a:cs typeface="B Nazanin" panose="00000400000000000000" pitchFamily="2" charset="-78"/>
              </a:rPr>
              <a:t>3- مذمت تكبر و تأكيد بر لزوم تواضع و فروتني در مقابل مردم : </a:t>
            </a:r>
            <a:r>
              <a:rPr lang="fa-IR" sz="2800" dirty="0">
                <a:cs typeface="B Nazanin" panose="00000400000000000000" pitchFamily="2" charset="-78"/>
              </a:rPr>
              <a:t>كبر حالتي نفساني است كه به موجب آن فرد خود را بزرگتر از ديگران مي داند يكي از عوامل چنين بروزي حالتي در انسان است كه ناشي از برخورداري از قدرت زياد انسان است . در قرآن كريم اين صفت مخصوص خداوند دانسته شده است . چرا كه او برتر از هر چيز بود و تمامي مخلوقات بدو نيازمندند . از اين رو هر كس خود را بي نياز و سزاوار تعظيم بيندازد ، در واقع خود را شريك خداوند و در صفت خاص او قرار داده است . امام صادق (ع) از كبر به عنوان كمترين درجه الحاد ياد كرده است .</a:t>
            </a:r>
          </a:p>
          <a:p>
            <a:pPr marL="274320" indent="-274320" algn="just" rtl="1">
              <a:buClr>
                <a:schemeClr val="accent3"/>
              </a:buClr>
              <a:defRPr/>
            </a:pPr>
            <a:r>
              <a:rPr lang="fa-IR" sz="3200" dirty="0">
                <a:cs typeface="B Nazanin" panose="00000400000000000000" pitchFamily="2" charset="-78"/>
              </a:rPr>
              <a:t>4- مساوات در برابر قانون : </a:t>
            </a:r>
            <a:r>
              <a:rPr lang="fa-IR" sz="2800" dirty="0">
                <a:cs typeface="B Nazanin" panose="00000400000000000000" pitchFamily="2" charset="-78"/>
              </a:rPr>
              <a:t>قرآن كريم به صراحت تساوي انسانها در مقابل قانون الهي را متذكر شده است و تنها عامل امتياز افراد تقوي معرفي مي كند .</a:t>
            </a:r>
          </a:p>
          <a:p>
            <a:pPr marL="274320" indent="-274320" algn="just" rtl="1">
              <a:buClr>
                <a:schemeClr val="accent3"/>
              </a:buClr>
              <a:defRPr/>
            </a:pPr>
            <a:r>
              <a:rPr lang="fa-IR" sz="3200" dirty="0">
                <a:cs typeface="B Nazanin" panose="00000400000000000000" pitchFamily="2" charset="-78"/>
              </a:rPr>
              <a:t>5- شورا مانع خود محوري و تمركز قدرت : </a:t>
            </a:r>
            <a:r>
              <a:rPr lang="fa-IR" sz="2800" dirty="0">
                <a:cs typeface="B Nazanin" panose="00000400000000000000" pitchFamily="2" charset="-78"/>
              </a:rPr>
              <a:t>در اسلام تأكيد زيادي بر شورا و مشورت شده است تا از خود محوري صاحبان قدرت بازدارد و اندييشه ها و تصميمات در قالب پخته تر گردد .</a:t>
            </a:r>
          </a:p>
          <a:p>
            <a:pPr algn="just" rtl="1"/>
            <a:endParaRPr lang="en-US" dirty="0"/>
          </a:p>
        </p:txBody>
      </p:sp>
    </p:spTree>
    <p:extLst>
      <p:ext uri="{BB962C8B-B14F-4D97-AF65-F5344CB8AC3E}">
        <p14:creationId xmlns:p14="http://schemas.microsoft.com/office/powerpoint/2010/main" val="39757873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41202" y="90515"/>
            <a:ext cx="7086600" cy="888280"/>
          </a:xfrm>
        </p:spPr>
        <p:txBody>
          <a:bodyPr anchor="t">
            <a:normAutofit/>
          </a:bodyPr>
          <a:lstStyle/>
          <a:p>
            <a:pPr algn="r" rtl="1"/>
            <a:r>
              <a:rPr lang="fa-IR" sz="4800" dirty="0">
                <a:solidFill>
                  <a:srgbClr val="FF0000"/>
                </a:solidFill>
                <a:cs typeface="B Nazanin" panose="00000400000000000000" pitchFamily="2" charset="-78"/>
              </a:rPr>
              <a:t> تعريف قدرت </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2289218" y="1081827"/>
            <a:ext cx="6589154" cy="4082602"/>
          </a:xfrm>
        </p:spPr>
        <p:txBody>
          <a:bodyPr>
            <a:noAutofit/>
          </a:bodyPr>
          <a:lstStyle/>
          <a:p>
            <a:pPr algn="just" rtl="1"/>
            <a:r>
              <a:rPr lang="fa-IR" sz="3200" dirty="0">
                <a:cs typeface="B Nazanin" panose="00000400000000000000" pitchFamily="2" charset="-78"/>
              </a:rPr>
              <a:t>تعاريف متعددي از قدرت شده است كه هر يك بر جنبه خاصي تأكيد كرده </a:t>
            </a:r>
            <a:r>
              <a:rPr lang="fa-IR" sz="3200" dirty="0" smtClean="0">
                <a:cs typeface="B Nazanin" panose="00000400000000000000" pitchFamily="2" charset="-78"/>
              </a:rPr>
              <a:t>اند</a:t>
            </a:r>
            <a:r>
              <a:rPr lang="en-US" sz="3200" dirty="0" smtClean="0">
                <a:cs typeface="B Nazanin" panose="00000400000000000000" pitchFamily="2" charset="-78"/>
              </a:rPr>
              <a:t>.</a:t>
            </a:r>
            <a:endParaRPr lang="fa-IR" sz="3200" dirty="0">
              <a:cs typeface="B Nazanin" panose="00000400000000000000" pitchFamily="2" charset="-78"/>
            </a:endParaRPr>
          </a:p>
          <a:p>
            <a:pPr algn="just" rtl="1"/>
            <a:r>
              <a:rPr lang="fa-IR" sz="3200" u="sng" dirty="0">
                <a:cs typeface="B Nazanin" panose="00000400000000000000" pitchFamily="2" charset="-78"/>
              </a:rPr>
              <a:t>ماكس وبر </a:t>
            </a:r>
            <a:r>
              <a:rPr lang="fa-IR" sz="3200" dirty="0">
                <a:cs typeface="B Nazanin" panose="00000400000000000000" pitchFamily="2" charset="-78"/>
              </a:rPr>
              <a:t>جامعه شناس آلماني تعريف مي كند احتمال اينكه يك فرد در روابط اجتماعي در مقامي باشد كه اراده خود را به رغم مقاومت اعمال مي كند .</a:t>
            </a:r>
          </a:p>
          <a:p>
            <a:pPr algn="just" rtl="1"/>
            <a:r>
              <a:rPr lang="fa-IR" sz="3200" u="sng" dirty="0">
                <a:cs typeface="B Nazanin" panose="00000400000000000000" pitchFamily="2" charset="-78"/>
              </a:rPr>
              <a:t>امرسون</a:t>
            </a:r>
            <a:r>
              <a:rPr lang="fa-IR" sz="3200" dirty="0">
                <a:cs typeface="B Nazanin" panose="00000400000000000000" pitchFamily="2" charset="-78"/>
              </a:rPr>
              <a:t> نيز قدرت عامل الف بر عامل ب را به ميزان متفاوتي مرتبط مي داند كه ( الف ) براي غلبه بر ( ب ) اعمال مي كند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3916529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6661" y="502276"/>
            <a:ext cx="7086600" cy="4176334"/>
          </a:xfrm>
        </p:spPr>
        <p:txBody>
          <a:bodyPr>
            <a:normAutofit/>
          </a:bodyPr>
          <a:lstStyle/>
          <a:p>
            <a:pPr algn="r" rtl="1"/>
            <a:r>
              <a:rPr lang="fa-IR" sz="3200" u="sng" dirty="0">
                <a:cs typeface="B Nazanin" panose="00000400000000000000" pitchFamily="2" charset="-78"/>
              </a:rPr>
              <a:t>استيفن رابينز</a:t>
            </a:r>
            <a:r>
              <a:rPr lang="fa-IR" sz="3200" dirty="0">
                <a:cs typeface="B Nazanin" panose="00000400000000000000" pitchFamily="2" charset="-78"/>
              </a:rPr>
              <a:t> قدرت را چنين تعريف كرده است : توان (الف) در اعمال به  نفوذ بر رفتار (ب) به گونه اي كه  (ب) كاري انجام دهد كه اگر چنين قدرتي اعمال نمي شد آنرا به گونه اي ديگر انجام مي داد </a:t>
            </a:r>
            <a:r>
              <a:rPr lang="fa-IR" sz="3200" dirty="0" smtClean="0">
                <a:cs typeface="B Nazanin" panose="00000400000000000000" pitchFamily="2" charset="-78"/>
              </a:rPr>
              <a:t>.</a:t>
            </a:r>
            <a:endParaRPr lang="en-US" sz="3200" dirty="0" smtClean="0">
              <a:cs typeface="B Nazanin" panose="00000400000000000000" pitchFamily="2" charset="-78"/>
            </a:endParaRPr>
          </a:p>
          <a:p>
            <a:pPr algn="r" rtl="1"/>
            <a:r>
              <a:rPr lang="fa-IR" sz="3200" u="sng" dirty="0" smtClean="0">
                <a:cs typeface="B Nazanin" panose="00000400000000000000" pitchFamily="2" charset="-78"/>
              </a:rPr>
              <a:t>برتراند راسل</a:t>
            </a:r>
            <a:r>
              <a:rPr lang="fa-IR" sz="3200" dirty="0" smtClean="0">
                <a:cs typeface="B Nazanin" panose="00000400000000000000" pitchFamily="2" charset="-78"/>
              </a:rPr>
              <a:t>: قدرت توانایی پدید آوردن آثار مطلوب است.</a:t>
            </a:r>
          </a:p>
          <a:p>
            <a:pPr algn="r" rtl="1"/>
            <a:r>
              <a:rPr lang="fa-IR" sz="3200" u="sng" dirty="0" smtClean="0">
                <a:cs typeface="B Nazanin" panose="00000400000000000000" pitchFamily="2" charset="-78"/>
              </a:rPr>
              <a:t>هانا آرنت</a:t>
            </a:r>
            <a:r>
              <a:rPr lang="fa-IR" sz="3200" dirty="0" smtClean="0">
                <a:cs typeface="B Nazanin" panose="00000400000000000000" pitchFamily="2" charset="-78"/>
              </a:rPr>
              <a:t>: قدرت متناظر است با توانایی آدمی،نه تنها برای عمل کردن بلکه برای عمل در هماهنگی با گروه.</a:t>
            </a:r>
          </a:p>
          <a:p>
            <a:pPr algn="r" rtl="1"/>
            <a:r>
              <a:rPr lang="fa-IR" sz="3200" u="sng" dirty="0" smtClean="0">
                <a:cs typeface="B Nazanin" panose="00000400000000000000" pitchFamily="2" charset="-78"/>
              </a:rPr>
              <a:t>تالکوت پارسونز</a:t>
            </a:r>
            <a:r>
              <a:rPr lang="fa-IR" sz="3200" dirty="0" smtClean="0">
                <a:cs typeface="B Nazanin" panose="00000400000000000000" pitchFamily="2" charset="-78"/>
              </a:rPr>
              <a:t>:توانایی کل یک نظام اجتماعی در به انجام رساندن کارهایی که به نفع اهداف جمعی باشد.</a:t>
            </a:r>
            <a:endParaRPr lang="fa-IR" sz="3200" dirty="0">
              <a:cs typeface="B Nazanin" panose="00000400000000000000" pitchFamily="2" charset="-78"/>
            </a:endParaRPr>
          </a:p>
          <a:p>
            <a:pPr algn="r" rtl="1"/>
            <a:endParaRPr lang="en-US" sz="3200" dirty="0"/>
          </a:p>
        </p:txBody>
      </p:sp>
    </p:spTree>
    <p:extLst>
      <p:ext uri="{BB962C8B-B14F-4D97-AF65-F5344CB8AC3E}">
        <p14:creationId xmlns:p14="http://schemas.microsoft.com/office/powerpoint/2010/main" val="26932244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59387" y="231818"/>
            <a:ext cx="7086600" cy="5834131"/>
          </a:xfrm>
        </p:spPr>
        <p:txBody>
          <a:bodyPr>
            <a:noAutofit/>
          </a:bodyPr>
          <a:lstStyle/>
          <a:p>
            <a:pPr algn="r" rtl="1"/>
            <a:r>
              <a:rPr lang="fa-IR" sz="2800" dirty="0">
                <a:cs typeface="B Nazanin" panose="00000400000000000000" pitchFamily="2" charset="-78"/>
              </a:rPr>
              <a:t>اين تعريف داراي 3 ركن است :</a:t>
            </a:r>
          </a:p>
          <a:p>
            <a:pPr algn="r" rtl="1"/>
            <a:r>
              <a:rPr lang="fa-IR" sz="2800" dirty="0">
                <a:cs typeface="B Nazanin" panose="00000400000000000000" pitchFamily="2" charset="-78"/>
              </a:rPr>
              <a:t>1) توان بالقوه اي كه الزاماً نبايد بالفعل شود . يعني به معني پتانسيلي است كه براي مؤثر واقع شدن احتياج نسيت كه حتماً به فعل در آيد . ممكن است قدرت وجود داشته باشد اما مورد استفاده قرار نگيرد .بنابراين در حد ظرفيت پتانسيل قرار گيرد .</a:t>
            </a:r>
          </a:p>
          <a:p>
            <a:pPr algn="r" rtl="1"/>
            <a:r>
              <a:rPr lang="fa-IR" sz="2800" dirty="0">
                <a:cs typeface="B Nazanin" panose="00000400000000000000" pitchFamily="2" charset="-78"/>
              </a:rPr>
              <a:t>2) يك رابطه وابستگي باشد . به اين معني هر قدر وابستگي </a:t>
            </a:r>
            <a:r>
              <a:rPr lang="en-US" sz="2800" dirty="0">
                <a:cs typeface="B Nazanin" panose="00000400000000000000" pitchFamily="2" charset="-78"/>
              </a:rPr>
              <a:t>B</a:t>
            </a:r>
            <a:r>
              <a:rPr lang="fa-IR" sz="2800" dirty="0">
                <a:cs typeface="B Nazanin" panose="00000400000000000000" pitchFamily="2" charset="-78"/>
              </a:rPr>
              <a:t> به </a:t>
            </a:r>
            <a:r>
              <a:rPr lang="en-US" sz="2800" dirty="0">
                <a:cs typeface="B Nazanin" panose="00000400000000000000" pitchFamily="2" charset="-78"/>
              </a:rPr>
              <a:t>A</a:t>
            </a:r>
            <a:r>
              <a:rPr lang="fa-IR" sz="2800" dirty="0">
                <a:cs typeface="B Nazanin" panose="00000400000000000000" pitchFamily="2" charset="-78"/>
              </a:rPr>
              <a:t> بيشتر باشد قدرت </a:t>
            </a:r>
            <a:r>
              <a:rPr lang="en-US" sz="2800" dirty="0">
                <a:cs typeface="B Nazanin" panose="00000400000000000000" pitchFamily="2" charset="-78"/>
              </a:rPr>
              <a:t>A</a:t>
            </a:r>
            <a:r>
              <a:rPr lang="fa-IR" sz="2800" dirty="0">
                <a:cs typeface="B Nazanin" panose="00000400000000000000" pitchFamily="2" charset="-78"/>
              </a:rPr>
              <a:t> در اين رابطه بيشتر است در اين صورت وابستگي بر اساس گزينه هايي است كه </a:t>
            </a:r>
            <a:r>
              <a:rPr lang="en-US" sz="2800" dirty="0">
                <a:cs typeface="B Nazanin" panose="00000400000000000000" pitchFamily="2" charset="-78"/>
              </a:rPr>
              <a:t>B</a:t>
            </a:r>
            <a:r>
              <a:rPr lang="fa-IR" sz="2800" dirty="0">
                <a:cs typeface="B Nazanin" panose="00000400000000000000" pitchFamily="2" charset="-78"/>
              </a:rPr>
              <a:t> درك مي كند و اهميتي كه </a:t>
            </a:r>
            <a:r>
              <a:rPr lang="en-US" sz="2800" dirty="0">
                <a:cs typeface="B Nazanin" panose="00000400000000000000" pitchFamily="2" charset="-78"/>
              </a:rPr>
              <a:t>B</a:t>
            </a:r>
            <a:r>
              <a:rPr lang="fa-IR" sz="2800" dirty="0">
                <a:cs typeface="B Nazanin" panose="00000400000000000000" pitchFamily="2" charset="-78"/>
              </a:rPr>
              <a:t> به گزينه هاي تحت كنترل </a:t>
            </a:r>
            <a:r>
              <a:rPr lang="en-US" sz="2800" dirty="0">
                <a:cs typeface="B Nazanin" panose="00000400000000000000" pitchFamily="2" charset="-78"/>
              </a:rPr>
              <a:t>A</a:t>
            </a:r>
            <a:r>
              <a:rPr lang="fa-IR" sz="2800" dirty="0">
                <a:cs typeface="B Nazanin" panose="00000400000000000000" pitchFamily="2" charset="-78"/>
              </a:rPr>
              <a:t> مي دهد يك شخص فقط زماني مي تواند بر شما تسلط داشته باشد كه بتواند آن چيزي كه خواسته شماست ، كنترل نمايد .</a:t>
            </a:r>
          </a:p>
          <a:p>
            <a:pPr algn="r" rtl="1"/>
            <a:r>
              <a:rPr lang="fa-IR" sz="2800" dirty="0">
                <a:cs typeface="B Nazanin" panose="00000400000000000000" pitchFamily="2" charset="-78"/>
              </a:rPr>
              <a:t>3 ) فرد (ب) در رفتار خود صاحب اختيار است : اينكه مي گوييم الف ، ب را وادار مي كند كه كاري انجام دهد به اين معني نيست كه ب هيچ نوع آزادي عمل ندارد </a:t>
            </a:r>
            <a:r>
              <a:rPr lang="fa-IR" sz="2800" dirty="0" smtClean="0">
                <a:cs typeface="B Nazanin" panose="00000400000000000000" pitchFamily="2" charset="-78"/>
              </a:rPr>
              <a:t>.</a:t>
            </a:r>
            <a:endParaRPr lang="en-US" sz="2800" dirty="0" smtClean="0">
              <a:cs typeface="B Nazanin" panose="00000400000000000000" pitchFamily="2" charset="-78"/>
            </a:endParaRPr>
          </a:p>
          <a:p>
            <a:pPr algn="r" rtl="1"/>
            <a:r>
              <a:rPr lang="fa-IR" sz="2800" dirty="0" smtClean="0">
                <a:cs typeface="B Nazanin" panose="00000400000000000000" pitchFamily="2" charset="-78"/>
              </a:rPr>
              <a:t> </a:t>
            </a:r>
            <a:r>
              <a:rPr lang="fa-IR" sz="2800" dirty="0">
                <a:cs typeface="B Nazanin" panose="00000400000000000000" pitchFamily="2" charset="-78"/>
              </a:rPr>
              <a:t>مثلاً ؛ شرح وظايف محدود كننده دستورات و خواسته (الف) بر (ب) است . بنابراين دستورات و خواسته هاي خارج از شرح شغل را با اختيار مي تواند انجام ندهد .</a:t>
            </a:r>
          </a:p>
          <a:p>
            <a:pPr algn="r" rtl="1"/>
            <a:endParaRPr lang="en-US" sz="2800" dirty="0">
              <a:cs typeface="B Nazanin" panose="00000400000000000000" pitchFamily="2" charset="-78"/>
            </a:endParaRPr>
          </a:p>
        </p:txBody>
      </p:sp>
    </p:spTree>
    <p:extLst>
      <p:ext uri="{BB962C8B-B14F-4D97-AF65-F5344CB8AC3E}">
        <p14:creationId xmlns:p14="http://schemas.microsoft.com/office/powerpoint/2010/main" val="37081848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51438" y="0"/>
            <a:ext cx="7086600" cy="772370"/>
          </a:xfrm>
        </p:spPr>
        <p:txBody>
          <a:bodyPr anchor="t">
            <a:normAutofit/>
          </a:bodyPr>
          <a:lstStyle/>
          <a:p>
            <a:pPr algn="ctr" rtl="1"/>
            <a:r>
              <a:rPr lang="fa-IR" sz="4800" dirty="0">
                <a:solidFill>
                  <a:srgbClr val="FF0000"/>
                </a:solidFill>
                <a:cs typeface="B Nazanin" panose="00000400000000000000" pitchFamily="2" charset="-78"/>
              </a:rPr>
              <a:t>پايگاههاي قدرت </a:t>
            </a:r>
            <a:endParaRPr lang="en-US" sz="4800" dirty="0">
              <a:solidFill>
                <a:srgbClr val="FF0000"/>
              </a:solidFill>
              <a:cs typeface="B Nazanin" panose="00000400000000000000" pitchFamily="2" charset="-78"/>
            </a:endParaRPr>
          </a:p>
        </p:txBody>
      </p:sp>
      <p:sp>
        <p:nvSpPr>
          <p:cNvPr id="3" name="Subtitle 2"/>
          <p:cNvSpPr>
            <a:spLocks noGrp="1"/>
          </p:cNvSpPr>
          <p:nvPr>
            <p:ph type="subTitle" idx="1"/>
          </p:nvPr>
        </p:nvSpPr>
        <p:spPr>
          <a:xfrm>
            <a:off x="1936661" y="939797"/>
            <a:ext cx="7086600" cy="4057207"/>
          </a:xfrm>
        </p:spPr>
        <p:txBody>
          <a:bodyPr>
            <a:normAutofit/>
          </a:bodyPr>
          <a:lstStyle/>
          <a:p>
            <a:pPr algn="just" rtl="1"/>
            <a:r>
              <a:rPr lang="fa-IR" sz="3200" dirty="0">
                <a:cs typeface="B Nazanin" panose="00000400000000000000" pitchFamily="2" charset="-78"/>
              </a:rPr>
              <a:t>اينكه بدانيم قدرت از چيزهايي نشأت مي گيرد و چه چيزهايي هستند كه به فرد و يا  گروه كمك مي كنند قدرت تأثير بر ديگران داشته باشند . دو مدل توضيح مي دهيم اول مدل بوسيله اتزيوني </a:t>
            </a:r>
            <a:r>
              <a:rPr lang="en-US" sz="3200" dirty="0">
                <a:cs typeface="B Nazanin" panose="00000400000000000000" pitchFamily="2" charset="-78"/>
              </a:rPr>
              <a:t>A.ETZIONI</a:t>
            </a:r>
            <a:r>
              <a:rPr lang="fa-IR" sz="3200" dirty="0">
                <a:cs typeface="B Nazanin" panose="00000400000000000000" pitchFamily="2" charset="-78"/>
              </a:rPr>
              <a:t> (1964) پيشنهاد شده است كه سه نوع قدرت وجود دارد :</a:t>
            </a:r>
          </a:p>
          <a:p>
            <a:pPr algn="just" rtl="1"/>
            <a:r>
              <a:rPr lang="fa-IR" sz="3200" dirty="0">
                <a:cs typeface="B Nazanin" panose="00000400000000000000" pitchFamily="2" charset="-78"/>
              </a:rPr>
              <a:t>1) </a:t>
            </a:r>
            <a:r>
              <a:rPr lang="fa-IR" sz="3200" b="1" dirty="0">
                <a:cs typeface="B Nazanin" panose="00000400000000000000" pitchFamily="2" charset="-78"/>
              </a:rPr>
              <a:t>قدرت اجباري </a:t>
            </a:r>
            <a:r>
              <a:rPr lang="fa-IR" sz="3200" dirty="0">
                <a:cs typeface="B Nazanin" panose="00000400000000000000" pitchFamily="2" charset="-78"/>
              </a:rPr>
              <a:t>، متضمن فشار بر كسي است تا خواسته هاي طرف ديگر تبعيت كند . سازمان زندانها نمونه اي از سازمان قدرت اجباري است .</a:t>
            </a:r>
          </a:p>
          <a:p>
            <a:pPr algn="just" rtl="1"/>
            <a:r>
              <a:rPr lang="fa-IR" sz="3200" dirty="0">
                <a:cs typeface="B Nazanin" panose="00000400000000000000" pitchFamily="2" charset="-78"/>
              </a:rPr>
              <a:t>2) </a:t>
            </a:r>
            <a:r>
              <a:rPr lang="fa-IR" sz="3200" b="1" dirty="0">
                <a:cs typeface="B Nazanin" panose="00000400000000000000" pitchFamily="2" charset="-78"/>
              </a:rPr>
              <a:t>قدرت مطلوب </a:t>
            </a:r>
            <a:r>
              <a:rPr lang="fa-IR" sz="3200" dirty="0">
                <a:cs typeface="B Nazanin" panose="00000400000000000000" pitchFamily="2" charset="-78"/>
              </a:rPr>
              <a:t>، كه مبتني بر مقتضيات عملكرد پاداش مي باشد . فرد از دستورات سرپرست تبعيت مي كند تا اضافه حقوق يا ترفيع دريافت كند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16499114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37516" y="772733"/>
            <a:ext cx="6806484" cy="4163454"/>
          </a:xfrm>
        </p:spPr>
        <p:txBody>
          <a:bodyPr>
            <a:normAutofit/>
          </a:bodyPr>
          <a:lstStyle/>
          <a:p>
            <a:pPr algn="just" rtl="1"/>
            <a:r>
              <a:rPr lang="fa-IR" sz="3200" dirty="0">
                <a:cs typeface="B Nazanin" panose="00000400000000000000" pitchFamily="2" charset="-78"/>
              </a:rPr>
              <a:t>3) </a:t>
            </a:r>
            <a:r>
              <a:rPr lang="fa-IR" sz="3200" b="1" dirty="0">
                <a:cs typeface="B Nazanin" panose="00000400000000000000" pitchFamily="2" charset="-78"/>
              </a:rPr>
              <a:t>قدرت دستوري </a:t>
            </a:r>
            <a:r>
              <a:rPr lang="fa-IR" sz="3200" dirty="0">
                <a:cs typeface="B Nazanin" panose="00000400000000000000" pitchFamily="2" charset="-78"/>
              </a:rPr>
              <a:t>:‌كه مبتني بر عقايد و باورهاي اعضا در حقوق سازماني است كه بر رفتار آنها حاكم است كه نمونه آن سازمانهاي مكتبي است . اين طبقه بندي كاربرد محدودي در بسياري از سازمانها بازرگاني و دولتي كه عمدتاً بر قدرت مطلوب مبتني هستند دارد . </a:t>
            </a:r>
          </a:p>
          <a:p>
            <a:pPr algn="just" rtl="1"/>
            <a:r>
              <a:rPr lang="fa-IR" sz="3200" dirty="0">
                <a:cs typeface="B Nazanin" panose="00000400000000000000" pitchFamily="2" charset="-78"/>
              </a:rPr>
              <a:t>مدل ديگري از مباني قدرت را فرنچ وراوان ارائه كردند كه سودمندتر به نظر مي رسد شامل پنج طريقه اساسي كه طبق آن قدرت در موقعيت هاي اجتماعي اعمال مي شود كه عبارتند از : اعمال زور ، پاداش ، مشروعيت ، تخصص و مشروعيت .</a:t>
            </a:r>
          </a:p>
          <a:p>
            <a:pPr algn="just" rtl="1"/>
            <a:endParaRPr lang="en-US" sz="3200" dirty="0">
              <a:cs typeface="B Nazanin" panose="00000400000000000000" pitchFamily="2" charset="-78"/>
            </a:endParaRPr>
          </a:p>
        </p:txBody>
      </p:sp>
    </p:spTree>
    <p:extLst>
      <p:ext uri="{BB962C8B-B14F-4D97-AF65-F5344CB8AC3E}">
        <p14:creationId xmlns:p14="http://schemas.microsoft.com/office/powerpoint/2010/main" val="3975060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4336</Words>
  <Application>Microsoft Office PowerPoint</Application>
  <PresentationFormat>On-screen Show (4:3)</PresentationFormat>
  <Paragraphs>187</Paragraphs>
  <Slides>45</Slides>
  <Notes>0</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PowerPoint Presentation</vt:lpstr>
      <vt:lpstr>PowerPoint Presentation</vt:lpstr>
      <vt:lpstr>PowerPoint Presentation</vt:lpstr>
      <vt:lpstr>قدرت</vt:lpstr>
      <vt:lpstr> تعريف قدرت </vt:lpstr>
      <vt:lpstr>PowerPoint Presentation</vt:lpstr>
      <vt:lpstr>PowerPoint Presentation</vt:lpstr>
      <vt:lpstr>پايگاههاي قدرت </vt:lpstr>
      <vt:lpstr>PowerPoint Presentation</vt:lpstr>
      <vt:lpstr>قدرت اعمال زور</vt:lpstr>
      <vt:lpstr>قدرت مبتني بر پاداش</vt:lpstr>
      <vt:lpstr>قدرت قانوني</vt:lpstr>
      <vt:lpstr>قدرت مبتني بر تخصص</vt:lpstr>
      <vt:lpstr>قدرت مرجعيت</vt:lpstr>
      <vt:lpstr>وابستگي : كليد قدرت </vt:lpstr>
      <vt:lpstr>PowerPoint Presentation</vt:lpstr>
      <vt:lpstr>PowerPoint Presentation</vt:lpstr>
      <vt:lpstr>انواع قدرت</vt:lpstr>
      <vt:lpstr>PowerPoint Presentation</vt:lpstr>
      <vt:lpstr>قدرت تنبیه در مدیریت الهی و اسلامی</vt:lpstr>
      <vt:lpstr>PowerPoint Presentation</vt:lpstr>
      <vt:lpstr>2.”در مدیریت اسلامی،باید آنچنان تصویری از قدرت تنبیه در سازمان ایجاد گردد که افراد بدانند هیج گونه تبعیضی در این زمینه وجود ندارد.”</vt:lpstr>
      <vt:lpstr>PowerPoint Presentation</vt:lpstr>
      <vt:lpstr>3)”تنبیه یگانه و اولین قدرتی نیست که برای نفوذ از آن استفاده می شود.”</vt:lpstr>
      <vt:lpstr>4)”قبل و بعد از تنبیه باید رحمت و بخشش مد نظر قرار داده شود.”</vt:lpstr>
      <vt:lpstr>5)”استفاده از قدرت تنبیه برای تحت تأثیر قراردادن رفتار دیگران و نفوذ در آنان عمومیت دارد و اختصاص به افراد یا گروه خاصی ندارد.”</vt:lpstr>
      <vt:lpstr>6)”خطای غیر قابل بخشش که فرد خاطی حتما مشمول تنبیه خواهد شد،وجود دارد.”</vt:lpstr>
      <vt:lpstr>7)تنبیه باید به صورت مرحله ای اجرا شود و تنها در صورت نتیجه نگرفتن از مراتب ضعیف تر می توان به مراتب قوی تر و شدیدتر تنبیه متوسل شد.</vt:lpstr>
      <vt:lpstr>8)تنبیه باید نه تنها به عنوان ابزاری جهت رسیدن به اهداف سازمانی و نه از روی کینه و دشمنی اعمال گردد.</vt:lpstr>
      <vt:lpstr>قدرت پاداش در مدیریت الهی و اسلامی </vt:lpstr>
      <vt:lpstr>2)تصویری که از پاداش ساخته می شود باید هم متضمن بر پاداش مادی هم غیرمادی باشد. </vt:lpstr>
      <vt:lpstr>3)تأکید بر استفاده از قدرت پاداش و تنبیه به صورت توأمان</vt:lpstr>
      <vt:lpstr>4)برای به تصویر کشیدن قدرت پاداش،هم اجمالا و هم تفصیلا به پاداش های مربوطه اشاره می شود.</vt:lpstr>
      <vt:lpstr>5)استفاده از قدرت پاداش عمومیت دارد.</vt:lpstr>
      <vt:lpstr>6)در مورد قدرت پاداش باید علاوه بر تنوع پاداش ها،مراتب متعدد و درجات مختلفی از پاداش وجود داشته باشد.</vt:lpstr>
      <vt:lpstr>قدرت تخصص در مدیریت الهی و اسلامی</vt:lpstr>
      <vt:lpstr>2)نسبت به سایر مراحل عمر سازمان،در اوایل تشکیل آن،ازقدرت تخصص استفاده بیشتری می شود.</vt:lpstr>
      <vt:lpstr>3)از نظر تأکیدی،قدرت تخصص بعد از قدرت های تنبیه و پاداش در رده سوم قرار دارد.</vt:lpstr>
      <vt:lpstr>قدرت منتسب در مدیریت الهی و اسلامی</vt:lpstr>
      <vt:lpstr>2) قدرت منتسب از نظر تأکیدی در جایگاه چهارم قرار دارد.</vt:lpstr>
      <vt:lpstr>استفاده توأم از چند قدرت</vt:lpstr>
      <vt:lpstr>2)جمع بین دو قدرت تخصص و تنبیه</vt:lpstr>
      <vt:lpstr>3)جمع بین سه قدرت تخصص،تنبیه،پاداش</vt:lpstr>
      <vt:lpstr>راههاي جلوگيري از فساد قدرت از نظر اسلام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mr.aliahmadi</dc:creator>
  <cp:lastModifiedBy>User</cp:lastModifiedBy>
  <cp:revision>1</cp:revision>
  <dcterms:created xsi:type="dcterms:W3CDTF">2006-08-16T00:00:00Z</dcterms:created>
  <dcterms:modified xsi:type="dcterms:W3CDTF">2013-12-22T10:40:55Z</dcterms:modified>
</cp:coreProperties>
</file>