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rshamsi" initials="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23" autoAdjust="0"/>
  </p:normalViewPr>
  <p:slideViewPr>
    <p:cSldViewPr>
      <p:cViewPr varScale="1">
        <p:scale>
          <a:sx n="63" d="100"/>
          <a:sy n="63" d="100"/>
        </p:scale>
        <p:origin x="-870" y="-108"/>
      </p:cViewPr>
      <p:guideLst>
        <p:guide orient="horz" pos="2160"/>
        <p:guide pos="2880"/>
      </p:guideLst>
    </p:cSldViewPr>
  </p:slideViewPr>
  <p:outlineViewPr>
    <p:cViewPr>
      <p:scale>
        <a:sx n="33" d="100"/>
        <a:sy n="33" d="100"/>
      </p:scale>
      <p:origin x="0" y="6607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2-03T22:35:18.900" idx="1">
    <p:pos x="1977" y="2514"/>
    <p:text>در بررسی تطبیقی مدیریت‌ها و نقد و ارزیابی ویژگی‌ها و كاستی‌های آن‌ها، با جوانب گسترده و ویژگی‌های ارزشمند تئوری‌های مدیریت آشنا می‌شویم و ضعف‌ها و گرایش‌های منفی و ضد انسانی برخی از آن‌ها را كشف نموده و ره‌آورد شوم آن‌ها را شناسایی می كنیم</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2-04T02:06:30.062" idx="2">
    <p:pos x="3758" y="1452"/>
    <p:text/>
  </p:cm>
  <p:cm authorId="0" dt="2013-12-04T02:08:26.643" idx="3">
    <p:pos x="3429" y="2658"/>
    <p:text/>
  </p:cm>
  <p:cm authorId="0" dt="2013-12-04T02:09:25.173" idx="4">
    <p:pos x="4411" y="2893"/>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E7785FF-9FC9-410A-8DDA-522BBCB5BA2F}" type="datetimeFigureOut">
              <a:rPr lang="fa-IR" smtClean="0"/>
              <a:t>02/19/1435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5596ACD-94ED-46CC-872C-F29FF9E09D27}" type="slidenum">
              <a:rPr lang="fa-IR" smtClean="0"/>
              <a:t>‹#›</a:t>
            </a:fld>
            <a:endParaRPr lang="fa-IR"/>
          </a:p>
        </p:txBody>
      </p:sp>
    </p:spTree>
    <p:extLst>
      <p:ext uri="{BB962C8B-B14F-4D97-AF65-F5344CB8AC3E}">
        <p14:creationId xmlns:p14="http://schemas.microsoft.com/office/powerpoint/2010/main" val="314611024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3C051B-E3B9-4DFC-8F78-A81B69405C85}" type="slidenum">
              <a:rPr lang="en-US" smtClean="0"/>
              <a:t>2</a:t>
            </a:fld>
            <a:endParaRPr lang="en-US"/>
          </a:p>
        </p:txBody>
      </p:sp>
    </p:spTree>
    <p:extLst>
      <p:ext uri="{BB962C8B-B14F-4D97-AF65-F5344CB8AC3E}">
        <p14:creationId xmlns:p14="http://schemas.microsoft.com/office/powerpoint/2010/main" val="4161161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3C051B-E3B9-4DFC-8F78-A81B69405C85}" type="slidenum">
              <a:rPr lang="en-US" smtClean="0"/>
              <a:t>3</a:t>
            </a:fld>
            <a:endParaRPr lang="en-US"/>
          </a:p>
        </p:txBody>
      </p:sp>
    </p:spTree>
    <p:extLst>
      <p:ext uri="{BB962C8B-B14F-4D97-AF65-F5344CB8AC3E}">
        <p14:creationId xmlns:p14="http://schemas.microsoft.com/office/powerpoint/2010/main" val="1673705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فایده‌گرایی یا یوتیلیتاریانیسم (به انگلیسی: </a:t>
            </a:r>
            <a:r>
              <a:rPr lang="en-US" dirty="0" smtClean="0"/>
              <a:t>Utilitarianism)‏ </a:t>
            </a:r>
            <a:r>
              <a:rPr lang="fa-IR" dirty="0" smtClean="0"/>
              <a:t>که به سودگرایی، منفعت‌گرایی و اصالت نفع نیز ترجمه شده‌است، </a:t>
            </a:r>
            <a:endParaRPr lang="en-US" dirty="0"/>
          </a:p>
        </p:txBody>
      </p:sp>
      <p:sp>
        <p:nvSpPr>
          <p:cNvPr id="4" name="Slide Number Placeholder 3"/>
          <p:cNvSpPr>
            <a:spLocks noGrp="1"/>
          </p:cNvSpPr>
          <p:nvPr>
            <p:ph type="sldNum" sz="quarter" idx="10"/>
          </p:nvPr>
        </p:nvSpPr>
        <p:spPr/>
        <p:txBody>
          <a:bodyPr/>
          <a:lstStyle/>
          <a:p>
            <a:fld id="{093C051B-E3B9-4DFC-8F78-A81B69405C85}" type="slidenum">
              <a:rPr lang="en-US" smtClean="0"/>
              <a:t>10</a:t>
            </a:fld>
            <a:endParaRPr lang="en-US"/>
          </a:p>
        </p:txBody>
      </p:sp>
    </p:spTree>
    <p:extLst>
      <p:ext uri="{BB962C8B-B14F-4D97-AF65-F5344CB8AC3E}">
        <p14:creationId xmlns:p14="http://schemas.microsoft.com/office/powerpoint/2010/main" val="789104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fa-IR" dirty="0" smtClean="0"/>
              <a:t>اولیگارشی در لغت به معنای گروه اندک، و در اصطلاح، نظام سیاسی است، که در آن گروه اندکی با شیوه ای غیر دموکراتیک و بر اساس تکیه بر ثروت حکومت میکنند،</a:t>
            </a:r>
          </a:p>
          <a:p>
            <a:pPr algn="r" rtl="1"/>
            <a:r>
              <a:rPr lang="fa-IR" dirty="0" smtClean="0"/>
              <a:t>منظور از نخبه‌سالاری یا </a:t>
            </a:r>
            <a:r>
              <a:rPr lang="ar-SA" sz="1200" b="1" dirty="0" smtClean="0"/>
              <a:t>اریستوكراسی</a:t>
            </a:r>
            <a:r>
              <a:rPr lang="fa-IR" i="1" dirty="0" smtClean="0"/>
              <a:t>آ </a:t>
            </a:r>
            <a:r>
              <a:rPr lang="fa-IR" dirty="0" smtClean="0"/>
              <a:t>(به انگلیسی: </a:t>
            </a:r>
            <a:r>
              <a:rPr lang="en-US" dirty="0" smtClean="0"/>
              <a:t>Aristocracy)‏ </a:t>
            </a:r>
            <a:r>
              <a:rPr lang="fa-IR" dirty="0" smtClean="0"/>
              <a:t>نظریه و عمل گروهی نخبه در امر حکومت است. </a:t>
            </a:r>
            <a:endParaRPr lang="en-US" dirty="0"/>
          </a:p>
        </p:txBody>
      </p:sp>
      <p:sp>
        <p:nvSpPr>
          <p:cNvPr id="4" name="Slide Number Placeholder 3"/>
          <p:cNvSpPr>
            <a:spLocks noGrp="1"/>
          </p:cNvSpPr>
          <p:nvPr>
            <p:ph type="sldNum" sz="quarter" idx="10"/>
          </p:nvPr>
        </p:nvSpPr>
        <p:spPr/>
        <p:txBody>
          <a:bodyPr/>
          <a:lstStyle/>
          <a:p>
            <a:fld id="{093C051B-E3B9-4DFC-8F78-A81B69405C85}" type="slidenum">
              <a:rPr lang="en-US" smtClean="0"/>
              <a:t>11</a:t>
            </a:fld>
            <a:endParaRPr lang="en-US"/>
          </a:p>
        </p:txBody>
      </p:sp>
    </p:spTree>
    <p:extLst>
      <p:ext uri="{BB962C8B-B14F-4D97-AF65-F5344CB8AC3E}">
        <p14:creationId xmlns:p14="http://schemas.microsoft.com/office/powerpoint/2010/main" val="1538050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fa-IR" dirty="0" smtClean="0"/>
              <a:t>فرق است میان تبعیض و تفاوت. تبعیض؛ برتری دادن بدون دلیل است. ولی تفاوت؛ برتری بر اساس لیاقت است.</a:t>
            </a:r>
          </a:p>
          <a:p>
            <a:pPr algn="r"/>
            <a:r>
              <a:rPr lang="fa-IR" dirty="0" smtClean="0"/>
              <a:t>گروه‌گرایی، اگر بدون رهبری صحیح و خداپسندانه باشد، عوامل سقوط را سریعتر فراهم می‌كند. («و نحن عصبة» نشان انسجام است، ولی انسجامی رها وبدون رهبری صحیح)</a:t>
            </a:r>
          </a:p>
          <a:p>
            <a:pPr algn="r"/>
            <a:r>
              <a:rPr lang="fa-IR" dirty="0" smtClean="0"/>
              <a:t>انسان برای ارتكاب خطا و گناه، اوّل خود را توجیه و كار خود را تئوریزه می‌كند.</a:t>
            </a:r>
          </a:p>
          <a:p>
            <a:pPr algn="r"/>
            <a:r>
              <a:rPr lang="fa-IR" dirty="0" smtClean="0"/>
              <a:t>احساس قدرت و نیرومندی عقل را كور می‌كند. </a:t>
            </a:r>
          </a:p>
          <a:p>
            <a:pPr algn="r"/>
            <a:r>
              <a:rPr lang="fa-IR" dirty="0" smtClean="0"/>
              <a:t>معیارهای نادرست، نتایج نادرست به دنبال دارد.</a:t>
            </a:r>
            <a:endParaRPr lang="en-US" dirty="0"/>
          </a:p>
        </p:txBody>
      </p:sp>
      <p:sp>
        <p:nvSpPr>
          <p:cNvPr id="4" name="Slide Number Placeholder 3"/>
          <p:cNvSpPr>
            <a:spLocks noGrp="1"/>
          </p:cNvSpPr>
          <p:nvPr>
            <p:ph type="sldNum" sz="quarter" idx="10"/>
          </p:nvPr>
        </p:nvSpPr>
        <p:spPr/>
        <p:txBody>
          <a:bodyPr/>
          <a:lstStyle/>
          <a:p>
            <a:fld id="{093C051B-E3B9-4DFC-8F78-A81B69405C85}" type="slidenum">
              <a:rPr lang="en-US" smtClean="0"/>
              <a:t>19</a:t>
            </a:fld>
            <a:endParaRPr lang="en-US"/>
          </a:p>
        </p:txBody>
      </p:sp>
    </p:spTree>
    <p:extLst>
      <p:ext uri="{BB962C8B-B14F-4D97-AF65-F5344CB8AC3E}">
        <p14:creationId xmlns:p14="http://schemas.microsoft.com/office/powerpoint/2010/main" val="3573983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7828359"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9370" y="5929622"/>
            <a:ext cx="1202248" cy="144270"/>
          </a:xfrm>
          <a:prstGeom prst="rect">
            <a:avLst/>
          </a:prstGeom>
        </p:spPr>
      </p:pic>
      <p:sp>
        <p:nvSpPr>
          <p:cNvPr id="14" name="Rectangle 13"/>
          <p:cNvSpPr/>
          <p:nvPr/>
        </p:nvSpPr>
        <p:spPr>
          <a:xfrm>
            <a:off x="0" y="4567988"/>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7939371" y="4567988"/>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92" y="609599"/>
            <a:ext cx="6539158"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051717" y="3653379"/>
            <a:ext cx="611743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510242" y="4711616"/>
            <a:ext cx="7210394"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785674-E0F0-47DD-8068-881114D68BF4}" type="datetime1">
              <a:rPr lang="en-US" smtClean="0"/>
              <a:t>12/22/2013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47092" y="4709926"/>
            <a:ext cx="865613" cy="1090789"/>
          </a:xfrm>
        </p:spPr>
        <p:txBody>
          <a:bodyPr/>
          <a:lstStyle/>
          <a:p>
            <a:fld id="{6D22F896-40B5-4ADD-8801-0D06FADFA095}" type="slidenum">
              <a:rPr lang="en-US" smtClean="0"/>
              <a:t>‹#›</a:t>
            </a:fld>
            <a:endParaRPr lang="en-US" dirty="0"/>
          </a:p>
        </p:txBody>
      </p:sp>
      <p:sp>
        <p:nvSpPr>
          <p:cNvPr id="16" name="TextBox 15"/>
          <p:cNvSpPr txBox="1"/>
          <p:nvPr/>
        </p:nvSpPr>
        <p:spPr>
          <a:xfrm>
            <a:off x="437679" y="74811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7247107" y="3033524"/>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125521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7828359"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9370" y="1971234"/>
            <a:ext cx="1202248" cy="144270"/>
          </a:xfrm>
          <a:prstGeom prst="rect">
            <a:avLst/>
          </a:prstGeom>
        </p:spPr>
      </p:pic>
      <p:sp>
        <p:nvSpPr>
          <p:cNvPr id="17" name="Rectangle 16"/>
          <p:cNvSpPr/>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7939371"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510242" y="753228"/>
            <a:ext cx="7210395"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510239" y="4297503"/>
            <a:ext cx="2287279"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510239" y="2336873"/>
            <a:ext cx="2287279"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10239" y="4873765"/>
            <a:ext cx="2287279"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2959103" y="4297503"/>
            <a:ext cx="229743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2959103" y="2336873"/>
            <a:ext cx="229743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2958088" y="4873764"/>
            <a:ext cx="230047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423009" y="4297503"/>
            <a:ext cx="2297629"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5423008" y="2336873"/>
            <a:ext cx="2297629"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422915" y="4873762"/>
            <a:ext cx="2300672"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137962CA-0F97-43DD-B4AB-AFB753E5785D}" type="datetime1">
              <a:rPr lang="en-US" smtClean="0"/>
              <a:t>12/22/2013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403511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7828359"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9370" y="5929622"/>
            <a:ext cx="1202248" cy="144270"/>
          </a:xfrm>
          <a:prstGeom prst="rect">
            <a:avLst/>
          </a:prstGeom>
        </p:spPr>
      </p:pic>
      <p:sp>
        <p:nvSpPr>
          <p:cNvPr id="10" name="Rectangle 9"/>
          <p:cNvSpPr/>
          <p:nvPr/>
        </p:nvSpPr>
        <p:spPr>
          <a:xfrm>
            <a:off x="0" y="4567988"/>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7939371" y="4567988"/>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10241" y="609597"/>
            <a:ext cx="7210394"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0242" y="4711616"/>
            <a:ext cx="7210394"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5E2827-018D-4D27-8E07-CCB36CF61F4C}" type="datetime1">
              <a:rPr lang="en-US" smtClean="0"/>
              <a:t>12/22/2013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47092" y="4711616"/>
            <a:ext cx="865613" cy="1090789"/>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2062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163328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846972"/>
          </a:xfrm>
        </p:spPr>
        <p:txBody>
          <a:bodyPr/>
          <a:lstStyle/>
          <a:p>
            <a:pPr algn="r" rtl="1"/>
            <a:r>
              <a:rPr lang="fa-IR" b="1" i="1" dirty="0">
                <a:solidFill>
                  <a:srgbClr val="FFFF00"/>
                </a:solidFill>
              </a:rPr>
              <a:t>معایب مکاتب مدیریت غربی </a:t>
            </a:r>
            <a:endParaRPr lang="en-US" b="1" i="1" dirty="0">
              <a:solidFill>
                <a:srgbClr val="FFFF00"/>
              </a:solidFill>
            </a:endParaRPr>
          </a:p>
        </p:txBody>
      </p:sp>
      <p:sp>
        <p:nvSpPr>
          <p:cNvPr id="3" name="Content Placeholder 2"/>
          <p:cNvSpPr>
            <a:spLocks noGrp="1"/>
          </p:cNvSpPr>
          <p:nvPr>
            <p:ph idx="1"/>
          </p:nvPr>
        </p:nvSpPr>
        <p:spPr>
          <a:xfrm>
            <a:off x="510240" y="2129055"/>
            <a:ext cx="7210396" cy="4230181"/>
          </a:xfrm>
        </p:spPr>
        <p:txBody>
          <a:bodyPr/>
          <a:lstStyle/>
          <a:p>
            <a:pPr algn="r" rtl="1"/>
            <a:r>
              <a:rPr lang="fa-IR" dirty="0" smtClean="0"/>
              <a:t>1</a:t>
            </a:r>
            <a:r>
              <a:rPr lang="ar-SA" b="1" dirty="0" smtClean="0"/>
              <a:t>- مدیریت مالتوزیانیسم؛ كه بر اساس سودجویی و منافع شخصی كار می‌كند.</a:t>
            </a:r>
            <a:br>
              <a:rPr lang="ar-SA" b="1" dirty="0" smtClean="0"/>
            </a:br>
            <a:r>
              <a:rPr lang="ar-SA" b="1" dirty="0" smtClean="0"/>
              <a:t>2- مدیریت اكسپانسیونیسم؛ طرفداران توسعه اراضی حتی بوسیله دخالت نظامی و سیاسی مانند صهیونیسم بین‌المللی.</a:t>
            </a:r>
            <a:br>
              <a:rPr lang="ar-SA" b="1" dirty="0" smtClean="0"/>
            </a:br>
            <a:r>
              <a:rPr lang="ar-SA" b="1" dirty="0" smtClean="0"/>
              <a:t>3- مدیریت سندیكالیسم؛ كه برای منافع سازمان اصناف در یك كشوری فعال است.</a:t>
            </a:r>
            <a:br>
              <a:rPr lang="ar-SA" b="1" dirty="0" smtClean="0"/>
            </a:br>
            <a:r>
              <a:rPr lang="ar-SA" b="1" dirty="0" smtClean="0"/>
              <a:t>4- مدیریت فیزیوكراسی؛ كه بر اساس سودجویی و منافع شخصی تبیین می‌شود كه با كاپیتالیسم و یوتیلیتاریانیسم هماهنگ است.</a:t>
            </a:r>
            <a:br>
              <a:rPr lang="ar-SA" b="1" dirty="0" smtClean="0"/>
            </a:br>
            <a:r>
              <a:rPr lang="ar-SA" b="1" dirty="0" smtClean="0"/>
              <a:t>5- مدیریت فئودالیسم‌ها؛كه منافع خان و ارباب و مالكین بزرگ را مورد توجه قرار می‌دهد.</a:t>
            </a:r>
            <a:br>
              <a:rPr lang="ar-SA" b="1" dirty="0" smtClean="0"/>
            </a:br>
            <a:r>
              <a:rPr lang="ar-SA" b="1" dirty="0" smtClean="0"/>
              <a:t>6- مدیریت پلوتوكراسی؛ كه مدیریت سیاسی، اقتصادی جامعه در دست سرمایه‌داران بزرگ است.</a:t>
            </a:r>
            <a:br>
              <a:rPr lang="ar-SA" b="1" dirty="0" smtClean="0"/>
            </a:br>
            <a:r>
              <a:rPr lang="ar-SA" b="1" dirty="0" smtClean="0"/>
              <a:t>7- مدیریت اریستوكراسی؛ كه اشراف و طبقه مرفه مدیریت را در دست گیرند و برای منافع همین طبقه فعال باشند.</a:t>
            </a:r>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10</a:t>
            </a:fld>
            <a:endParaRPr lang="en-US" dirty="0"/>
          </a:p>
        </p:txBody>
      </p:sp>
    </p:spTree>
    <p:extLst>
      <p:ext uri="{BB962C8B-B14F-4D97-AF65-F5344CB8AC3E}">
        <p14:creationId xmlns:p14="http://schemas.microsoft.com/office/powerpoint/2010/main" val="22416800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ar-SA" sz="2400" b="1" dirty="0">
                <a:solidFill>
                  <a:srgbClr val="FFFF00"/>
                </a:solidFill>
              </a:rPr>
              <a:t>این دسته از حكومت‌ها و مدیریت‌ها از نظر قرآن و نهج‌البلاغه، مردود می‌باشند زیرا در قرآن و نهج‌البلاغه حكومت و مدیریت تكیه‌گاه‌های ارزشمندی دارند كه نمی‌توان در مدیریت اسلامی تئوری مدیریت الیگارشی یا اریستوكراسی را پذیرفت مانند: </a:t>
            </a:r>
            <a:br>
              <a:rPr lang="ar-SA" sz="2400" b="1" dirty="0">
                <a:solidFill>
                  <a:srgbClr val="FFFF00"/>
                </a:solidFill>
              </a:rPr>
            </a:br>
            <a:endParaRPr lang="en-US" sz="2400" b="1" dirty="0">
              <a:solidFill>
                <a:srgbClr val="FFFF00"/>
              </a:solidFill>
            </a:endParaRPr>
          </a:p>
        </p:txBody>
      </p:sp>
      <p:sp>
        <p:nvSpPr>
          <p:cNvPr id="3" name="Content Placeholder 2"/>
          <p:cNvSpPr>
            <a:spLocks noGrp="1"/>
          </p:cNvSpPr>
          <p:nvPr>
            <p:ph idx="1"/>
          </p:nvPr>
        </p:nvSpPr>
        <p:spPr>
          <a:xfrm>
            <a:off x="510241" y="2336873"/>
            <a:ext cx="7210396" cy="3960018"/>
          </a:xfrm>
        </p:spPr>
        <p:txBody>
          <a:bodyPr>
            <a:normAutofit fontScale="92500" lnSpcReduction="10000"/>
          </a:bodyPr>
          <a:lstStyle/>
          <a:p>
            <a:pPr marL="0" indent="0" algn="r" rtl="1">
              <a:buNone/>
            </a:pPr>
            <a:r>
              <a:rPr lang="fa-IR" b="1" dirty="0" smtClean="0"/>
              <a:t>1-</a:t>
            </a:r>
            <a:r>
              <a:rPr lang="ar-SA" b="1" dirty="0" smtClean="0"/>
              <a:t> </a:t>
            </a:r>
            <a:r>
              <a:rPr lang="ar-SA" b="1" dirty="0"/>
              <a:t>حكومت و مدیریت اسلامی وابسته به طبقه و گروه خاصی نیست. («قل انما اعظكم بواحدة ان تقوما لله مثنی و فرادی» )</a:t>
            </a:r>
            <a:br>
              <a:rPr lang="ar-SA" b="1" dirty="0"/>
            </a:br>
            <a:r>
              <a:rPr lang="ar-SA" b="1" dirty="0"/>
              <a:t>2- شرایط حكومت و مدیریت به تقوا و پاكیزگی و ارزش‌های اخلاقی تكیه دارد. («انّ اكرمكم عندالله اتقاكم» ) پس بی‌تقواها و انسان‌های بدون ایمان از هر طبقه و گروهی باشند نمی‌توانند در حكومت و مدیریت اسلامی راه یابند.</a:t>
            </a:r>
            <a:br>
              <a:rPr lang="ar-SA" b="1" dirty="0"/>
            </a:br>
            <a:r>
              <a:rPr lang="ar-SA" b="1" dirty="0"/>
              <a:t>3- اصول و مقررات حكومت و مدیریت اسلامی را خدای انسان‌‌آفرین مشخص‌می‌كند كه اسیر فكر و وابستگی‌های قانون گذاران بشری نمی‌باشد. («الا یعلم من خلق فهو اللطیف الخبیر» )</a:t>
            </a:r>
            <a:br>
              <a:rPr lang="ar-SA" b="1" dirty="0"/>
            </a:br>
            <a:r>
              <a:rPr lang="ar-SA" b="1" dirty="0"/>
              <a:t>4- هدفداری مدیریت اسلامی جهان شمول است، همه انسان‌ها را شامل می‌شودو برای منافع بشریت تلاش خواهد كرد. («و ان تقوموا للیتامی بالقسط» )</a:t>
            </a:r>
            <a:br>
              <a:rPr lang="ar-SA" b="1" dirty="0"/>
            </a:br>
            <a:r>
              <a:rPr lang="ar-SA" b="1" dirty="0"/>
              <a:t>«و نرید ان نمنّ علی الذین استضعفوا فی الارض و نجعلهم ائمة و نجعلهم وارثین» )</a:t>
            </a:r>
            <a:br>
              <a:rPr lang="ar-SA" b="1" dirty="0"/>
            </a:br>
            <a:r>
              <a:rPr lang="ar-SA" b="1" dirty="0"/>
              <a:t>5- مدیریت اسلامی با اینكه بر اساس مقررات الهی است اما از نظر اجرایی و كاربردی، شورایی است كه با انواع حكومت‌های مطلقه و استبدادی مخالفت </a:t>
            </a:r>
            <a:r>
              <a:rPr lang="ar-SA" b="1" dirty="0" smtClean="0"/>
              <a:t>دارد</a:t>
            </a:r>
            <a:endParaRPr lang="fa-IR" b="1" dirty="0" smtClean="0"/>
          </a:p>
          <a:p>
            <a:pPr marL="0" indent="0" algn="r" rtl="1">
              <a:buNone/>
            </a:pPr>
            <a:r>
              <a:rPr lang="ar-SA" dirty="0"/>
              <a:t>(«و شاورهم فی الامر»  «و امرهم شوری بینهم» )</a:t>
            </a:r>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11</a:t>
            </a:fld>
            <a:endParaRPr lang="en-US" dirty="0"/>
          </a:p>
        </p:txBody>
      </p:sp>
    </p:spTree>
    <p:extLst>
      <p:ext uri="{BB962C8B-B14F-4D97-AF65-F5344CB8AC3E}">
        <p14:creationId xmlns:p14="http://schemas.microsoft.com/office/powerpoint/2010/main" val="25411247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3">
                                            <p:txEl>
                                              <p:pRg st="0" end="0"/>
                                            </p:txEl>
                                          </p:spTgt>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i="1" dirty="0" smtClean="0">
                <a:solidFill>
                  <a:srgbClr val="FFFF00"/>
                </a:solidFill>
              </a:rPr>
              <a:t>مدیریت ازدیدگاه قرآن</a:t>
            </a:r>
            <a:endParaRPr lang="en-US" b="1" i="1"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pPr algn="r" rtl="1"/>
            <a:r>
              <a:rPr lang="ar-SA" b="1" dirty="0"/>
              <a:t>از دیدگاه قرآن كریم و نهج‌البلاغه، حكومت پیامبران الهی (تئوكراتیك الهی) بر اساس عدل و </a:t>
            </a:r>
            <a:endParaRPr lang="fa-IR" b="1" dirty="0" smtClean="0"/>
          </a:p>
          <a:p>
            <a:pPr marL="0" indent="0" algn="r" rtl="1">
              <a:buNone/>
            </a:pPr>
            <a:r>
              <a:rPr lang="ar-SA" b="1" dirty="0" smtClean="0"/>
              <a:t>قسط </a:t>
            </a:r>
            <a:r>
              <a:rPr lang="ar-SA" b="1" dirty="0"/>
              <a:t>و جان‌وطنی و رشد و سعادت انسان‌ها است كه می فرماید: </a:t>
            </a:r>
            <a:endParaRPr lang="fa-IR" b="1" dirty="0" smtClean="0"/>
          </a:p>
          <a:p>
            <a:pPr marL="0" indent="0" algn="r" rtl="1">
              <a:buNone/>
            </a:pPr>
            <a:r>
              <a:rPr lang="ar-SA" b="1" dirty="0"/>
              <a:t/>
            </a:r>
            <a:br>
              <a:rPr lang="ar-SA" b="1" dirty="0"/>
            </a:br>
            <a:r>
              <a:rPr lang="ar-SA" b="1" dirty="0"/>
              <a:t>«لیقوم النّاس بالقسط»  «پیامبران آمده‌اند تا عدالت اجتماعی را در مردم استقرار بخشند</a:t>
            </a:r>
            <a:r>
              <a:rPr lang="ar-SA" b="1" dirty="0" smtClean="0"/>
              <a:t>.»</a:t>
            </a:r>
            <a:endParaRPr lang="fa-IR" b="1" dirty="0" smtClean="0"/>
          </a:p>
          <a:p>
            <a:pPr marL="0" indent="0" algn="r" rtl="1">
              <a:buNone/>
            </a:pPr>
            <a:r>
              <a:rPr lang="ar-SA" b="1" dirty="0"/>
              <a:t/>
            </a:r>
            <a:br>
              <a:rPr lang="ar-SA" b="1" dirty="0"/>
            </a:br>
            <a:r>
              <a:rPr lang="ar-SA" b="1" dirty="0"/>
              <a:t>در حكومت‌های مذهبی اصول و و مقررات حكومت و مدیریت را خدای عالم و آفریدگار انسان </a:t>
            </a:r>
            <a:endParaRPr lang="fa-IR" b="1" dirty="0" smtClean="0"/>
          </a:p>
          <a:p>
            <a:pPr marL="0" indent="0" algn="r" rtl="1">
              <a:buNone/>
            </a:pPr>
            <a:r>
              <a:rPr lang="ar-SA" b="1" dirty="0" smtClean="0"/>
              <a:t>تعیین </a:t>
            </a:r>
            <a:r>
              <a:rPr lang="ar-SA" b="1" dirty="0"/>
              <a:t>می‌فرماید كه: (این كار با عدم شناخت انسان از انسان، از عهده او خارج است</a:t>
            </a:r>
            <a:r>
              <a:rPr lang="ar-SA" b="1" dirty="0" smtClean="0"/>
              <a:t>.)</a:t>
            </a:r>
            <a:endParaRPr lang="fa-IR" b="1" dirty="0" smtClean="0"/>
          </a:p>
          <a:p>
            <a:pPr marL="0" indent="0" algn="r" rtl="1">
              <a:buNone/>
            </a:pPr>
            <a:r>
              <a:rPr lang="ar-SA" b="1" dirty="0"/>
              <a:t/>
            </a:r>
            <a:br>
              <a:rPr lang="ar-SA" b="1" dirty="0"/>
            </a:br>
            <a:r>
              <a:rPr lang="ar-SA" b="1" dirty="0"/>
              <a:t>مردم و رهبران مذهبی در چهارچوب قوانین و مقررات الهی به نیازمندی‌های نوین پاسخ </a:t>
            </a:r>
            <a:r>
              <a:rPr lang="ar-SA" b="1" dirty="0" smtClean="0"/>
              <a:t>متناسب</a:t>
            </a:r>
            <a:endParaRPr lang="fa-IR" b="1" dirty="0" smtClean="0"/>
          </a:p>
          <a:p>
            <a:pPr marL="0" indent="0" algn="r" rtl="1">
              <a:buNone/>
            </a:pPr>
            <a:r>
              <a:rPr lang="ar-SA" b="1" dirty="0" smtClean="0"/>
              <a:t> </a:t>
            </a:r>
            <a:r>
              <a:rPr lang="ar-SA" b="1" dirty="0"/>
              <a:t>می‌دهند كه عامل اساسی تحقق آزادی انسان و حكومت عادلانه و مدیریت‌های سالم و صالح است. </a:t>
            </a:r>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12</a:t>
            </a:fld>
            <a:endParaRPr lang="en-US" dirty="0"/>
          </a:p>
        </p:txBody>
      </p:sp>
    </p:spTree>
    <p:extLst>
      <p:ext uri="{BB962C8B-B14F-4D97-AF65-F5344CB8AC3E}">
        <p14:creationId xmlns:p14="http://schemas.microsoft.com/office/powerpoint/2010/main" val="38992132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i="1" dirty="0" smtClean="0">
                <a:solidFill>
                  <a:srgbClr val="FFFF00"/>
                </a:solidFill>
              </a:rPr>
              <a:t>سیمای مدیرموفق درسوره ی یوسف</a:t>
            </a:r>
            <a:endParaRPr lang="en-US" b="1" i="1" dirty="0">
              <a:solidFill>
                <a:srgbClr val="FFFF00"/>
              </a:solidFill>
            </a:endParaRPr>
          </a:p>
        </p:txBody>
      </p:sp>
      <p:sp>
        <p:nvSpPr>
          <p:cNvPr id="3" name="Content Placeholder 2"/>
          <p:cNvSpPr>
            <a:spLocks noGrp="1"/>
          </p:cNvSpPr>
          <p:nvPr>
            <p:ph idx="1"/>
          </p:nvPr>
        </p:nvSpPr>
        <p:spPr>
          <a:xfrm>
            <a:off x="510241" y="2036619"/>
            <a:ext cx="8249296" cy="4655127"/>
          </a:xfrm>
        </p:spPr>
        <p:txBody>
          <a:bodyPr>
            <a:normAutofit fontScale="70000" lnSpcReduction="20000"/>
          </a:bodyPr>
          <a:lstStyle/>
          <a:p>
            <a:pPr algn="r" rtl="1"/>
            <a:r>
              <a:rPr lang="ar-SA" b="1" dirty="0"/>
              <a:t>داستان حضرت یوسف، «احسن القصص » است، زیرا</a:t>
            </a:r>
            <a:r>
              <a:rPr lang="ar-SA" b="1" dirty="0" smtClean="0"/>
              <a:t>:</a:t>
            </a:r>
            <a:endParaRPr lang="fa-IR" b="1" dirty="0" smtClean="0"/>
          </a:p>
          <a:p>
            <a:pPr marL="0" indent="0" algn="r" rtl="1">
              <a:buNone/>
            </a:pPr>
            <a:r>
              <a:rPr lang="ar-SA" b="1" dirty="0"/>
              <a:t/>
            </a:r>
            <a:br>
              <a:rPr lang="ar-SA" b="1" dirty="0"/>
            </a:br>
            <a:r>
              <a:rPr lang="ar-SA" b="1" dirty="0"/>
              <a:t>1- چون از سرچشمه وحی است، از معتبرترین داستان‌ها است. «بما اوحینا</a:t>
            </a:r>
            <a:r>
              <a:rPr lang="ar-SA" b="1" dirty="0" smtClean="0"/>
              <a:t>»</a:t>
            </a:r>
            <a:endParaRPr lang="fa-IR" b="1" dirty="0" smtClean="0"/>
          </a:p>
          <a:p>
            <a:pPr marL="0" indent="0" algn="r" rtl="1">
              <a:buNone/>
            </a:pPr>
            <a:r>
              <a:rPr lang="ar-SA" b="1" dirty="0"/>
              <a:t/>
            </a:r>
            <a:br>
              <a:rPr lang="ar-SA" b="1" dirty="0"/>
            </a:br>
            <a:r>
              <a:rPr lang="ar-SA" b="1" dirty="0"/>
              <a:t>2- در این داستان، جهاد با نفس كه بزرگ‌ترین جهاد است، مطرح می‌شود</a:t>
            </a:r>
            <a:r>
              <a:rPr lang="ar-SA" b="1" dirty="0" smtClean="0"/>
              <a:t>.</a:t>
            </a:r>
            <a:endParaRPr lang="fa-IR" b="1" dirty="0" smtClean="0"/>
          </a:p>
          <a:p>
            <a:pPr marL="0" indent="0" algn="r" rtl="1">
              <a:buNone/>
            </a:pPr>
            <a:r>
              <a:rPr lang="ar-SA" b="1" dirty="0"/>
              <a:t/>
            </a:r>
            <a:br>
              <a:rPr lang="ar-SA" b="1" dirty="0"/>
            </a:br>
            <a:r>
              <a:rPr lang="ar-SA" b="1" dirty="0"/>
              <a:t>3- قهرمان داستان، نوجوانی است كه تمام كمالات انسانی را درخود دارد. (صبر، ایمان، تقوی، عفاف، امانت، حكمت</a:t>
            </a:r>
            <a:r>
              <a:rPr lang="ar-SA" b="1" dirty="0" smtClean="0"/>
              <a:t>،</a:t>
            </a:r>
            <a:endParaRPr lang="fa-IR" b="1" dirty="0" smtClean="0"/>
          </a:p>
          <a:p>
            <a:pPr marL="0" indent="0" algn="r" rtl="1">
              <a:buNone/>
            </a:pPr>
            <a:r>
              <a:rPr lang="ar-SA" b="1" dirty="0" smtClean="0"/>
              <a:t> </a:t>
            </a:r>
            <a:r>
              <a:rPr lang="ar-SA" b="1" dirty="0"/>
              <a:t>عفو و احسان و...، كه در لابلای تاریخ یوسف خواهیم خواند</a:t>
            </a:r>
            <a:r>
              <a:rPr lang="ar-SA" b="1" dirty="0" smtClean="0"/>
              <a:t>.)</a:t>
            </a:r>
            <a:endParaRPr lang="fa-IR" b="1" dirty="0" smtClean="0"/>
          </a:p>
          <a:p>
            <a:pPr marL="0" indent="0" algn="r" rtl="1">
              <a:buNone/>
            </a:pPr>
            <a:r>
              <a:rPr lang="ar-SA" b="1" dirty="0"/>
              <a:t/>
            </a:r>
            <a:br>
              <a:rPr lang="ar-SA" b="1" dirty="0"/>
            </a:br>
            <a:r>
              <a:rPr lang="ar-SA" b="1" dirty="0"/>
              <a:t>4- چهره‌های داستان، خوش‌عاقبت می‌شوند</a:t>
            </a:r>
            <a:r>
              <a:rPr lang="ar-SA" b="1" dirty="0" smtClean="0"/>
              <a:t>.</a:t>
            </a:r>
            <a:endParaRPr lang="fa-IR" b="1" dirty="0" smtClean="0"/>
          </a:p>
          <a:p>
            <a:pPr marL="0" indent="0" algn="r" rtl="1">
              <a:buNone/>
            </a:pPr>
            <a:r>
              <a:rPr lang="ar-SA" b="1" dirty="0"/>
              <a:t/>
            </a:r>
            <a:br>
              <a:rPr lang="ar-SA" b="1" dirty="0"/>
            </a:br>
            <a:r>
              <a:rPr lang="ar-SA" b="1" dirty="0"/>
              <a:t> یوسف به حكومت می‌رسد، برادران توبه می‌كنند، پدر بینایی خود را بدست می‌آورد، كشور قحطی زده نجات می‌یابد و دلتنگی‌ها و حسادت‌ها به وصال </a:t>
            </a:r>
            <a:r>
              <a:rPr lang="ar-SA" b="1" dirty="0" smtClean="0"/>
              <a:t>و</a:t>
            </a:r>
            <a:endParaRPr lang="fa-IR" b="1" dirty="0" smtClean="0"/>
          </a:p>
          <a:p>
            <a:pPr marL="0" indent="0" algn="r" rtl="1">
              <a:buNone/>
            </a:pPr>
            <a:r>
              <a:rPr lang="ar-SA" b="1" dirty="0" smtClean="0"/>
              <a:t> </a:t>
            </a:r>
            <a:r>
              <a:rPr lang="ar-SA" b="1" dirty="0"/>
              <a:t>محبّت تبدیل می‌شود</a:t>
            </a:r>
            <a:r>
              <a:rPr lang="ar-SA" b="1" dirty="0" smtClean="0"/>
              <a:t>.</a:t>
            </a:r>
            <a:endParaRPr lang="fa-IR" b="1" dirty="0" smtClean="0"/>
          </a:p>
          <a:p>
            <a:pPr marL="0" indent="0" algn="r" rtl="1">
              <a:buNone/>
            </a:pPr>
            <a:r>
              <a:rPr lang="ar-SA" b="1" dirty="0"/>
              <a:t/>
            </a:r>
            <a:br>
              <a:rPr lang="ar-SA" b="1" dirty="0"/>
            </a:br>
            <a:r>
              <a:rPr lang="ar-SA" b="1" dirty="0"/>
              <a:t>5 - در این داستان مجموعه‌ای از اضداد در كنار هم طرح شده‌اند: فراق و وصال، غم و شادی، قحطی و پرمحصولی، وفاداری و جفاكاری، مالك و مملوك، چاه و جاه، فقر و </a:t>
            </a:r>
            <a:r>
              <a:rPr lang="ar-SA" b="1" dirty="0" smtClean="0"/>
              <a:t>غنا</a:t>
            </a:r>
            <a:r>
              <a:rPr lang="ar-SA" b="1" dirty="0"/>
              <a:t>، بردگی و سلطنت، كوری و بینایی، پاكدامنی و اتهام ناروا بستن.</a:t>
            </a:r>
            <a:br>
              <a:rPr lang="ar-SA" b="1" dirty="0"/>
            </a:br>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13</a:t>
            </a:fld>
            <a:endParaRPr lang="en-US" dirty="0"/>
          </a:p>
        </p:txBody>
      </p:sp>
    </p:spTree>
    <p:extLst>
      <p:ext uri="{BB962C8B-B14F-4D97-AF65-F5344CB8AC3E}">
        <p14:creationId xmlns:p14="http://schemas.microsoft.com/office/powerpoint/2010/main" val="36632873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5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500"/>
                                        <p:tgtEl>
                                          <p:spTgt spid="3">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646" y="845821"/>
            <a:ext cx="7210396" cy="1719653"/>
          </a:xfrm>
        </p:spPr>
        <p:txBody>
          <a:bodyPr>
            <a:normAutofit fontScale="90000"/>
          </a:bodyPr>
          <a:lstStyle/>
          <a:p>
            <a:pPr algn="r"/>
            <a:r>
              <a:rPr lang="ar-SA" b="1" dirty="0">
                <a:solidFill>
                  <a:srgbClr val="FFFF00"/>
                </a:solidFill>
              </a:rPr>
              <a:t>الر تِلْكَ ءَایَاتُ الْكِتَابِ الْمُبِین «1»</a:t>
            </a:r>
            <a:r>
              <a:rPr lang="en-US" dirty="0">
                <a:solidFill>
                  <a:srgbClr val="FFFF00"/>
                </a:solidFill>
              </a:rPr>
              <a:t/>
            </a:r>
            <a:br>
              <a:rPr lang="en-US" dirty="0">
                <a:solidFill>
                  <a:srgbClr val="FFFF00"/>
                </a:solidFill>
              </a:rPr>
            </a:br>
            <a:r>
              <a:rPr lang="ar-SA" b="1" dirty="0">
                <a:solidFill>
                  <a:srgbClr val="FFFF00"/>
                </a:solidFill>
              </a:rPr>
              <a:t>إِنَّآ أَنْزَلْنَاهُ قُرْءَاناً عَرَبِیّاً لَعَلَّكُمْ تَعْقِلُون َ«2»</a:t>
            </a:r>
            <a:r>
              <a:rPr lang="ar-SA" b="1" dirty="0"/>
              <a:t/>
            </a:r>
            <a:br>
              <a:rPr lang="ar-SA" b="1" dirty="0"/>
            </a:br>
            <a:r>
              <a:rPr lang="en-US" dirty="0"/>
              <a:t/>
            </a:r>
            <a:br>
              <a:rPr lang="en-US" dirty="0"/>
            </a:br>
            <a:endParaRPr lang="en-US" dirty="0"/>
          </a:p>
        </p:txBody>
      </p:sp>
      <p:sp>
        <p:nvSpPr>
          <p:cNvPr id="3" name="Content Placeholder 2"/>
          <p:cNvSpPr>
            <a:spLocks noGrp="1"/>
          </p:cNvSpPr>
          <p:nvPr>
            <p:ph idx="1"/>
          </p:nvPr>
        </p:nvSpPr>
        <p:spPr/>
        <p:txBody>
          <a:bodyPr>
            <a:normAutofit fontScale="92500" lnSpcReduction="20000"/>
          </a:bodyPr>
          <a:lstStyle/>
          <a:p>
            <a:pPr algn="r" rtl="1"/>
            <a:r>
              <a:rPr lang="fa-IR" b="1" dirty="0" smtClean="0">
                <a:solidFill>
                  <a:srgbClr val="FFFF00"/>
                </a:solidFill>
              </a:rPr>
              <a:t>1</a:t>
            </a:r>
            <a:r>
              <a:rPr lang="ar-SA" b="1" dirty="0" smtClean="0"/>
              <a:t>- </a:t>
            </a:r>
            <a:r>
              <a:rPr lang="ar-SA" b="1" dirty="0">
                <a:solidFill>
                  <a:srgbClr val="FFFF00"/>
                </a:solidFill>
              </a:rPr>
              <a:t>خرد </a:t>
            </a:r>
            <a:r>
              <a:rPr lang="ar-SA" b="1" dirty="0" smtClean="0">
                <a:solidFill>
                  <a:srgbClr val="FFFF00"/>
                </a:solidFill>
              </a:rPr>
              <a:t>گرایی</a:t>
            </a:r>
            <a:endParaRPr lang="fa-IR" b="1" dirty="0" smtClean="0">
              <a:solidFill>
                <a:srgbClr val="FFFF00"/>
              </a:solidFill>
            </a:endParaRPr>
          </a:p>
          <a:p>
            <a:pPr marL="0" indent="0" algn="r" rtl="1">
              <a:buNone/>
            </a:pPr>
            <a:r>
              <a:rPr lang="ar-SA" b="1" dirty="0">
                <a:solidFill>
                  <a:srgbClr val="FFFF00"/>
                </a:solidFill>
              </a:rPr>
              <a:t/>
            </a:r>
            <a:br>
              <a:rPr lang="ar-SA" b="1" dirty="0">
                <a:solidFill>
                  <a:srgbClr val="FFFF00"/>
                </a:solidFill>
              </a:rPr>
            </a:br>
            <a:r>
              <a:rPr lang="ar-SA" b="1" dirty="0">
                <a:solidFill>
                  <a:srgbClr val="FFFF00"/>
                </a:solidFill>
              </a:rPr>
              <a:t> قرآن، تنها برای تلاوت و تبّرك نیست، بلكه وسیله‌ی تعقّل و رشد بشر است</a:t>
            </a:r>
            <a:r>
              <a:rPr lang="ar-SA" b="1" dirty="0" smtClean="0">
                <a:solidFill>
                  <a:srgbClr val="FFFF00"/>
                </a:solidFill>
              </a:rPr>
              <a:t>.</a:t>
            </a:r>
            <a:endParaRPr lang="fa-IR" b="1" dirty="0" smtClean="0">
              <a:solidFill>
                <a:srgbClr val="FFFF00"/>
              </a:solidFill>
            </a:endParaRPr>
          </a:p>
          <a:p>
            <a:pPr marL="0" indent="0" algn="r" rtl="1">
              <a:buNone/>
            </a:pPr>
            <a:r>
              <a:rPr lang="ar-SA" b="1" dirty="0">
                <a:solidFill>
                  <a:srgbClr val="FFFF00"/>
                </a:solidFill>
              </a:rPr>
              <a:t/>
            </a:r>
            <a:br>
              <a:rPr lang="ar-SA" b="1" dirty="0">
                <a:solidFill>
                  <a:srgbClr val="FFFF00"/>
                </a:solidFill>
              </a:rPr>
            </a:br>
            <a:r>
              <a:rPr lang="ar-SA" b="1" dirty="0">
                <a:solidFill>
                  <a:srgbClr val="FFFF00"/>
                </a:solidFill>
              </a:rPr>
              <a:t> «لعلّكم تعقلون</a:t>
            </a:r>
            <a:r>
              <a:rPr lang="ar-SA" b="1" dirty="0" smtClean="0">
                <a:solidFill>
                  <a:srgbClr val="FFFF00"/>
                </a:solidFill>
              </a:rPr>
              <a:t>»</a:t>
            </a:r>
            <a:endParaRPr lang="fa-IR" b="1" dirty="0" smtClean="0">
              <a:solidFill>
                <a:srgbClr val="FFFF00"/>
              </a:solidFill>
            </a:endParaRPr>
          </a:p>
          <a:p>
            <a:pPr marL="0" indent="0" algn="r" rtl="1">
              <a:buNone/>
            </a:pPr>
            <a:r>
              <a:rPr lang="ar-SA" b="1" dirty="0">
                <a:solidFill>
                  <a:srgbClr val="FFFF00"/>
                </a:solidFill>
              </a:rPr>
              <a:t/>
            </a:r>
            <a:br>
              <a:rPr lang="ar-SA" b="1" dirty="0">
                <a:solidFill>
                  <a:srgbClr val="FFFF00"/>
                </a:solidFill>
              </a:rPr>
            </a:br>
            <a:r>
              <a:rPr lang="ar-SA" b="1" dirty="0">
                <a:solidFill>
                  <a:srgbClr val="FFFF00"/>
                </a:solidFill>
              </a:rPr>
              <a:t>2- شفافیت </a:t>
            </a:r>
            <a:r>
              <a:rPr lang="ar-SA" b="1" dirty="0" smtClean="0">
                <a:solidFill>
                  <a:srgbClr val="FFFF00"/>
                </a:solidFill>
              </a:rPr>
              <a:t>هدف‌ها</a:t>
            </a:r>
            <a:endParaRPr lang="fa-IR" b="1" dirty="0" smtClean="0">
              <a:solidFill>
                <a:srgbClr val="FFFF00"/>
              </a:solidFill>
            </a:endParaRPr>
          </a:p>
          <a:p>
            <a:pPr marL="0" indent="0" algn="r" rtl="1">
              <a:buNone/>
            </a:pPr>
            <a:r>
              <a:rPr lang="ar-SA" b="1" dirty="0">
                <a:solidFill>
                  <a:srgbClr val="FFFF00"/>
                </a:solidFill>
              </a:rPr>
              <a:t/>
            </a:r>
            <a:br>
              <a:rPr lang="ar-SA" b="1" dirty="0">
                <a:solidFill>
                  <a:srgbClr val="FFFF00"/>
                </a:solidFill>
              </a:rPr>
            </a:br>
            <a:r>
              <a:rPr lang="ar-SA" b="1" dirty="0">
                <a:solidFill>
                  <a:srgbClr val="FFFF00"/>
                </a:solidFill>
              </a:rPr>
              <a:t> نوشته‌ها باید روشن و روشنگر، هدفدار و هدایتگر باشد. </a:t>
            </a:r>
            <a:endParaRPr lang="fa-IR" b="1" dirty="0" smtClean="0">
              <a:solidFill>
                <a:srgbClr val="FFFF00"/>
              </a:solidFill>
            </a:endParaRPr>
          </a:p>
          <a:p>
            <a:pPr marL="0" indent="0" algn="r" rtl="1">
              <a:buNone/>
            </a:pPr>
            <a:r>
              <a:rPr lang="ar-SA" b="1" dirty="0">
                <a:solidFill>
                  <a:srgbClr val="FFFF00"/>
                </a:solidFill>
              </a:rPr>
              <a:t/>
            </a:r>
            <a:br>
              <a:rPr lang="ar-SA" b="1" dirty="0">
                <a:solidFill>
                  <a:srgbClr val="FFFF00"/>
                </a:solidFill>
              </a:rPr>
            </a:br>
            <a:r>
              <a:rPr lang="ar-SA" b="1" dirty="0">
                <a:solidFill>
                  <a:srgbClr val="FFFF00"/>
                </a:solidFill>
              </a:rPr>
              <a:t> «الكتاب المبین... لعلّكم تعقلون»</a:t>
            </a:r>
            <a:endParaRPr lang="en-US" b="1" dirty="0">
              <a:solidFill>
                <a:srgbClr val="FFFF00"/>
              </a:solidFill>
            </a:endParaRPr>
          </a:p>
          <a:p>
            <a:pPr algn="r" rtl="1"/>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14</a:t>
            </a:fld>
            <a:endParaRPr lang="en-US" dirty="0"/>
          </a:p>
        </p:txBody>
      </p:sp>
    </p:spTree>
    <p:extLst>
      <p:ext uri="{BB962C8B-B14F-4D97-AF65-F5344CB8AC3E}">
        <p14:creationId xmlns:p14="http://schemas.microsoft.com/office/powerpoint/2010/main" val="21597987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1163783"/>
            <a:ext cx="7210396" cy="670383"/>
          </a:xfrm>
        </p:spPr>
        <p:txBody>
          <a:bodyPr>
            <a:noAutofit/>
          </a:bodyPr>
          <a:lstStyle/>
          <a:p>
            <a:pPr algn="r" rtl="1"/>
            <a:r>
              <a:rPr lang="ar-SA" sz="2400" b="1" dirty="0">
                <a:solidFill>
                  <a:srgbClr val="FFFF00"/>
                </a:solidFill>
              </a:rPr>
              <a:t>إِذْ قَالَ یُوسُفُ لِأَبِیهِ یَآ أَبَتِ إِنِّی رَأَیْتُ أَحَدَ عَشَرَ كَوْكَباً وَ الشَّمْسَ وَ الْقَمَرَ رَأَیْتُهُمْ لِی سَاجِدِینَ «4»</a:t>
            </a:r>
            <a:br>
              <a:rPr lang="ar-SA" sz="2400" b="1" dirty="0">
                <a:solidFill>
                  <a:srgbClr val="FFFF00"/>
                </a:solidFill>
              </a:rPr>
            </a:br>
            <a:r>
              <a:rPr lang="ar-SA" sz="2400" b="1" dirty="0">
                <a:solidFill>
                  <a:srgbClr val="FFFF00"/>
                </a:solidFill>
              </a:rPr>
              <a:t>«آنگاه كه یوسف به پدر خویش گفت: ای پدر! همانا من (در خواب) یازده ستاره با خورشید و ماه دیدم، آنها را در برابر خود سجده‌كنان دیدم.»</a:t>
            </a:r>
            <a:r>
              <a:rPr lang="en-US" sz="2400" dirty="0"/>
              <a:t/>
            </a:r>
            <a:br>
              <a:rPr lang="en-US" sz="2400" dirty="0"/>
            </a:br>
            <a:endParaRPr lang="en-US" sz="2400" dirty="0"/>
          </a:p>
        </p:txBody>
      </p:sp>
      <p:sp>
        <p:nvSpPr>
          <p:cNvPr id="3" name="Content Placeholder 2"/>
          <p:cNvSpPr>
            <a:spLocks noGrp="1"/>
          </p:cNvSpPr>
          <p:nvPr>
            <p:ph idx="1"/>
          </p:nvPr>
        </p:nvSpPr>
        <p:spPr/>
        <p:txBody>
          <a:bodyPr>
            <a:normAutofit lnSpcReduction="10000"/>
          </a:bodyPr>
          <a:lstStyle/>
          <a:p>
            <a:pPr marL="0" indent="0" algn="r" rtl="1">
              <a:buNone/>
            </a:pPr>
            <a:r>
              <a:rPr lang="fa-IR" b="1" dirty="0" smtClean="0"/>
              <a:t>1-</a:t>
            </a:r>
            <a:r>
              <a:rPr lang="ar-SA" b="1" dirty="0" smtClean="0"/>
              <a:t> </a:t>
            </a:r>
            <a:r>
              <a:rPr lang="ar-SA" b="1" dirty="0">
                <a:solidFill>
                  <a:srgbClr val="FFFF00"/>
                </a:solidFill>
              </a:rPr>
              <a:t>صمیمت، رحمت و محبت</a:t>
            </a:r>
            <a:r>
              <a:rPr lang="ar-SA" dirty="0"/>
              <a:t/>
            </a:r>
            <a:br>
              <a:rPr lang="ar-SA" dirty="0"/>
            </a:br>
            <a:r>
              <a:rPr lang="ar-SA" dirty="0"/>
              <a:t> پدران و فرزندان در خطاب به یكدیگر، از واژه‌هایی كه نشانه‌ی صمیمیّت، رحمت و شفقت است، استفاده كنند. «یا اَبت»</a:t>
            </a:r>
            <a:br>
              <a:rPr lang="ar-SA" dirty="0"/>
            </a:br>
            <a:r>
              <a:rPr lang="ar-SA" b="1" dirty="0"/>
              <a:t>2</a:t>
            </a:r>
            <a:r>
              <a:rPr lang="ar-SA" b="1" dirty="0">
                <a:solidFill>
                  <a:srgbClr val="FFFF00"/>
                </a:solidFill>
              </a:rPr>
              <a:t>- توجه به خلاقیت‌ها</a:t>
            </a:r>
            <a:r>
              <a:rPr lang="ar-SA" dirty="0"/>
              <a:t/>
            </a:r>
            <a:br>
              <a:rPr lang="ar-SA" dirty="0"/>
            </a:br>
            <a:r>
              <a:rPr lang="ar-SA" dirty="0"/>
              <a:t> گاهی در نوجوان، استعدادی هست كه بزرگترها را به تواضع وامی‌دارد.</a:t>
            </a:r>
            <a:br>
              <a:rPr lang="ar-SA" dirty="0"/>
            </a:br>
            <a:r>
              <a:rPr lang="ar-SA" dirty="0"/>
              <a:t> «ساجدین »</a:t>
            </a:r>
            <a:br>
              <a:rPr lang="ar-SA" dirty="0"/>
            </a:br>
            <a:r>
              <a:rPr lang="ar-SA" b="1" dirty="0"/>
              <a:t>3- </a:t>
            </a:r>
            <a:r>
              <a:rPr lang="ar-SA" b="1" dirty="0">
                <a:solidFill>
                  <a:srgbClr val="FFFF00"/>
                </a:solidFill>
              </a:rPr>
              <a:t>درایت و دلسوزی</a:t>
            </a:r>
            <a:r>
              <a:rPr lang="ar-SA" dirty="0"/>
              <a:t/>
            </a:r>
            <a:br>
              <a:rPr lang="ar-SA" dirty="0"/>
            </a:br>
            <a:r>
              <a:rPr lang="ar-SA" b="1" dirty="0"/>
              <a:t>4- </a:t>
            </a:r>
            <a:r>
              <a:rPr lang="ar-SA" b="1" dirty="0">
                <a:solidFill>
                  <a:srgbClr val="FFFF00"/>
                </a:solidFill>
              </a:rPr>
              <a:t>مدیریت مشارکتی</a:t>
            </a:r>
            <a:r>
              <a:rPr lang="ar-SA" dirty="0"/>
              <a:t/>
            </a:r>
            <a:br>
              <a:rPr lang="ar-SA" dirty="0"/>
            </a:br>
            <a:r>
              <a:rPr lang="ar-SA" dirty="0"/>
              <a:t> فرزندان، باید به درایت و دلسوزی پدر به عنوان مدیر خانه اعتماد و در مسائل زندگی با او مشورت كنند. «قال یوسف لابیه»</a:t>
            </a:r>
            <a:br>
              <a:rPr lang="ar-SA" dirty="0"/>
            </a:b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15</a:t>
            </a:fld>
            <a:endParaRPr lang="en-US" dirty="0"/>
          </a:p>
        </p:txBody>
      </p:sp>
    </p:spTree>
    <p:extLst>
      <p:ext uri="{BB962C8B-B14F-4D97-AF65-F5344CB8AC3E}">
        <p14:creationId xmlns:p14="http://schemas.microsoft.com/office/powerpoint/2010/main" val="15475559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400" b="1" dirty="0">
                <a:solidFill>
                  <a:srgbClr val="FFFF00"/>
                </a:solidFill>
              </a:rPr>
              <a:t>قَالَ یَا بُنَی لَاتَقْصُصْ رُءْیَاكَ عَلَی‌ إِخْوَتِكَ فَیَكِیدُواْ لَكَ كَیْداً إِنَّ الْشَّیْطَانَ لِلْإِنْسَانِ عَدُوٌّ مُّبِینٌ«5»</a:t>
            </a:r>
            <a:br>
              <a:rPr lang="ar-SA" sz="2400" b="1" dirty="0">
                <a:solidFill>
                  <a:srgbClr val="FFFF00"/>
                </a:solidFill>
              </a:rPr>
            </a:br>
            <a:r>
              <a:rPr lang="ar-SA" sz="2400" b="1" dirty="0">
                <a:solidFill>
                  <a:srgbClr val="FFFF00"/>
                </a:solidFill>
              </a:rPr>
              <a:t>«(یعقوب)گفت: ای پسر كوچكم! خوابت را برای برادرانت بازگو مكن، كه برایت نقشه‌ای (خطرناك) می‌كشند. همانا شیطان، برای انسان دشمنی آشكار است.»</a:t>
            </a:r>
            <a:r>
              <a:rPr lang="en-US" sz="2400" dirty="0">
                <a:solidFill>
                  <a:srgbClr val="FFFF00"/>
                </a:solidFill>
              </a:rPr>
              <a:t/>
            </a:r>
            <a:br>
              <a:rPr lang="en-US" sz="2400" dirty="0">
                <a:solidFill>
                  <a:srgbClr val="FFFF00"/>
                </a:solidFill>
              </a:rPr>
            </a:br>
            <a:endParaRPr lang="en-US" sz="2400" dirty="0">
              <a:solidFill>
                <a:srgbClr val="FFFF00"/>
              </a:solidFill>
            </a:endParaRPr>
          </a:p>
        </p:txBody>
      </p:sp>
      <p:sp>
        <p:nvSpPr>
          <p:cNvPr id="3" name="Content Placeholder 2"/>
          <p:cNvSpPr>
            <a:spLocks noGrp="1"/>
          </p:cNvSpPr>
          <p:nvPr>
            <p:ph idx="1"/>
          </p:nvPr>
        </p:nvSpPr>
        <p:spPr>
          <a:xfrm>
            <a:off x="510241" y="2336873"/>
            <a:ext cx="7210396" cy="3960018"/>
          </a:xfrm>
        </p:spPr>
        <p:txBody>
          <a:bodyPr/>
          <a:lstStyle/>
          <a:p>
            <a:pPr marL="0" indent="0" algn="r" rtl="1">
              <a:buNone/>
            </a:pPr>
            <a:r>
              <a:rPr lang="fa-IR" b="1" i="1" dirty="0" smtClean="0"/>
              <a:t>1-</a:t>
            </a:r>
            <a:r>
              <a:rPr lang="ar-SA" b="1" i="1" dirty="0" smtClean="0"/>
              <a:t>روابط </a:t>
            </a:r>
            <a:r>
              <a:rPr lang="ar-SA" b="1" i="1" dirty="0"/>
              <a:t>صمیمانه</a:t>
            </a:r>
            <a:endParaRPr lang="en-US" b="1" i="1" dirty="0"/>
          </a:p>
          <a:p>
            <a:pPr marL="0" indent="0" algn="r" rtl="1">
              <a:buNone/>
            </a:pPr>
            <a:r>
              <a:rPr lang="ar-SA" b="1" i="1" dirty="0"/>
              <a:t>2- رقابت </a:t>
            </a:r>
            <a:r>
              <a:rPr lang="ar-SA" b="1" i="1" dirty="0" smtClean="0"/>
              <a:t>ناسالم</a:t>
            </a:r>
            <a:endParaRPr lang="fa-IR" b="1" i="1" dirty="0" smtClean="0"/>
          </a:p>
          <a:p>
            <a:pPr marL="0" indent="0" algn="r" rtl="1">
              <a:buNone/>
            </a:pPr>
            <a:r>
              <a:rPr lang="ar-SA" b="1" i="1" dirty="0"/>
              <a:t>3- طبقه بندی </a:t>
            </a:r>
            <a:r>
              <a:rPr lang="ar-SA" b="1" i="1" dirty="0" smtClean="0"/>
              <a:t>اطلاعات</a:t>
            </a:r>
            <a:r>
              <a:rPr lang="fa-IR" b="1" i="1" dirty="0" smtClean="0"/>
              <a:t>:</a:t>
            </a:r>
            <a:r>
              <a:rPr lang="ar-SA" b="1" i="1" dirty="0"/>
              <a:t>اطلاعات محرمانه و غیرمحرمانه از هم جدا گردد. «لا تقصص</a:t>
            </a:r>
            <a:r>
              <a:rPr lang="ar-SA" b="1" i="1" dirty="0" smtClean="0"/>
              <a:t>»</a:t>
            </a:r>
            <a:endParaRPr lang="fa-IR" b="1" i="1" dirty="0" smtClean="0"/>
          </a:p>
          <a:p>
            <a:pPr marL="0" indent="0" algn="r" rtl="1">
              <a:buNone/>
            </a:pPr>
            <a:r>
              <a:rPr lang="ar-SA" b="1" i="1" dirty="0"/>
              <a:t> با پی‌بردن به استعداد یك فرزند، آن را با سایر فرزندان مطرح نكنیم. </a:t>
            </a:r>
            <a:br>
              <a:rPr lang="ar-SA" b="1" i="1" dirty="0"/>
            </a:br>
            <a:r>
              <a:rPr lang="ar-SA" b="1" i="1" dirty="0"/>
              <a:t> «لا تقصص»</a:t>
            </a:r>
            <a:br>
              <a:rPr lang="ar-SA" b="1" i="1" dirty="0"/>
            </a:br>
            <a:r>
              <a:rPr lang="ar-SA" b="1" i="1" dirty="0"/>
              <a:t> در معرّفی افراد تیزهوش، باید احتیاط كرد. </a:t>
            </a:r>
            <a:endParaRPr lang="fa-IR" b="1" i="1" dirty="0" smtClean="0"/>
          </a:p>
          <a:p>
            <a:pPr marL="0" indent="0" algn="r" rtl="1">
              <a:buNone/>
            </a:pPr>
            <a:r>
              <a:rPr lang="fa-IR" b="1" i="1" dirty="0"/>
              <a:t>4- پیشگیری، بهتر از درمان</a:t>
            </a:r>
          </a:p>
          <a:p>
            <a:pPr marL="0" indent="0" algn="r" rtl="1">
              <a:buNone/>
            </a:pPr>
            <a:r>
              <a:rPr lang="fa-IR" b="1" i="1" dirty="0"/>
              <a:t>پیشگیری از تحریك حسادت </a:t>
            </a:r>
          </a:p>
          <a:p>
            <a:pPr marL="0" indent="0" algn="r" rtl="1">
              <a:buNone/>
            </a:pP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16</a:t>
            </a:fld>
            <a:endParaRPr lang="en-US" dirty="0"/>
          </a:p>
        </p:txBody>
      </p:sp>
    </p:spTree>
    <p:extLst>
      <p:ext uri="{BB962C8B-B14F-4D97-AF65-F5344CB8AC3E}">
        <p14:creationId xmlns:p14="http://schemas.microsoft.com/office/powerpoint/2010/main" val="289150674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609597"/>
            <a:ext cx="7210394" cy="5192807"/>
          </a:xfrm>
        </p:spPr>
        <p:txBody>
          <a:bodyPr>
            <a:normAutofit fontScale="90000"/>
          </a:bodyPr>
          <a:lstStyle/>
          <a:p>
            <a:pPr algn="r"/>
            <a:r>
              <a:rPr lang="fa-IR" dirty="0" smtClean="0"/>
              <a:t>			</a:t>
            </a:r>
            <a:r>
              <a:rPr lang="fa-IR" dirty="0"/>
              <a:t>	</a:t>
            </a:r>
            <a:r>
              <a:rPr lang="fa-IR" b="1" dirty="0"/>
              <a:t>5- نگرش استراتژیکی</a:t>
            </a:r>
            <a:br>
              <a:rPr lang="fa-IR" b="1" dirty="0"/>
            </a:br>
            <a:r>
              <a:rPr lang="fa-IR" b="1" dirty="0"/>
              <a:t>آینده‌نگری، صفتی ارزنده است.«لا تقصص... فیكیدوا»</a:t>
            </a:r>
            <a:br>
              <a:rPr lang="fa-IR" b="1" dirty="0"/>
            </a:br>
            <a:r>
              <a:rPr lang="fa-IR" b="1" dirty="0"/>
              <a:t>6- خطر افشای اسرار</a:t>
            </a:r>
            <a:br>
              <a:rPr lang="fa-IR" b="1" dirty="0"/>
            </a:br>
            <a:r>
              <a:rPr lang="fa-IR" b="1" dirty="0"/>
              <a:t>افشای اسرار و برخی اخبار، تبعات بدی را به دنبال دارد. </a:t>
            </a:r>
            <a:br>
              <a:rPr lang="fa-IR" b="1" dirty="0"/>
            </a:br>
            <a:r>
              <a:rPr lang="fa-IR" b="1" dirty="0"/>
              <a:t>7- میزان ریسک</a:t>
            </a:r>
            <a:br>
              <a:rPr lang="fa-IR" b="1" dirty="0"/>
            </a:br>
            <a:r>
              <a:rPr lang="fa-IR" b="1" dirty="0"/>
              <a:t> در موارد مهم و حسّاس باید خطر را قبل از وقوع آن گوشزد كرد. </a:t>
            </a:r>
            <a:br>
              <a:rPr lang="fa-IR" b="1" dirty="0"/>
            </a:br>
            <a:r>
              <a:rPr lang="fa-IR" b="1" dirty="0" smtClean="0"/>
              <a:t>																	</a:t>
            </a:r>
            <a:r>
              <a:rPr lang="fa-IR" b="1" dirty="0"/>
              <a:t>	8- رازداری </a:t>
            </a:r>
            <a:r>
              <a:rPr lang="fa-IR" b="1" dirty="0" smtClean="0"/>
              <a:t/>
            </a:r>
            <a:br>
              <a:rPr lang="fa-IR" b="1" dirty="0" smtClean="0"/>
            </a:br>
            <a:r>
              <a:rPr lang="fa-IR" b="1" dirty="0" smtClean="0"/>
              <a:t>9- </a:t>
            </a:r>
            <a:r>
              <a:rPr lang="fa-IR" b="1" dirty="0"/>
              <a:t>افشاگری بجا</a:t>
            </a:r>
            <a:br>
              <a:rPr lang="fa-IR" b="1" dirty="0"/>
            </a:br>
            <a:r>
              <a:rPr lang="fa-IR" b="1" dirty="0" smtClean="0"/>
              <a:t>				</a:t>
            </a:r>
            <a:r>
              <a:rPr lang="fa-IR" b="1" dirty="0"/>
              <a:t/>
            </a:r>
            <a:br>
              <a:rPr lang="fa-IR" b="1" dirty="0"/>
            </a:br>
            <a:r>
              <a:rPr lang="fa-IR" b="1" dirty="0" smtClean="0"/>
              <a:t>10-در </a:t>
            </a:r>
            <a:r>
              <a:rPr lang="fa-IR" b="1" dirty="0"/>
              <a:t>مسایل مهم، گاهی اظهار سوءظن و یا پرده‌برداشتن از خصلت‌ها </a:t>
            </a:r>
            <a:br>
              <a:rPr lang="fa-IR" b="1" dirty="0"/>
            </a:br>
            <a:r>
              <a:rPr lang="fa-IR" b="1" dirty="0"/>
              <a:t>مانعی ندارد. «فَیَكیدوا لَك كَیدا»</a:t>
            </a:r>
            <a:br>
              <a:rPr lang="fa-IR" b="1" dirty="0"/>
            </a:br>
            <a:r>
              <a:rPr lang="fa-IR" dirty="0" smtClean="0"/>
              <a:t>	</a:t>
            </a:r>
            <a:endParaRPr lang="en-US" dirty="0"/>
          </a:p>
        </p:txBody>
      </p:sp>
      <p:sp>
        <p:nvSpPr>
          <p:cNvPr id="3" name="Text Placeholder 2"/>
          <p:cNvSpPr>
            <a:spLocks noGrp="1"/>
          </p:cNvSpPr>
          <p:nvPr>
            <p:ph type="body" sz="half" idx="2"/>
          </p:nvPr>
        </p:nvSpPr>
        <p:spPr>
          <a:xfrm>
            <a:off x="754380" y="5307556"/>
            <a:ext cx="7086271" cy="1550444"/>
          </a:xfrm>
        </p:spPr>
        <p:txBody>
          <a:bodyPr/>
          <a:lstStyle/>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17</a:t>
            </a:fld>
            <a:endParaRPr lang="en-US" dirty="0"/>
          </a:p>
        </p:txBody>
      </p:sp>
    </p:spTree>
    <p:extLst>
      <p:ext uri="{BB962C8B-B14F-4D97-AF65-F5344CB8AC3E}">
        <p14:creationId xmlns:p14="http://schemas.microsoft.com/office/powerpoint/2010/main" val="38445703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b="1" dirty="0"/>
              <a:t>وَكَذَلِكَ یَجْتَبِیكَ رَبُّكَ وَیُعَلِّمُكَ مِن تَأْوِیلِ الْأَحَادِیثِ وَ یُتِمُّ نِعْمَتَهُ عَلَیْكَ وَعَلی‌ ءَالِ یَعْقُوبَ كَمَآ أَتَمَّهَا عَلَی‌ أَبَوَیْكَ مِن قَبْلُ إِبْرَاهِیمَ وَ إِسْحَاقَ إِنَّ رَبَّكَ عَلِیمٌ حَكِیمٌ«6»</a:t>
            </a:r>
            <a:br>
              <a:rPr lang="ar-SA" b="1" dirty="0"/>
            </a:br>
            <a:r>
              <a:rPr lang="ar-SA" b="1" dirty="0"/>
              <a:t>«و اینگونه پرودگارت تو را برمی‌گزیند واز تعبیر خواب‌ها (و سرانجام امور) تو را آگاه می‌سازد و نعمتش را بر تو و بر خاندان یعقوب تمام می‌كند. همان گونه كه پیش از این بر پدرانت ابراهیم و اسحاق تمام كرد. همانا پرودگارت دانای حكیم است.»</a:t>
            </a:r>
            <a:r>
              <a:rPr lang="en-US" dirty="0"/>
              <a:t/>
            </a:r>
            <a:br>
              <a:rPr lang="en-US" dirty="0"/>
            </a:br>
            <a:endParaRPr lang="en-US" dirty="0"/>
          </a:p>
        </p:txBody>
      </p:sp>
      <p:sp>
        <p:nvSpPr>
          <p:cNvPr id="3" name="Text Placeholder 2"/>
          <p:cNvSpPr>
            <a:spLocks noGrp="1"/>
          </p:cNvSpPr>
          <p:nvPr>
            <p:ph type="body" sz="half" idx="2"/>
          </p:nvPr>
        </p:nvSpPr>
        <p:spPr>
          <a:xfrm>
            <a:off x="124692" y="3657600"/>
            <a:ext cx="7595945" cy="2639291"/>
          </a:xfrm>
        </p:spPr>
        <p:txBody>
          <a:bodyPr>
            <a:normAutofit/>
          </a:bodyPr>
          <a:lstStyle/>
          <a:p>
            <a:pPr algn="r" rtl="1"/>
            <a:r>
              <a:rPr lang="fa-IR" sz="1800" b="1" dirty="0">
                <a:solidFill>
                  <a:srgbClr val="FFFF00"/>
                </a:solidFill>
              </a:rPr>
              <a:t>نظام مبتنی بر </a:t>
            </a:r>
            <a:r>
              <a:rPr lang="fa-IR" sz="1800" b="1" dirty="0" smtClean="0">
                <a:solidFill>
                  <a:srgbClr val="FFFF00"/>
                </a:solidFill>
              </a:rPr>
              <a:t>شایستگی</a:t>
            </a:r>
          </a:p>
          <a:p>
            <a:pPr algn="r" rtl="1"/>
            <a:r>
              <a:rPr lang="ar-SA" sz="1800" b="1" dirty="0"/>
              <a:t>علوم مهم و دانش‌های كلیدی و اساسی را نباید به هر كس آموخت؛ اوّل باید افراد لایق را گزینش كرد و سپس علوم را در اختیار آنان قرار داد.</a:t>
            </a:r>
            <a:endParaRPr lang="fa-IR" sz="1800" b="1" dirty="0" smtClean="0"/>
          </a:p>
          <a:p>
            <a:pPr algn="r" rtl="1"/>
            <a:endParaRPr lang="fa-IR" sz="1800" b="1" dirty="0"/>
          </a:p>
          <a:p>
            <a:pPr algn="r" rtl="1"/>
            <a:r>
              <a:rPr lang="fa-IR" sz="1800" b="1" dirty="0">
                <a:solidFill>
                  <a:srgbClr val="FFFF00"/>
                </a:solidFill>
              </a:rPr>
              <a:t>ارزش انسان به سن و سال نیست، ممكن است كسی از نظر سنّی كوچك باشد ولی از نظر خصلت‌ها و ارزش‌ها والاتر باشد. (همچون یوسف </a:t>
            </a:r>
            <a:r>
              <a:rPr lang="fa-IR" sz="1800" b="1" dirty="0" smtClean="0">
                <a:solidFill>
                  <a:srgbClr val="FFFF00"/>
                </a:solidFill>
              </a:rPr>
              <a:t>كه كوچك‌تر </a:t>
            </a:r>
            <a:r>
              <a:rPr lang="fa-IR" sz="1800" b="1" dirty="0">
                <a:solidFill>
                  <a:srgbClr val="FFFF00"/>
                </a:solidFill>
              </a:rPr>
              <a:t>از برادرانش بود.) «یجتبیك ربّك»</a:t>
            </a:r>
          </a:p>
          <a:p>
            <a:pPr algn="r" rtl="1"/>
            <a:endParaRPr lang="fa-IR" b="1" dirty="0">
              <a:solidFill>
                <a:srgbClr val="FFFF00"/>
              </a:solidFill>
            </a:endParaRP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18</a:t>
            </a:fld>
            <a:endParaRPr lang="en-US" dirty="0"/>
          </a:p>
        </p:txBody>
      </p:sp>
    </p:spTree>
    <p:extLst>
      <p:ext uri="{BB962C8B-B14F-4D97-AF65-F5344CB8AC3E}">
        <p14:creationId xmlns:p14="http://schemas.microsoft.com/office/powerpoint/2010/main" val="90650903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583645"/>
          </a:xfrm>
        </p:spPr>
        <p:txBody>
          <a:bodyPr>
            <a:normAutofit fontScale="90000"/>
          </a:bodyPr>
          <a:lstStyle/>
          <a:p>
            <a:pPr algn="r" rtl="1"/>
            <a:r>
              <a:rPr lang="fa-IR" sz="2400" b="1" dirty="0">
                <a:solidFill>
                  <a:srgbClr val="FFFF00"/>
                </a:solidFill>
              </a:rPr>
              <a:t>إِذْ قَالُواْ لَیُوسُفُ وَأَخُوهُ أَحَبُّ إِلَی‌ أَبِینَا مِنَّا وَ نَحْنُ عُصْبَةٌ إِنَّ أَبَانَا لَفِی ضَلاَلٍ مُّبِینٍ «8»</a:t>
            </a:r>
            <a:br>
              <a:rPr lang="fa-IR" sz="2400" b="1" dirty="0">
                <a:solidFill>
                  <a:srgbClr val="FFFF00"/>
                </a:solidFill>
              </a:rPr>
            </a:br>
            <a:r>
              <a:rPr lang="fa-IR" sz="2400" b="1" dirty="0">
                <a:solidFill>
                  <a:srgbClr val="FFFF00"/>
                </a:solidFill>
              </a:rPr>
              <a:t>«آنگاه كه (برادران او) گفتند: همانا یوسف و برادرش (بنیامین) نزد پدرمان از ما كه گروهی نیرومند هستیم محبوب‌ترند. همانا پدرمان (در این علاقه به آن دو) در گمراهی روشنی است.»</a:t>
            </a:r>
            <a:r>
              <a:rPr lang="fa-IR" sz="2400" dirty="0"/>
              <a:t/>
            </a:r>
            <a:br>
              <a:rPr lang="fa-IR" sz="2400" dirty="0"/>
            </a:br>
            <a:r>
              <a:rPr lang="fa-IR" sz="2400" dirty="0"/>
              <a:t/>
            </a:r>
            <a:br>
              <a:rPr lang="fa-IR" sz="2400" dirty="0"/>
            </a:br>
            <a:endParaRPr lang="en-US" sz="2400" dirty="0"/>
          </a:p>
        </p:txBody>
      </p:sp>
      <p:sp>
        <p:nvSpPr>
          <p:cNvPr id="3" name="Content Placeholder 2"/>
          <p:cNvSpPr>
            <a:spLocks noGrp="1"/>
          </p:cNvSpPr>
          <p:nvPr>
            <p:ph idx="1"/>
          </p:nvPr>
        </p:nvSpPr>
        <p:spPr>
          <a:xfrm>
            <a:off x="510241" y="2336873"/>
            <a:ext cx="7210396" cy="4018207"/>
          </a:xfrm>
        </p:spPr>
        <p:txBody>
          <a:bodyPr>
            <a:normAutofit fontScale="70000" lnSpcReduction="20000"/>
          </a:bodyPr>
          <a:lstStyle/>
          <a:p>
            <a:pPr algn="r" rtl="1"/>
            <a:r>
              <a:rPr lang="fa-IR" dirty="0"/>
              <a:t>1- </a:t>
            </a:r>
            <a:r>
              <a:rPr lang="fa-IR" b="1" dirty="0"/>
              <a:t>تفاوت حق و تبعیض باطل است</a:t>
            </a:r>
          </a:p>
          <a:p>
            <a:pPr marL="0" indent="0" algn="r" rtl="1">
              <a:buNone/>
            </a:pPr>
            <a:endParaRPr lang="fa-IR" b="1" dirty="0"/>
          </a:p>
          <a:p>
            <a:pPr algn="r" rtl="1"/>
            <a:r>
              <a:rPr lang="fa-IR" b="1" dirty="0"/>
              <a:t>2- </a:t>
            </a:r>
            <a:r>
              <a:rPr lang="fa-IR" b="1" dirty="0" smtClean="0"/>
              <a:t>تعادل:گاهی </a:t>
            </a:r>
            <a:r>
              <a:rPr lang="fa-IR" b="1" dirty="0"/>
              <a:t>علاقه‌ی زیاد، سبب دردسر </a:t>
            </a:r>
            <a:r>
              <a:rPr lang="fa-IR" b="1" dirty="0" smtClean="0"/>
              <a:t>می‌شود</a:t>
            </a:r>
          </a:p>
          <a:p>
            <a:pPr marL="0" indent="0" algn="r" rtl="1">
              <a:buNone/>
            </a:pPr>
            <a:endParaRPr lang="fa-IR" b="1" dirty="0"/>
          </a:p>
          <a:p>
            <a:pPr algn="r" rtl="1"/>
            <a:r>
              <a:rPr lang="fa-IR" b="1" dirty="0"/>
              <a:t>3- همبستگی:اتّحاد و با هم بودن، سبب احساس نیرومندی و قدرت </a:t>
            </a:r>
            <a:r>
              <a:rPr lang="fa-IR" b="1" dirty="0" smtClean="0"/>
              <a:t>می‌شود</a:t>
            </a:r>
          </a:p>
          <a:p>
            <a:pPr algn="r" rtl="1"/>
            <a:endParaRPr lang="fa-IR" b="1" dirty="0"/>
          </a:p>
          <a:p>
            <a:pPr algn="r" rtl="1"/>
            <a:r>
              <a:rPr lang="fa-IR" b="1" dirty="0"/>
              <a:t>4- سعی بر انجام کار به صورت </a:t>
            </a:r>
            <a:r>
              <a:rPr lang="fa-IR" b="1" dirty="0" smtClean="0"/>
              <a:t>گروهی</a:t>
            </a:r>
          </a:p>
          <a:p>
            <a:pPr marL="0" indent="0" algn="r" rtl="1">
              <a:buNone/>
            </a:pPr>
            <a:endParaRPr lang="fa-IR" b="1" dirty="0"/>
          </a:p>
          <a:p>
            <a:pPr algn="r" rtl="1"/>
            <a:r>
              <a:rPr lang="fa-IR" b="1" dirty="0"/>
              <a:t>5- پرهیز از توجیه </a:t>
            </a:r>
            <a:r>
              <a:rPr lang="fa-IR" b="1" dirty="0" smtClean="0"/>
              <a:t>غلط</a:t>
            </a:r>
          </a:p>
          <a:p>
            <a:pPr algn="r" rtl="1"/>
            <a:endParaRPr lang="fa-IR" b="1" dirty="0"/>
          </a:p>
          <a:p>
            <a:pPr algn="r" rtl="1"/>
            <a:r>
              <a:rPr lang="fa-IR" b="1" dirty="0" smtClean="0"/>
              <a:t>6-توجه </a:t>
            </a:r>
            <a:r>
              <a:rPr lang="fa-IR" b="1" dirty="0"/>
              <a:t>به نقش منفی مراکز قدرت و کانون‌های اخذ </a:t>
            </a:r>
            <a:r>
              <a:rPr lang="fa-IR" b="1" dirty="0" smtClean="0"/>
              <a:t>تصمیم</a:t>
            </a:r>
          </a:p>
          <a:p>
            <a:pPr marL="0" indent="0" algn="r" rtl="1">
              <a:buNone/>
            </a:pPr>
            <a:endParaRPr lang="fa-IR" dirty="0"/>
          </a:p>
          <a:p>
            <a:pPr algn="r" rtl="1"/>
            <a:r>
              <a:rPr lang="ar-SA" b="1" dirty="0"/>
              <a:t>7- خطر رقابت ناسالم و غفلت</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19</a:t>
            </a:fld>
            <a:endParaRPr lang="en-US" dirty="0"/>
          </a:p>
        </p:txBody>
      </p:sp>
    </p:spTree>
    <p:extLst>
      <p:ext uri="{BB962C8B-B14F-4D97-AF65-F5344CB8AC3E}">
        <p14:creationId xmlns:p14="http://schemas.microsoft.com/office/powerpoint/2010/main" val="87875865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fade">
                                      <p:cBhvr>
                                        <p:cTn id="38" dur="500"/>
                                        <p:tgtEl>
                                          <p:spTgt spid="3">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fade">
                                      <p:cBhvr>
                                        <p:cTn id="43"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half" idx="13"/>
          </p:nvPr>
        </p:nvSpPr>
        <p:spPr/>
        <p:txBody>
          <a:bodyPr/>
          <a:lstStyle/>
          <a:p>
            <a:endParaRPr lang="en-US" dirty="0"/>
          </a:p>
        </p:txBody>
      </p:sp>
      <p:sp>
        <p:nvSpPr>
          <p:cNvPr id="4" name="Text Placeholder 3"/>
          <p:cNvSpPr>
            <a:spLocks noGrp="1"/>
          </p:cNvSpPr>
          <p:nvPr>
            <p:ph type="body" sz="half" idx="2"/>
          </p:nvPr>
        </p:nvSpPr>
        <p:spPr/>
        <p:txBody>
          <a:bodyPr/>
          <a:lstStyle/>
          <a:p>
            <a:endParaRPr lang="en-US"/>
          </a:p>
        </p:txBody>
      </p:sp>
      <p:pic>
        <p:nvPicPr>
          <p:cNvPr id="7" name="Picture 6" descr="Untitled-1 copy.png"/>
          <p:cNvPicPr>
            <a:picLocks noChangeAspect="1"/>
          </p:cNvPicPr>
          <p:nvPr/>
        </p:nvPicPr>
        <p:blipFill>
          <a:blip r:embed="rId3" cstate="print"/>
          <a:stretch>
            <a:fillRect/>
          </a:stretch>
        </p:blipFill>
        <p:spPr>
          <a:xfrm>
            <a:off x="2560049" y="321447"/>
            <a:ext cx="4023902" cy="62151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Slide Number Placeholder 4"/>
          <p:cNvSpPr>
            <a:spLocks noGrp="1"/>
          </p:cNvSpPr>
          <p:nvPr>
            <p:ph type="sldNum" sz="quarter" idx="12"/>
          </p:nvPr>
        </p:nvSpPr>
        <p:spPr/>
        <p:txBody>
          <a:bodyPr/>
          <a:lstStyle/>
          <a:p>
            <a:fld id="{6D22F896-40B5-4ADD-8801-0D06FADFA095}" type="slidenum">
              <a:rPr lang="en-US" smtClean="0"/>
              <a:t>2</a:t>
            </a:fld>
            <a:endParaRPr lang="en-US" dirty="0"/>
          </a:p>
        </p:txBody>
      </p:sp>
    </p:spTree>
    <p:extLst>
      <p:ext uri="{BB962C8B-B14F-4D97-AF65-F5344CB8AC3E}">
        <p14:creationId xmlns:p14="http://schemas.microsoft.com/office/powerpoint/2010/main" val="39730017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اُقْتُلُواْ یُوسُفَ أَوِ اطْرَحُوهُ أَرْضاً یَخْلُ لَكُمْ وَجْهُ أَبِیكُمْ وَ تَكُونُواْ مِن بَعْدِهِ قَوْماً صَالِحِینَ«9»</a:t>
            </a:r>
            <a:br>
              <a:rPr lang="ar-SA" sz="2000" b="1" dirty="0">
                <a:solidFill>
                  <a:srgbClr val="FFFF00"/>
                </a:solidFill>
              </a:rPr>
            </a:br>
            <a:r>
              <a:rPr lang="ar-SA" sz="2000" b="1" dirty="0">
                <a:solidFill>
                  <a:srgbClr val="FFFF00"/>
                </a:solidFill>
              </a:rPr>
              <a:t>«(برادران به یكدیگر گفتند:) یوسف را بكشید یا او را به سرزمینی دور بیافكنید تا توجّه پدرتان مخصوص شما شود و پس از انجام طرح (با توبه) گروهی شایسته باشید.»</a:t>
            </a:r>
            <a:r>
              <a:rPr lang="en-US" sz="2000" dirty="0"/>
              <a:t/>
            </a:r>
            <a:br>
              <a:rPr lang="en-US" sz="2000" dirty="0"/>
            </a:br>
            <a:endParaRPr lang="en-US" sz="2000" dirty="0"/>
          </a:p>
        </p:txBody>
      </p:sp>
      <p:sp>
        <p:nvSpPr>
          <p:cNvPr id="3" name="Content Placeholder 2"/>
          <p:cNvSpPr>
            <a:spLocks noGrp="1"/>
          </p:cNvSpPr>
          <p:nvPr>
            <p:ph idx="1"/>
          </p:nvPr>
        </p:nvSpPr>
        <p:spPr/>
        <p:txBody>
          <a:bodyPr>
            <a:normAutofit fontScale="92500" lnSpcReduction="10000"/>
          </a:bodyPr>
          <a:lstStyle/>
          <a:p>
            <a:pPr algn="r" rtl="1"/>
            <a:endParaRPr lang="fa-IR" b="1" dirty="0"/>
          </a:p>
          <a:p>
            <a:pPr algn="r" rtl="1"/>
            <a:r>
              <a:rPr lang="fa-IR" b="1" dirty="0"/>
              <a:t>1- آثار و نتایج پیش بینی‌های </a:t>
            </a:r>
            <a:r>
              <a:rPr lang="fa-IR" b="1" dirty="0" smtClean="0"/>
              <a:t>غلط:فكر </a:t>
            </a:r>
            <a:r>
              <a:rPr lang="fa-IR" b="1" dirty="0"/>
              <a:t>خطرناك، انسان را به كار خطرناك می‌كشاند. </a:t>
            </a:r>
          </a:p>
          <a:p>
            <a:pPr algn="r" rtl="1"/>
            <a:r>
              <a:rPr lang="fa-IR" b="1" dirty="0"/>
              <a:t>2- برخورد با </a:t>
            </a:r>
            <a:r>
              <a:rPr lang="fa-IR" b="1" dirty="0" smtClean="0"/>
              <a:t>رقبا:از </a:t>
            </a:r>
            <a:r>
              <a:rPr lang="fa-IR" b="1" dirty="0"/>
              <a:t>منظر كوته نظران، حذف فیزیكی و كشتن رقیب، بهترین راه است. «اقتلوا یوسف»</a:t>
            </a:r>
          </a:p>
          <a:p>
            <a:pPr algn="r" rtl="1"/>
            <a:endParaRPr lang="fa-IR" b="1" dirty="0"/>
          </a:p>
          <a:p>
            <a:pPr algn="r" rtl="1"/>
            <a:r>
              <a:rPr lang="fa-IR" b="1" dirty="0"/>
              <a:t>3- علم وآگاهی همراه با ایمان و </a:t>
            </a:r>
            <a:r>
              <a:rPr lang="fa-IR" b="1" dirty="0" smtClean="0"/>
              <a:t>تقوا:علم </a:t>
            </a:r>
            <a:r>
              <a:rPr lang="fa-IR" b="1" dirty="0"/>
              <a:t>و آگاهی، همیشه عامل دوری از انحراف نیست</a:t>
            </a:r>
          </a:p>
          <a:p>
            <a:pPr algn="r" rtl="1"/>
            <a:r>
              <a:rPr lang="fa-IR" b="1" dirty="0"/>
              <a:t>4- پرهیز از تبعیض</a:t>
            </a:r>
          </a:p>
          <a:p>
            <a:pPr algn="r" rtl="1"/>
            <a:r>
              <a:rPr lang="fa-IR" b="1" dirty="0"/>
              <a:t>5- راه پذیرفته </a:t>
            </a:r>
            <a:r>
              <a:rPr lang="fa-IR" b="1" dirty="0" smtClean="0"/>
              <a:t>شدن:انسان</a:t>
            </a:r>
            <a:r>
              <a:rPr lang="fa-IR" b="1" dirty="0"/>
              <a:t>، خواهان محبوبیّت است و كمبود محبّت مایه بزرگ‌ترین خطرات </a:t>
            </a:r>
          </a:p>
          <a:p>
            <a:pPr marL="0" indent="0" algn="r" rtl="1">
              <a:buNone/>
            </a:pPr>
            <a:r>
              <a:rPr lang="fa-IR" b="1" dirty="0"/>
              <a:t>و انحرافات است. </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20</a:t>
            </a:fld>
            <a:endParaRPr lang="en-US" dirty="0"/>
          </a:p>
        </p:txBody>
      </p:sp>
    </p:spTree>
    <p:extLst>
      <p:ext uri="{BB962C8B-B14F-4D97-AF65-F5344CB8AC3E}">
        <p14:creationId xmlns:p14="http://schemas.microsoft.com/office/powerpoint/2010/main" val="158586753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قَالَ قَآئِلٌ مِّنْهُمْ لَا تَقْتُلُواْ یُوسُفَ وَأَلْقُوهُ فِی غَیَابَتِ الْجُبِ‌ّ یَلْتَقِطْهُ بَعْضُ السَّیَّارَةِ إِن كُنتُمْ فَاعِلِینَ«10»</a:t>
            </a:r>
            <a:br>
              <a:rPr lang="ar-SA" sz="2000" b="1" dirty="0">
                <a:solidFill>
                  <a:srgbClr val="FFFF00"/>
                </a:solidFill>
              </a:rPr>
            </a:br>
            <a:r>
              <a:rPr lang="ar-SA" sz="2000" b="1" dirty="0">
                <a:solidFill>
                  <a:srgbClr val="FFFF00"/>
                </a:solidFill>
              </a:rPr>
              <a:t>«گوینده‌ای از میان آنان گفت: یوسف را نكشید و اگر قصد این كار را دارید، او را به نهان‌خانه چاه بیفكنید تا بعضی كاروان‌ها (كه از آنجا عبور می‌كنند) او را برگیرند.»</a:t>
            </a:r>
            <a:r>
              <a:rPr lang="en-US" sz="2000" dirty="0">
                <a:solidFill>
                  <a:srgbClr val="FFFF00"/>
                </a:solidFill>
              </a:rPr>
              <a:t/>
            </a:r>
            <a:br>
              <a:rPr lang="en-US" sz="2000" dirty="0">
                <a:solidFill>
                  <a:srgbClr val="FFFF00"/>
                </a:solidFill>
              </a:rPr>
            </a:br>
            <a:endParaRPr lang="en-US" sz="2000" dirty="0">
              <a:solidFill>
                <a:srgbClr val="FFFF00"/>
              </a:solidFill>
            </a:endParaRPr>
          </a:p>
        </p:txBody>
      </p:sp>
      <p:sp>
        <p:nvSpPr>
          <p:cNvPr id="3" name="Content Placeholder 2"/>
          <p:cNvSpPr>
            <a:spLocks noGrp="1"/>
          </p:cNvSpPr>
          <p:nvPr>
            <p:ph idx="1"/>
          </p:nvPr>
        </p:nvSpPr>
        <p:spPr/>
        <p:txBody>
          <a:bodyPr/>
          <a:lstStyle/>
          <a:p>
            <a:pPr algn="r" rtl="1"/>
            <a:r>
              <a:rPr lang="fa-IR" b="1" dirty="0"/>
              <a:t>1- آثار مثبت نهی از منكر</a:t>
            </a:r>
          </a:p>
          <a:p>
            <a:pPr algn="r" rtl="1"/>
            <a:r>
              <a:rPr lang="fa-IR" b="1" dirty="0"/>
              <a:t>2- مدیریت مشارکتی</a:t>
            </a:r>
          </a:p>
          <a:p>
            <a:pPr algn="r" rtl="1"/>
            <a:r>
              <a:rPr lang="fa-IR" b="1" dirty="0"/>
              <a:t>مرعوب اكثریّت و همرنگ جماعت نشویم. </a:t>
            </a:r>
          </a:p>
          <a:p>
            <a:pPr algn="r" rtl="1"/>
            <a:r>
              <a:rPr lang="fa-IR" b="1" dirty="0"/>
              <a:t>3- انتخاب بد از بدتر</a:t>
            </a:r>
          </a:p>
          <a:p>
            <a:pPr marL="0" indent="0" algn="r" rtl="1">
              <a:buNone/>
            </a:pPr>
            <a:r>
              <a:rPr lang="fa-IR" b="1" dirty="0" smtClean="0"/>
              <a:t>اگر </a:t>
            </a:r>
            <a:r>
              <a:rPr lang="fa-IR" b="1" dirty="0"/>
              <a:t>نمی‌توان جلوی منكر را به كلی گرفت، به هر مقدار كه ممكن </a:t>
            </a:r>
          </a:p>
          <a:p>
            <a:pPr marL="0" indent="0" algn="r" rtl="1">
              <a:buNone/>
            </a:pPr>
            <a:r>
              <a:rPr lang="fa-IR" b="1" dirty="0"/>
              <a:t>است باید جلوی آن را گرفت. </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21</a:t>
            </a:fld>
            <a:endParaRPr lang="en-US" dirty="0"/>
          </a:p>
        </p:txBody>
      </p:sp>
    </p:spTree>
    <p:extLst>
      <p:ext uri="{BB962C8B-B14F-4D97-AF65-F5344CB8AC3E}">
        <p14:creationId xmlns:p14="http://schemas.microsoft.com/office/powerpoint/2010/main" val="154741225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000" b="1" dirty="0">
                <a:solidFill>
                  <a:srgbClr val="FFFF00"/>
                </a:solidFill>
              </a:rPr>
              <a:t>قَالُواْ یَآ أَبَانَا مَالَكَ لَا تَأْمَنَّا عَلَی‌ یُوسُفَ وَ إِنَّا لَهُ لَنَاصِحُونَ «11»</a:t>
            </a:r>
            <a:br>
              <a:rPr lang="ar-SA" sz="2000" b="1" dirty="0">
                <a:solidFill>
                  <a:srgbClr val="FFFF00"/>
                </a:solidFill>
              </a:rPr>
            </a:br>
            <a:r>
              <a:rPr lang="ar-SA" sz="2000" b="1" dirty="0">
                <a:solidFill>
                  <a:srgbClr val="FFFF00"/>
                </a:solidFill>
              </a:rPr>
              <a:t>«گفتند: ای پدر تو را چه شده كه ما را بر یوسف امین نمی‌دانی، در حالی كه قطعاً ما خیرخواه او هستیم؟!»</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dirty="0"/>
              <a:t>1- توجه به نقش تبلیغات</a:t>
            </a:r>
          </a:p>
          <a:p>
            <a:pPr algn="r" rtl="1"/>
            <a:r>
              <a:rPr lang="fa-IR" b="1" dirty="0"/>
              <a:t>2- بیداری در برابر رقبا</a:t>
            </a:r>
          </a:p>
          <a:p>
            <a:pPr marL="0" indent="0" algn="r" rtl="1">
              <a:buNone/>
            </a:pPr>
            <a:r>
              <a:rPr lang="fa-IR" b="1" dirty="0"/>
              <a:t>دشمن برای برطرف كردن سوءظن، هرگونه اطمینانی را به </a:t>
            </a:r>
            <a:r>
              <a:rPr lang="fa-IR" b="1" dirty="0" smtClean="0"/>
              <a:t>شما ارائه </a:t>
            </a:r>
            <a:r>
              <a:rPr lang="fa-IR" b="1" dirty="0"/>
              <a:t>می‌دهد.</a:t>
            </a:r>
          </a:p>
          <a:p>
            <a:pPr marL="0" indent="0" algn="r" rtl="1">
              <a:buNone/>
            </a:pPr>
            <a:r>
              <a:rPr lang="fa-IR" b="1" dirty="0"/>
              <a:t>3-پرهیز از شعارهای فاقد عمل</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22</a:t>
            </a:fld>
            <a:endParaRPr lang="en-US" dirty="0"/>
          </a:p>
        </p:txBody>
      </p:sp>
    </p:spTree>
    <p:extLst>
      <p:ext uri="{BB962C8B-B14F-4D97-AF65-F5344CB8AC3E}">
        <p14:creationId xmlns:p14="http://schemas.microsoft.com/office/powerpoint/2010/main" val="26996988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2000"/>
                                        <p:tgtEl>
                                          <p:spTgt spid="3">
                                            <p:txEl>
                                              <p:pRg st="1" end="1"/>
                                            </p:txEl>
                                          </p:spTgt>
                                        </p:tgtEl>
                                      </p:cBhvr>
                                    </p:animEffect>
                                    <p:anim calcmode="lin" valueType="num">
                                      <p:cBhvr>
                                        <p:cTn id="21"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2"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2000"/>
                                        <p:tgtEl>
                                          <p:spTgt spid="3">
                                            <p:txEl>
                                              <p:pRg st="2" end="2"/>
                                            </p:txEl>
                                          </p:spTgt>
                                        </p:tgtEl>
                                      </p:cBhvr>
                                    </p:animEffect>
                                    <p:anim calcmode="lin" valueType="num">
                                      <p:cBhvr>
                                        <p:cTn id="2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2000"/>
                                        <p:tgtEl>
                                          <p:spTgt spid="3">
                                            <p:txEl>
                                              <p:pRg st="3" end="3"/>
                                            </p:txEl>
                                          </p:spTgt>
                                        </p:tgtEl>
                                      </p:cBhvr>
                                    </p:animEffect>
                                    <p:anim calcmode="lin" valueType="num">
                                      <p:cBhvr>
                                        <p:cTn id="35"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6"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قَالَ إِنِّی لَیَحْزُنُنِی أَن تَذْهَبُواْ بِهِ وَ أَخَافُ أَنْ یَأْكُلَهُ الذِّئْبُ وَ أَنْتُمْ عَنْهُ غَافِلُونَ «13»</a:t>
            </a:r>
            <a:br>
              <a:rPr lang="ar-SA" sz="2000" b="1" dirty="0">
                <a:solidFill>
                  <a:srgbClr val="FFFF00"/>
                </a:solidFill>
              </a:rPr>
            </a:br>
            <a:r>
              <a:rPr lang="ar-SA" sz="2000" b="1" dirty="0">
                <a:solidFill>
                  <a:srgbClr val="FFFF00"/>
                </a:solidFill>
              </a:rPr>
              <a:t>«(یعقوب) گفت: همانا اینكه او را ببرید مرا غمگین می‌سازد و از این می‌ترسم كه گرگ او را بخورد و شما از او غافل باشید.»</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dirty="0"/>
              <a:t>1- تعهد و سوز</a:t>
            </a:r>
          </a:p>
          <a:p>
            <a:pPr algn="r" rtl="1"/>
            <a:r>
              <a:rPr lang="fa-IR" b="1" dirty="0"/>
              <a:t>2- توجه به خطر غافل ماندن</a:t>
            </a:r>
          </a:p>
          <a:p>
            <a:pPr algn="r" rtl="1"/>
            <a:r>
              <a:rPr lang="fa-IR" b="1" dirty="0"/>
              <a:t>غفلت موجب ضربه و آسیب پذیری می‌گردد. </a:t>
            </a:r>
          </a:p>
          <a:p>
            <a:pPr algn="r" rtl="1"/>
            <a:r>
              <a:rPr lang="fa-IR" b="1" dirty="0"/>
              <a:t>3- بهانه ندادن به دست خلافكار</a:t>
            </a:r>
          </a:p>
          <a:p>
            <a:pPr marL="0" indent="0" algn="r" rtl="1">
              <a:buNone/>
            </a:pPr>
            <a:r>
              <a:rPr lang="fa-IR" b="1" dirty="0" smtClean="0"/>
              <a:t>حساسیّت‌ها </a:t>
            </a:r>
            <a:r>
              <a:rPr lang="fa-IR" b="1" dirty="0"/>
              <a:t>را در نزد هر كس بازگو نكنیم و گرنه ممكن است علیه </a:t>
            </a:r>
            <a:r>
              <a:rPr lang="fa-IR" b="1" dirty="0" smtClean="0"/>
              <a:t>خود </a:t>
            </a:r>
            <a:r>
              <a:rPr lang="fa-IR" b="1" dirty="0"/>
              <a:t>انسان مورد استفاده قرار گیرد. </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23</a:t>
            </a:fld>
            <a:endParaRPr lang="en-US" dirty="0"/>
          </a:p>
        </p:txBody>
      </p:sp>
    </p:spTree>
    <p:extLst>
      <p:ext uri="{BB962C8B-B14F-4D97-AF65-F5344CB8AC3E}">
        <p14:creationId xmlns:p14="http://schemas.microsoft.com/office/powerpoint/2010/main" val="22250600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1)">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heel(1)">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heel(1)">
                                      <p:cBhvr>
                                        <p:cTn id="3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فَلَمَّا ذَهَبُواْ بِهِ وَ أَجْمَعُواْ أَن یَجْعَلُوهُ فِی غَیَابَتِ الْجُبِ‌ّ وَ أَوْحَیْنَآ إِلَیْهِ لَتُنَبِّئَنَّهُمْ بِأَمْرِهِمْ هَذا وَ هُمْ لَا یَشْعُرُونَ «15»</a:t>
            </a:r>
            <a:br>
              <a:rPr lang="ar-SA" sz="2000" b="1" dirty="0">
                <a:solidFill>
                  <a:srgbClr val="FFFF00"/>
                </a:solidFill>
              </a:rPr>
            </a:br>
            <a:r>
              <a:rPr lang="ar-SA" sz="2000" b="1" dirty="0">
                <a:solidFill>
                  <a:srgbClr val="FFFF00"/>
                </a:solidFill>
              </a:rPr>
              <a:t>«پس چون اورا با خود بردند وهمگی تصمیم گرفتند كه اورا در مخفی‌گاه چاه قرار دهند، (تصمیم خود را عملی كردند) وما به او وحی كردیم كه در آینده آنها را از این كارشان خبر خواهی‌داد، در حالی كه آنها (تو را) نشناسند.»</a:t>
            </a:r>
            <a:r>
              <a:rPr lang="en-US" sz="2000" dirty="0">
                <a:solidFill>
                  <a:srgbClr val="FFFF00"/>
                </a:solidFill>
              </a:rPr>
              <a:t/>
            </a:r>
            <a:br>
              <a:rPr lang="en-US" sz="2000" dirty="0">
                <a:solidFill>
                  <a:srgbClr val="FFFF00"/>
                </a:solidFill>
              </a:rPr>
            </a:br>
            <a:endParaRPr lang="en-US" sz="2000" dirty="0">
              <a:solidFill>
                <a:srgbClr val="FFFF00"/>
              </a:solidFill>
            </a:endParaRPr>
          </a:p>
        </p:txBody>
      </p:sp>
      <p:sp>
        <p:nvSpPr>
          <p:cNvPr id="3" name="Content Placeholder 2"/>
          <p:cNvSpPr>
            <a:spLocks noGrp="1"/>
          </p:cNvSpPr>
          <p:nvPr>
            <p:ph idx="1"/>
          </p:nvPr>
        </p:nvSpPr>
        <p:spPr/>
        <p:txBody>
          <a:bodyPr>
            <a:normAutofit/>
          </a:bodyPr>
          <a:lstStyle/>
          <a:p>
            <a:pPr algn="r" rtl="1"/>
            <a:r>
              <a:rPr lang="fa-IR" b="1" dirty="0"/>
              <a:t>1- حاكمیت اراده خداوند</a:t>
            </a:r>
          </a:p>
          <a:p>
            <a:pPr algn="r" rtl="1"/>
            <a:r>
              <a:rPr lang="fa-IR" b="1" dirty="0"/>
              <a:t>2- نقش سختی‌ها در سازندگی انسان</a:t>
            </a:r>
          </a:p>
          <a:p>
            <a:pPr algn="r" rtl="1"/>
            <a:r>
              <a:rPr lang="fa-IR" b="1" dirty="0"/>
              <a:t>3- نقش </a:t>
            </a:r>
            <a:r>
              <a:rPr lang="fa-IR" b="1" dirty="0" smtClean="0"/>
              <a:t>آگاهی:آگاهی </a:t>
            </a:r>
            <a:r>
              <a:rPr lang="fa-IR" b="1" dirty="0"/>
              <a:t>از آینده، موجب آرامش است. </a:t>
            </a:r>
          </a:p>
          <a:p>
            <a:pPr algn="r" rtl="1"/>
            <a:r>
              <a:rPr lang="fa-IR" b="1" dirty="0"/>
              <a:t>4- همه جا اجماع و اتفاق حق نیست</a:t>
            </a:r>
          </a:p>
          <a:p>
            <a:pPr algn="r" rtl="1"/>
            <a:r>
              <a:rPr lang="fa-IR" b="1" dirty="0"/>
              <a:t>5- امید بهترین سرمایه است</a:t>
            </a:r>
          </a:p>
          <a:p>
            <a:pPr algn="r" rtl="1"/>
            <a:r>
              <a:rPr lang="fa-IR" b="1" dirty="0"/>
              <a:t>6- </a:t>
            </a:r>
            <a:r>
              <a:rPr lang="fa-IR" b="1" dirty="0" smtClean="0"/>
              <a:t>مهارنفس:وقتی </a:t>
            </a:r>
            <a:r>
              <a:rPr lang="fa-IR" b="1" dirty="0"/>
              <a:t>پایان رذایل رسوایی است، انسان عاقل بایستی نفس خود را </a:t>
            </a:r>
            <a:r>
              <a:rPr lang="fa-IR" b="1" dirty="0" smtClean="0"/>
              <a:t>مهار </a:t>
            </a:r>
            <a:r>
              <a:rPr lang="fa-IR" b="1" dirty="0"/>
              <a:t>كند.</a:t>
            </a:r>
          </a:p>
          <a:p>
            <a:pPr algn="r" rtl="1"/>
            <a:r>
              <a:rPr lang="fa-IR" b="1" dirty="0"/>
              <a:t>7- یاد كردن از كارهای زشت با كنایه و اشاره</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24</a:t>
            </a:fld>
            <a:endParaRPr lang="en-US" dirty="0"/>
          </a:p>
        </p:txBody>
      </p:sp>
    </p:spTree>
    <p:extLst>
      <p:ext uri="{BB962C8B-B14F-4D97-AF65-F5344CB8AC3E}">
        <p14:creationId xmlns:p14="http://schemas.microsoft.com/office/powerpoint/2010/main" val="31478760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1)">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heel(1)">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heel(1)">
                                      <p:cBhvr>
                                        <p:cTn id="33" dur="2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heel(1)">
                                      <p:cBhvr>
                                        <p:cTn id="38" dur="20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wheel(1)">
                                      <p:cBhvr>
                                        <p:cTn id="4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212732"/>
          </a:xfrm>
        </p:spPr>
        <p:txBody>
          <a:bodyPr>
            <a:normAutofit fontScale="90000"/>
          </a:bodyPr>
          <a:lstStyle/>
          <a:p>
            <a:pPr algn="r" rtl="1"/>
            <a:r>
              <a:rPr lang="ar-SA" sz="2000" b="1" dirty="0"/>
              <a:t>و</a:t>
            </a:r>
            <a:r>
              <a:rPr lang="ar-SA" sz="2000" b="1" dirty="0">
                <a:solidFill>
                  <a:srgbClr val="FFFF00"/>
                </a:solidFill>
              </a:rPr>
              <a:t>َ جَآءُو عَلَی‌ قَمِیصِهِ بِدَمٍ كَذِبٍ قَالَ بَلْ سَوَّلَتْ لَكُمْ أَنفُسُكُمْ أَمْراً فَصَبْرٌ جَمِیلٌ وَ اللَّهُ الْمُسْتَعَانُ عَلَی‌ مَا تَصِفُونَ «18»</a:t>
            </a:r>
            <a:br>
              <a:rPr lang="ar-SA" sz="2000" b="1" dirty="0">
                <a:solidFill>
                  <a:srgbClr val="FFFF00"/>
                </a:solidFill>
              </a:rPr>
            </a:br>
            <a:r>
              <a:rPr lang="ar-SA" sz="2000" b="1" dirty="0">
                <a:solidFill>
                  <a:srgbClr val="FFFF00"/>
                </a:solidFill>
              </a:rPr>
              <a:t>«و پیراهن یوسف را آغشته به خونی دروغین (نزد پدر) آوردند. (پدر) گفت: چنین نیست، (كه یوسف را گرگ دریده باشد)، بلكه نفسِتان كاری (بد) را برای شما آراسته است. پس صبری جمیل و نیكو لازم است و خدا را بر آنچه (از فراق یوسف) می‌گویید، به استعانت می‌طلبم.»</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dirty="0"/>
              <a:t>1- مراقبت از جوسازی‌ها</a:t>
            </a:r>
          </a:p>
          <a:p>
            <a:pPr algn="r" rtl="1"/>
            <a:r>
              <a:rPr lang="fa-IR" b="1" dirty="0"/>
              <a:t>2- توجه به خطر شیطان و هوای نفس</a:t>
            </a:r>
          </a:p>
          <a:p>
            <a:pPr algn="r" rtl="1"/>
            <a:endParaRPr lang="fa-IR" b="1" dirty="0"/>
          </a:p>
          <a:p>
            <a:pPr algn="r" rtl="1"/>
            <a:r>
              <a:rPr lang="fa-IR" b="1" dirty="0"/>
              <a:t>3- توجه به خطر مظلوم‌نمایی‌ها</a:t>
            </a:r>
          </a:p>
          <a:p>
            <a:pPr algn="r" rtl="1"/>
            <a:r>
              <a:rPr lang="fa-IR" b="1" dirty="0"/>
              <a:t>4- صبر</a:t>
            </a:r>
          </a:p>
          <a:p>
            <a:pPr algn="r" rtl="1"/>
            <a:r>
              <a:rPr lang="fa-IR" b="1" dirty="0"/>
              <a:t>حوادث دو چهره دارد: بلا و سختی، «بدم كذب» صبر و زیبائی. </a:t>
            </a:r>
          </a:p>
          <a:p>
            <a:pPr algn="r" rtl="1"/>
            <a:r>
              <a:rPr lang="fa-IR" b="1" dirty="0"/>
              <a:t>5- استمداد از امدادهای غیبی</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25</a:t>
            </a:fld>
            <a:endParaRPr lang="en-US" dirty="0"/>
          </a:p>
        </p:txBody>
      </p:sp>
    </p:spTree>
    <p:extLst>
      <p:ext uri="{BB962C8B-B14F-4D97-AF65-F5344CB8AC3E}">
        <p14:creationId xmlns:p14="http://schemas.microsoft.com/office/powerpoint/2010/main" val="139216722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heel(1)">
                                      <p:cBhvr>
                                        <p:cTn id="23" dur="2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wheel(1)">
                                      <p:cBhvr>
                                        <p:cTn id="28" dur="2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wheel(1)">
                                      <p:cBhvr>
                                        <p:cTn id="33" dur="2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wheel(1)">
                                      <p:cBhvr>
                                        <p:cTn id="38"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583645"/>
          </a:xfrm>
        </p:spPr>
        <p:txBody>
          <a:bodyPr>
            <a:normAutofit fontScale="90000"/>
          </a:bodyPr>
          <a:lstStyle/>
          <a:p>
            <a:pPr algn="r" rtl="1"/>
            <a:r>
              <a:rPr lang="ar-SA" sz="2000" b="1" dirty="0">
                <a:solidFill>
                  <a:srgbClr val="FFFF00"/>
                </a:solidFill>
              </a:rPr>
              <a:t>وَ قَالَ الَّذِی اشْتَرَاهُ مِن مِّصْرَ لِامْرَأَتِهِ أَكْرِمِی مَثْوَاهُ عَسَی‌ أَن یَنْفَعَنَآ أَوْ نَتَّخِذَهُ وَلَداً وَكَذَلِكَ مَكَّنَّا لِیُوسُفَ فِی الْأَرْضِ وَ لِنُعَلِّمَهُ مِن تَأْوِیلِ الْأَحَادِیثِ وَ اللَّهُ غَالِبٌ عَلَی‌ أَمْرِهِ وَ لَكِنَّ أَكْثَرَ النَّاسِ لَا یَعْلَمُونَ «21»</a:t>
            </a:r>
            <a:br>
              <a:rPr lang="ar-SA" sz="2000" b="1" dirty="0">
                <a:solidFill>
                  <a:srgbClr val="FFFF00"/>
                </a:solidFill>
              </a:rPr>
            </a:br>
            <a:r>
              <a:rPr lang="ar-SA" sz="2000" b="1" dirty="0">
                <a:solidFill>
                  <a:srgbClr val="FFFF00"/>
                </a:solidFill>
              </a:rPr>
              <a:t>«و كسی از مردم مصر كه یوسف را خرید، به همسرش گفت: مقام او را گرامی دار (او را به دید بَرده، نگاه مكن) امید است كه در آینده ما را سود برساند یا او را به فرزندی بگیریم. و اینگونه ما به یوسف در آن سرزمین جایگاه و مكنت دادیم (تا اراده ما تحقق یابد) و تا او را از تعبیر خواب‌ها بیاموزیم و خداوند بر كار خویش تواناست، ولی اكثر مردم نمی‌دانند.»</a:t>
            </a:r>
            <a:r>
              <a:rPr lang="en-US" sz="2000" dirty="0"/>
              <a:t/>
            </a:r>
            <a:br>
              <a:rPr lang="en-US" sz="2000" dirty="0"/>
            </a:br>
            <a:endParaRPr lang="en-US" sz="2000" dirty="0"/>
          </a:p>
        </p:txBody>
      </p:sp>
      <p:sp>
        <p:nvSpPr>
          <p:cNvPr id="3" name="Content Placeholder 2"/>
          <p:cNvSpPr>
            <a:spLocks noGrp="1"/>
          </p:cNvSpPr>
          <p:nvPr>
            <p:ph idx="1"/>
          </p:nvPr>
        </p:nvSpPr>
        <p:spPr/>
        <p:txBody>
          <a:bodyPr>
            <a:normAutofit fontScale="92500" lnSpcReduction="20000"/>
          </a:bodyPr>
          <a:lstStyle/>
          <a:p>
            <a:pPr algn="r" rtl="1"/>
            <a:r>
              <a:rPr lang="fa-IR" b="1" dirty="0"/>
              <a:t>1- توكل </a:t>
            </a:r>
          </a:p>
          <a:p>
            <a:pPr algn="r" rtl="1"/>
            <a:r>
              <a:rPr lang="fa-IR" b="1" dirty="0"/>
              <a:t>2- واقع و آینده‌نگری (عینیّت داشتن)</a:t>
            </a:r>
          </a:p>
          <a:p>
            <a:pPr algn="r" rtl="1"/>
            <a:r>
              <a:rPr lang="fa-IR" b="1" dirty="0"/>
              <a:t>3- دعوت به </a:t>
            </a:r>
            <a:r>
              <a:rPr lang="fa-IR" b="1" dirty="0" smtClean="0"/>
              <a:t>نیكی:اطرافیان </a:t>
            </a:r>
            <a:r>
              <a:rPr lang="fa-IR" b="1" dirty="0"/>
              <a:t>و آشنایان را به نیكی با مردم دعوت كنیم. </a:t>
            </a:r>
          </a:p>
          <a:p>
            <a:pPr algn="r" rtl="1"/>
            <a:r>
              <a:rPr lang="fa-IR" b="1" dirty="0"/>
              <a:t>4- احترام به ارباب رجوع</a:t>
            </a:r>
          </a:p>
          <a:p>
            <a:pPr algn="r" rtl="1"/>
            <a:r>
              <a:rPr lang="fa-IR" b="1" dirty="0"/>
              <a:t>5- ارزیابی </a:t>
            </a:r>
            <a:r>
              <a:rPr lang="fa-IR" b="1" dirty="0" smtClean="0"/>
              <a:t>نتایج:تصمیم‌های </a:t>
            </a:r>
            <a:r>
              <a:rPr lang="fa-IR" b="1" dirty="0"/>
              <a:t>مهم را مرحله‌ای و پس از ارزیابی اتّخاذ كنیم. </a:t>
            </a:r>
            <a:r>
              <a:rPr lang="fa-IR" b="1" dirty="0" smtClean="0"/>
              <a:t>(</a:t>
            </a:r>
            <a:r>
              <a:rPr lang="fa-IR" b="1" dirty="0"/>
              <a:t>اوّل </a:t>
            </a:r>
            <a:r>
              <a:rPr lang="fa-IR" b="1" dirty="0" smtClean="0"/>
              <a:t>یوسف </a:t>
            </a:r>
            <a:r>
              <a:rPr lang="fa-IR" b="1" dirty="0"/>
              <a:t>را به عنوان كمك‌كار در خانه می‌بریم، «عسی أن ینفعنا» </a:t>
            </a:r>
            <a:r>
              <a:rPr lang="fa-IR" b="1" dirty="0" smtClean="0"/>
              <a:t>كم‌كم </a:t>
            </a:r>
            <a:r>
              <a:rPr lang="fa-IR" b="1" dirty="0"/>
              <a:t>او را به عنوان فرزند خود قرار می‌دهیم) «او نتّخذه ولداً»</a:t>
            </a:r>
          </a:p>
          <a:p>
            <a:pPr algn="r" rtl="1"/>
            <a:r>
              <a:rPr lang="fa-IR" b="1" dirty="0"/>
              <a:t>6- توجه به </a:t>
            </a:r>
            <a:r>
              <a:rPr lang="fa-IR" b="1" dirty="0" smtClean="0"/>
              <a:t>زیردستان:زیردستان </a:t>
            </a:r>
            <a:r>
              <a:rPr lang="fa-IR" b="1" dirty="0"/>
              <a:t>را دست كم نگیرید، چه بسا قدرتمندان و حاكمان آینده </a:t>
            </a:r>
            <a:r>
              <a:rPr lang="fa-IR" b="1" dirty="0" smtClean="0"/>
              <a:t>باشند</a:t>
            </a:r>
            <a:r>
              <a:rPr lang="fa-IR" b="1" dirty="0"/>
              <a:t>. </a:t>
            </a:r>
          </a:p>
          <a:p>
            <a:pPr algn="r" rtl="1"/>
            <a:r>
              <a:rPr lang="fa-IR" b="1" dirty="0"/>
              <a:t>7- مسؤولیت‌پذیری با علم و دانش</a:t>
            </a:r>
          </a:p>
          <a:p>
            <a:pPr algn="r" rtl="1"/>
            <a:r>
              <a:rPr lang="fa-IR" b="1" dirty="0"/>
              <a:t>8- امید به آینده (پایان شب سیه سفید است)</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26</a:t>
            </a:fld>
            <a:endParaRPr lang="en-US" dirty="0"/>
          </a:p>
        </p:txBody>
      </p:sp>
    </p:spTree>
    <p:extLst>
      <p:ext uri="{BB962C8B-B14F-4D97-AF65-F5344CB8AC3E}">
        <p14:creationId xmlns:p14="http://schemas.microsoft.com/office/powerpoint/2010/main" val="384999006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1)">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heel(1)">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heel(1)">
                                      <p:cBhvr>
                                        <p:cTn id="33" dur="2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heel(1)">
                                      <p:cBhvr>
                                        <p:cTn id="38" dur="20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wheel(1)">
                                      <p:cBhvr>
                                        <p:cTn id="43" dur="20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wheel(1)">
                                      <p:cBhvr>
                                        <p:cTn id="48"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400" b="1" dirty="0">
                <a:solidFill>
                  <a:srgbClr val="FFFF00"/>
                </a:solidFill>
              </a:rPr>
              <a:t>وَلَمَّا بَلَغَ أَشُدَّهُ ءَاتَیْنَاهُ حُكْماً وَ عِلْماً وَ كَذَلِكَ نَجْزِی الْمُحْسِنِینَ «22» </a:t>
            </a:r>
            <a:br>
              <a:rPr lang="ar-SA" sz="2400" b="1" dirty="0">
                <a:solidFill>
                  <a:srgbClr val="FFFF00"/>
                </a:solidFill>
              </a:rPr>
            </a:br>
            <a:r>
              <a:rPr lang="ar-SA" sz="2400" b="1" dirty="0">
                <a:solidFill>
                  <a:srgbClr val="FFFF00"/>
                </a:solidFill>
              </a:rPr>
              <a:t>«و چون (یوسف) به رشد و قوّت خود رسید به او حُكم (نبوّت یا حكمت) و علم دادیم و ما اینگونه نیكوكاران را پاداش می‌دهیم.»</a:t>
            </a:r>
            <a:endParaRPr lang="en-US" sz="2400" dirty="0">
              <a:solidFill>
                <a:srgbClr val="FFFF00"/>
              </a:solidFill>
            </a:endParaRPr>
          </a:p>
        </p:txBody>
      </p:sp>
      <p:sp>
        <p:nvSpPr>
          <p:cNvPr id="3" name="Content Placeholder 2"/>
          <p:cNvSpPr>
            <a:spLocks noGrp="1"/>
          </p:cNvSpPr>
          <p:nvPr>
            <p:ph idx="1"/>
          </p:nvPr>
        </p:nvSpPr>
        <p:spPr/>
        <p:txBody>
          <a:bodyPr/>
          <a:lstStyle/>
          <a:p>
            <a:pPr algn="r" rtl="1"/>
            <a:r>
              <a:rPr lang="fa-IR" b="1" dirty="0"/>
              <a:t>1- به کارگیری علم و </a:t>
            </a:r>
            <a:r>
              <a:rPr lang="fa-IR" b="1" dirty="0" smtClean="0"/>
              <a:t>حکمت</a:t>
            </a:r>
          </a:p>
          <a:p>
            <a:pPr marL="0" indent="0" algn="r" rtl="1">
              <a:buNone/>
            </a:pPr>
            <a:endParaRPr lang="fa-IR" b="1" dirty="0"/>
          </a:p>
          <a:p>
            <a:pPr algn="r" rtl="1"/>
            <a:r>
              <a:rPr lang="fa-IR" b="1" dirty="0"/>
              <a:t>وجود علم و حكمت در كنار یكدیگر بسیار ارزشمند و كارساز </a:t>
            </a:r>
            <a:r>
              <a:rPr lang="fa-IR" b="1" dirty="0" smtClean="0"/>
              <a:t>است</a:t>
            </a:r>
          </a:p>
          <a:p>
            <a:pPr marL="0" indent="0" algn="r" rtl="1">
              <a:buNone/>
            </a:pPr>
            <a:endParaRPr lang="fa-IR" b="1" dirty="0"/>
          </a:p>
          <a:p>
            <a:pPr algn="r" rtl="1"/>
            <a:r>
              <a:rPr lang="fa-IR" b="1" dirty="0"/>
              <a:t>2- بیان دلیل عزل و نصب‌ها</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27</a:t>
            </a:fld>
            <a:endParaRPr lang="en-US" dirty="0"/>
          </a:p>
        </p:txBody>
      </p:sp>
    </p:spTree>
    <p:extLst>
      <p:ext uri="{BB962C8B-B14F-4D97-AF65-F5344CB8AC3E}">
        <p14:creationId xmlns:p14="http://schemas.microsoft.com/office/powerpoint/2010/main" val="49695487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395612"/>
          </a:xfrm>
        </p:spPr>
        <p:txBody>
          <a:bodyPr>
            <a:normAutofit fontScale="90000"/>
          </a:bodyPr>
          <a:lstStyle/>
          <a:p>
            <a:pPr algn="r" rtl="1"/>
            <a:r>
              <a:rPr lang="ar-SA" sz="2000" b="1" dirty="0">
                <a:solidFill>
                  <a:srgbClr val="FFFF00"/>
                </a:solidFill>
              </a:rPr>
              <a:t>و</a:t>
            </a:r>
            <a:r>
              <a:rPr lang="ar-SA" sz="2000" b="1" dirty="0"/>
              <a:t>َ</a:t>
            </a:r>
            <a:r>
              <a:rPr lang="ar-SA" sz="2000" b="1" dirty="0">
                <a:solidFill>
                  <a:srgbClr val="FFFF00"/>
                </a:solidFill>
              </a:rPr>
              <a:t> رَاوَدَتْهُ الَّتِی هُوَ فِی بَیْتِهَا عَن نَّفْسِهِ وَ غَلَّقَتِ الْأَبْوَابَ وَ قَالَتْ هَیْتَ لَكَ قَالَ مَعَاذَ اللَّهِ إِنَّهُ رَبِّی أَحْسَنَ مَثْوَای إِنَّهُ لَا یُفْلِحُ الظَّالِمُونَ«23»</a:t>
            </a:r>
            <a:br>
              <a:rPr lang="ar-SA" sz="2000" b="1" dirty="0">
                <a:solidFill>
                  <a:srgbClr val="FFFF00"/>
                </a:solidFill>
              </a:rPr>
            </a:br>
            <a:r>
              <a:rPr lang="ar-SA" sz="2000" b="1" dirty="0">
                <a:solidFill>
                  <a:srgbClr val="FFFF00"/>
                </a:solidFill>
              </a:rPr>
              <a:t>«و زنی كه یوسف در خانه او بود، از یوسف از طریق مراوده و ملایمت، تمنای كام‌گیری كرد و درها را (برای انجام مقصودش) محكم بست و گفت: برای تو آماده‌ام. یوسف گفت: پناه به خدا كه او پروردگار من است و مقام مرا گرامی داشته، قطعاً ستمگران رستگار نمی‌شوند.»</a:t>
            </a:r>
            <a:r>
              <a:rPr lang="en-US" sz="2000" dirty="0"/>
              <a:t/>
            </a:r>
            <a:br>
              <a:rPr lang="en-US" sz="2000" dirty="0"/>
            </a:br>
            <a:endParaRPr lang="en-US" sz="2000" dirty="0"/>
          </a:p>
        </p:txBody>
      </p:sp>
      <p:sp>
        <p:nvSpPr>
          <p:cNvPr id="3" name="Content Placeholder 2"/>
          <p:cNvSpPr>
            <a:spLocks noGrp="1"/>
          </p:cNvSpPr>
          <p:nvPr>
            <p:ph idx="1"/>
          </p:nvPr>
        </p:nvSpPr>
        <p:spPr>
          <a:xfrm>
            <a:off x="510241" y="2336873"/>
            <a:ext cx="7210396" cy="4201087"/>
          </a:xfrm>
        </p:spPr>
        <p:txBody>
          <a:bodyPr>
            <a:normAutofit fontScale="92500" lnSpcReduction="10000"/>
          </a:bodyPr>
          <a:lstStyle/>
          <a:p>
            <a:pPr algn="r" rtl="1"/>
            <a:r>
              <a:rPr lang="fa-IR" b="1" dirty="0"/>
              <a:t>1- اطاعت نکردن از گناهکار (گرچه مقام بالاتر باشد) </a:t>
            </a:r>
            <a:r>
              <a:rPr lang="fa-IR" b="1" dirty="0" smtClean="0"/>
              <a:t>اگر </a:t>
            </a:r>
            <a:r>
              <a:rPr lang="fa-IR" b="1" dirty="0"/>
              <a:t>رئیس یا بزرگ ما دستور گناه داد، نباید از او اطاعت </a:t>
            </a:r>
            <a:r>
              <a:rPr lang="fa-IR" b="1" dirty="0" smtClean="0"/>
              <a:t>كنیم</a:t>
            </a:r>
            <a:r>
              <a:rPr lang="fa-IR" b="1" dirty="0"/>
              <a:t>. </a:t>
            </a:r>
          </a:p>
          <a:p>
            <a:pPr algn="r" rtl="1"/>
            <a:r>
              <a:rPr lang="fa-IR" b="1" dirty="0"/>
              <a:t>2- صداقت و امانت، عفت و پاكدامنی</a:t>
            </a:r>
          </a:p>
          <a:p>
            <a:pPr algn="r" rtl="1"/>
            <a:r>
              <a:rPr lang="fa-IR" b="1" dirty="0"/>
              <a:t>3- آینده نگری</a:t>
            </a:r>
          </a:p>
          <a:p>
            <a:pPr algn="r" rtl="1"/>
            <a:r>
              <a:rPr lang="fa-IR" b="1" dirty="0"/>
              <a:t>4- ادب در برخورد با </a:t>
            </a:r>
            <a:r>
              <a:rPr lang="fa-IR" b="1" dirty="0" smtClean="0"/>
              <a:t>مفاسد:مسائل </a:t>
            </a:r>
            <a:r>
              <a:rPr lang="fa-IR" b="1" dirty="0"/>
              <a:t>مربوط به مفاسد اخلاقی را سربسته و مؤدبانه مطرح كنید. </a:t>
            </a:r>
          </a:p>
          <a:p>
            <a:pPr algn="r" rtl="1"/>
            <a:r>
              <a:rPr lang="fa-IR" b="1" dirty="0"/>
              <a:t>5- پرهیز از اختلاط مرد و زن</a:t>
            </a:r>
          </a:p>
          <a:p>
            <a:pPr algn="r" rtl="1"/>
            <a:r>
              <a:rPr lang="fa-IR" b="1" dirty="0"/>
              <a:t>6- هتک حرمت </a:t>
            </a:r>
            <a:r>
              <a:rPr lang="fa-IR" b="1" dirty="0" smtClean="0"/>
              <a:t>نکردن:نام </a:t>
            </a:r>
            <a:r>
              <a:rPr lang="fa-IR" b="1" dirty="0"/>
              <a:t>خلافكار را نبریم وبا اشاره از او یاد كنیم. </a:t>
            </a:r>
            <a:endParaRPr lang="fa-IR" b="1" dirty="0" smtClean="0"/>
          </a:p>
          <a:p>
            <a:pPr algn="r" rtl="1"/>
            <a:r>
              <a:rPr lang="fa-IR" b="1" dirty="0"/>
              <a:t>7- توجه به خطر و گام به گام بودن خلافکاری و گناه </a:t>
            </a:r>
          </a:p>
          <a:p>
            <a:pPr algn="r" rtl="1"/>
            <a:r>
              <a:rPr lang="fa-IR" b="1" dirty="0"/>
              <a:t>8- حفظ مقام و منزلت انسانی</a:t>
            </a:r>
          </a:p>
          <a:p>
            <a:pPr algn="r" rtl="1"/>
            <a:endParaRPr lang="fa-IR" b="1" dirty="0"/>
          </a:p>
          <a:p>
            <a:pPr algn="r" rtl="1"/>
            <a:r>
              <a:rPr lang="fa-IR" b="1" dirty="0"/>
              <a:t>9- توجه به عاقبت و آثار </a:t>
            </a:r>
            <a:r>
              <a:rPr lang="fa-IR" b="1" dirty="0" smtClean="0"/>
              <a:t>ظلماگر </a:t>
            </a:r>
            <a:r>
              <a:rPr lang="fa-IR" b="1" dirty="0"/>
              <a:t>از دری ظلم وارد شود، فلاح از در دیگر بیرون می‌رود. </a:t>
            </a:r>
          </a:p>
          <a:p>
            <a:pPr algn="r" rtl="1"/>
            <a:endParaRPr lang="fa-IR" b="1" dirty="0"/>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28</a:t>
            </a:fld>
            <a:endParaRPr lang="en-US" dirty="0"/>
          </a:p>
        </p:txBody>
      </p:sp>
    </p:spTree>
    <p:extLst>
      <p:ext uri="{BB962C8B-B14F-4D97-AF65-F5344CB8AC3E}">
        <p14:creationId xmlns:p14="http://schemas.microsoft.com/office/powerpoint/2010/main" val="220282110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3" dur="5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8" dur="500"/>
                                        <p:tgtEl>
                                          <p:spTgt spid="3">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randombar(horizontal)">
                                      <p:cBhvr>
                                        <p:cTn id="5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یُوسُفُ أَعْرِضْ عَنْ هَذَا وَاسْتَغْفِرِی لِذَنبِكِ إِنَّكِ كُنتِ مِنَ الْخَاطِئِینَ«29»</a:t>
            </a:r>
            <a:br>
              <a:rPr lang="ar-SA" sz="2000" b="1" dirty="0">
                <a:solidFill>
                  <a:srgbClr val="FFFF00"/>
                </a:solidFill>
              </a:rPr>
            </a:br>
            <a:r>
              <a:rPr lang="ar-SA" sz="2000" b="1" dirty="0">
                <a:solidFill>
                  <a:srgbClr val="FFFF00"/>
                </a:solidFill>
              </a:rPr>
              <a:t>«(عزیز مصر گفت:) یوسف از این مسئله صرف نظر كن و (آن را بازگو نكن وبه همسرش نیز خطاب كرد و گفت:) تو برای گناهت استغفاركن، چون از خطاكاران هستی.»</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dirty="0"/>
              <a:t>1- پرهیز از سوء استفاده از </a:t>
            </a:r>
            <a:r>
              <a:rPr lang="fa-IR" b="1" dirty="0" smtClean="0"/>
              <a:t>موقعیت</a:t>
            </a:r>
          </a:p>
          <a:p>
            <a:pPr marL="0" indent="0" algn="r" rtl="1">
              <a:buNone/>
            </a:pPr>
            <a:endParaRPr lang="fa-IR" b="1" dirty="0"/>
          </a:p>
          <a:p>
            <a:pPr algn="r" rtl="1"/>
            <a:r>
              <a:rPr lang="fa-IR" b="1" dirty="0"/>
              <a:t>2- ایجاد روابط معقول زن و </a:t>
            </a:r>
            <a:r>
              <a:rPr lang="fa-IR" b="1" dirty="0" smtClean="0"/>
              <a:t>مرد</a:t>
            </a:r>
          </a:p>
          <a:p>
            <a:pPr marL="0" indent="0" algn="r" rtl="1">
              <a:buNone/>
            </a:pPr>
            <a:endParaRPr lang="fa-IR" b="1" dirty="0"/>
          </a:p>
          <a:p>
            <a:pPr algn="r" rtl="1"/>
            <a:r>
              <a:rPr lang="fa-IR" b="1" dirty="0"/>
              <a:t>3- برخورد قاطع و عادلانه (حتی نسبت به تخلف بستگان)</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29</a:t>
            </a:fld>
            <a:endParaRPr lang="en-US" dirty="0"/>
          </a:p>
        </p:txBody>
      </p:sp>
    </p:spTree>
    <p:extLst>
      <p:ext uri="{BB962C8B-B14F-4D97-AF65-F5344CB8AC3E}">
        <p14:creationId xmlns:p14="http://schemas.microsoft.com/office/powerpoint/2010/main" val="21036144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i="1" dirty="0"/>
              <a:t>سیمای مدیرموفق</a:t>
            </a:r>
            <a:r>
              <a:rPr lang="en-US" dirty="0"/>
              <a:t/>
            </a:r>
            <a:br>
              <a:rPr lang="en-US" dirty="0"/>
            </a:br>
            <a:endParaRPr lang="en-US" dirty="0"/>
          </a:p>
        </p:txBody>
      </p:sp>
      <p:sp>
        <p:nvSpPr>
          <p:cNvPr id="3" name="Text Placeholder 2"/>
          <p:cNvSpPr>
            <a:spLocks noGrp="1"/>
          </p:cNvSpPr>
          <p:nvPr>
            <p:ph type="body" idx="1"/>
          </p:nvPr>
        </p:nvSpPr>
        <p:spPr>
          <a:xfrm>
            <a:off x="588587" y="4342480"/>
            <a:ext cx="2287279" cy="576262"/>
          </a:xfrm>
        </p:spPr>
        <p:txBody>
          <a:bodyPr/>
          <a:lstStyle/>
          <a:p>
            <a:endParaRPr lang="en-US"/>
          </a:p>
        </p:txBody>
      </p:sp>
      <p:sp>
        <p:nvSpPr>
          <p:cNvPr id="5" name="Text Placeholder 4"/>
          <p:cNvSpPr>
            <a:spLocks noGrp="1"/>
          </p:cNvSpPr>
          <p:nvPr>
            <p:ph type="body" sz="half" idx="18"/>
          </p:nvPr>
        </p:nvSpPr>
        <p:spPr/>
        <p:txBody>
          <a:bodyPr/>
          <a:lstStyle/>
          <a:p>
            <a:endParaRPr lang="en-US" dirty="0"/>
          </a:p>
        </p:txBody>
      </p:sp>
      <p:sp>
        <p:nvSpPr>
          <p:cNvPr id="6" name="Text Placeholder 5"/>
          <p:cNvSpPr>
            <a:spLocks noGrp="1"/>
          </p:cNvSpPr>
          <p:nvPr>
            <p:ph type="body" sz="quarter" idx="3"/>
          </p:nvPr>
        </p:nvSpPr>
        <p:spPr>
          <a:xfrm>
            <a:off x="2959103" y="4297503"/>
            <a:ext cx="2297430" cy="1988997"/>
          </a:xfrm>
        </p:spPr>
        <p:txBody>
          <a:bodyPr/>
          <a:lstStyle/>
          <a:p>
            <a:endParaRPr lang="en-US" dirty="0"/>
          </a:p>
        </p:txBody>
      </p:sp>
      <p:sp>
        <p:nvSpPr>
          <p:cNvPr id="8" name="Text Placeholder 7"/>
          <p:cNvSpPr>
            <a:spLocks noGrp="1"/>
          </p:cNvSpPr>
          <p:nvPr>
            <p:ph type="body" sz="half" idx="19"/>
          </p:nvPr>
        </p:nvSpPr>
        <p:spPr>
          <a:xfrm>
            <a:off x="1046856" y="3486751"/>
            <a:ext cx="3699220" cy="3763676"/>
          </a:xfrm>
        </p:spPr>
        <p:txBody>
          <a:bodyPr>
            <a:normAutofit/>
          </a:bodyPr>
          <a:lstStyle/>
          <a:p>
            <a:pPr lvl="0" algn="r"/>
            <a:r>
              <a:rPr lang="fa-IR" sz="2900" b="1" i="1" dirty="0" smtClean="0">
                <a:solidFill>
                  <a:srgbClr val="FFFF00"/>
                </a:solidFill>
              </a:rPr>
              <a:t>برگرفته </a:t>
            </a:r>
            <a:r>
              <a:rPr lang="fa-IR" sz="2900" b="1" i="1" dirty="0">
                <a:solidFill>
                  <a:srgbClr val="FFFF00"/>
                </a:solidFill>
              </a:rPr>
              <a:t>ازسوره یوسف</a:t>
            </a:r>
          </a:p>
          <a:p>
            <a:pPr lvl="0" algn="r"/>
            <a:r>
              <a:rPr lang="fa-IR" sz="2900" b="1" i="1" dirty="0">
                <a:solidFill>
                  <a:srgbClr val="FFFF00"/>
                </a:solidFill>
              </a:rPr>
              <a:t>تالیف:محمد موحدی </a:t>
            </a:r>
            <a:r>
              <a:rPr lang="fa-IR" sz="2900" b="1" i="1" dirty="0" smtClean="0">
                <a:solidFill>
                  <a:srgbClr val="FFFF00"/>
                </a:solidFill>
              </a:rPr>
              <a:t>نژاد</a:t>
            </a:r>
            <a:endParaRPr lang="en-US" sz="2900" b="1" i="1" dirty="0" smtClean="0">
              <a:solidFill>
                <a:srgbClr val="FFFF00"/>
              </a:solidFill>
            </a:endParaRPr>
          </a:p>
          <a:p>
            <a:pPr lvl="0" algn="r"/>
            <a:endParaRPr lang="fa-IR" sz="2900" b="1" i="1" dirty="0">
              <a:solidFill>
                <a:srgbClr val="FFFF00"/>
              </a:solidFill>
            </a:endParaRPr>
          </a:p>
          <a:p>
            <a:pPr lvl="0" algn="r"/>
            <a:r>
              <a:rPr lang="fa-IR" sz="2900" b="1" i="1" smtClean="0">
                <a:solidFill>
                  <a:srgbClr val="FFFF00"/>
                </a:solidFill>
              </a:rPr>
              <a:t>تهیه وتنظیم:احمدمیرشمسی</a:t>
            </a:r>
            <a:endParaRPr lang="fa-IR" sz="2900" b="1" i="1" dirty="0">
              <a:solidFill>
                <a:srgbClr val="FFFF00"/>
              </a:solidFill>
            </a:endParaRPr>
          </a:p>
          <a:p>
            <a:pPr lvl="0" algn="r"/>
            <a:r>
              <a:rPr lang="fa-IR" sz="2900" b="1" i="1" dirty="0">
                <a:solidFill>
                  <a:srgbClr val="FFFF00"/>
                </a:solidFill>
              </a:rPr>
              <a:t>زیرنظر:استاددکترحسین علی احمدی</a:t>
            </a:r>
          </a:p>
          <a:p>
            <a:endParaRPr lang="en-US" dirty="0"/>
          </a:p>
        </p:txBody>
      </p:sp>
      <p:sp>
        <p:nvSpPr>
          <p:cNvPr id="9" name="Text Placeholder 8"/>
          <p:cNvSpPr>
            <a:spLocks noGrp="1"/>
          </p:cNvSpPr>
          <p:nvPr>
            <p:ph type="body" sz="quarter" idx="13"/>
          </p:nvPr>
        </p:nvSpPr>
        <p:spPr/>
        <p:txBody>
          <a:bodyPr/>
          <a:lstStyle/>
          <a:p>
            <a:endParaRPr lang="en-US"/>
          </a:p>
        </p:txBody>
      </p:sp>
      <p:sp>
        <p:nvSpPr>
          <p:cNvPr id="11" name="Text Placeholder 10"/>
          <p:cNvSpPr>
            <a:spLocks noGrp="1"/>
          </p:cNvSpPr>
          <p:nvPr>
            <p:ph type="body" sz="half" idx="20"/>
          </p:nvPr>
        </p:nvSpPr>
        <p:spPr/>
        <p:txBody>
          <a:bodyPr/>
          <a:lstStyle/>
          <a:p>
            <a:endParaRPr lang="en-US" dirty="0"/>
          </a:p>
        </p:txBody>
      </p:sp>
      <p:sp>
        <p:nvSpPr>
          <p:cNvPr id="14" name="Rectangle 13"/>
          <p:cNvSpPr/>
          <p:nvPr/>
        </p:nvSpPr>
        <p:spPr>
          <a:xfrm>
            <a:off x="4009226" y="3244334"/>
            <a:ext cx="184731" cy="369332"/>
          </a:xfrm>
          <a:prstGeom prst="rect">
            <a:avLst/>
          </a:prstGeom>
        </p:spPr>
        <p:txBody>
          <a:bodyPr wrap="none">
            <a:spAutoFit/>
          </a:bodyPr>
          <a:lstStyle/>
          <a:p>
            <a:endParaRPr lang="en-US" dirty="0"/>
          </a:p>
        </p:txBody>
      </p:sp>
      <p:pic>
        <p:nvPicPr>
          <p:cNvPr id="7" name="Picture Placeholder 6"/>
          <p:cNvPicPr>
            <a:picLocks noGrp="1" noChangeAspect="1"/>
          </p:cNvPicPr>
          <p:nvPr>
            <p:ph type="pic" idx="15"/>
          </p:nvPr>
        </p:nvPicPr>
        <p:blipFill>
          <a:blip r:embed="rId3">
            <a:extLst>
              <a:ext uri="{28A0092B-C50C-407E-A947-70E740481C1C}">
                <a14:useLocalDpi xmlns:a14="http://schemas.microsoft.com/office/drawing/2010/main" val="0"/>
              </a:ext>
            </a:extLst>
          </a:blip>
          <a:srcRect t="8592" b="8592"/>
          <a:stretch>
            <a:fillRect/>
          </a:stretch>
        </p:blipFill>
        <p:spPr>
          <a:xfrm>
            <a:off x="585637" y="3724326"/>
            <a:ext cx="1272842" cy="2211858"/>
          </a:xfrm>
        </p:spPr>
      </p:pic>
      <p:sp>
        <p:nvSpPr>
          <p:cNvPr id="4" name="Slide Number Placeholder 3"/>
          <p:cNvSpPr>
            <a:spLocks noGrp="1"/>
          </p:cNvSpPr>
          <p:nvPr>
            <p:ph type="sldNum" sz="quarter" idx="12"/>
          </p:nvPr>
        </p:nvSpPr>
        <p:spPr/>
        <p:txBody>
          <a:bodyPr/>
          <a:lstStyle/>
          <a:p>
            <a:fld id="{6D22F896-40B5-4ADD-8801-0D06FADFA095}" type="slidenum">
              <a:rPr lang="en-US" smtClean="0"/>
              <a:t>3</a:t>
            </a:fld>
            <a:endParaRPr lang="en-US" dirty="0"/>
          </a:p>
        </p:txBody>
      </p:sp>
      <p:pic>
        <p:nvPicPr>
          <p:cNvPr id="12" name="Picture Placeholder 11"/>
          <p:cNvPicPr>
            <a:picLocks noGrp="1" noChangeAspect="1"/>
          </p:cNvPicPr>
          <p:nvPr>
            <p:ph type="pic" idx="21"/>
          </p:nvPr>
        </p:nvPicPr>
        <p:blipFill>
          <a:blip r:embed="rId4">
            <a:extLst>
              <a:ext uri="{28A0092B-C50C-407E-A947-70E740481C1C}">
                <a14:useLocalDpi xmlns:a14="http://schemas.microsoft.com/office/drawing/2010/main" val="0"/>
              </a:ext>
            </a:extLst>
          </a:blip>
          <a:srcRect t="393" b="393"/>
          <a:stretch>
            <a:fillRect/>
          </a:stretch>
        </p:blipFill>
        <p:spPr>
          <a:xfrm>
            <a:off x="5792406" y="3757483"/>
            <a:ext cx="1478722" cy="2322518"/>
          </a:xfrm>
        </p:spPr>
      </p:pic>
      <p:sp>
        <p:nvSpPr>
          <p:cNvPr id="16" name="Picture Placeholder 15"/>
          <p:cNvSpPr>
            <a:spLocks noGrp="1"/>
          </p:cNvSpPr>
          <p:nvPr>
            <p:ph type="pic" idx="22"/>
          </p:nvPr>
        </p:nvSpPr>
        <p:spPr/>
      </p:sp>
    </p:spTree>
    <p:extLst>
      <p:ext uri="{BB962C8B-B14F-4D97-AF65-F5344CB8AC3E}">
        <p14:creationId xmlns:p14="http://schemas.microsoft.com/office/powerpoint/2010/main" val="367679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circle(in)">
                                      <p:cBhvr>
                                        <p:cTn id="13" dur="2000"/>
                                        <p:tgtEl>
                                          <p:spTgt spid="8">
                                            <p:txEl>
                                              <p:pRg st="0" end="0"/>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circle(in)">
                                      <p:cBhvr>
                                        <p:cTn id="16" dur="2000"/>
                                        <p:tgtEl>
                                          <p:spTgt spid="8">
                                            <p:txEl>
                                              <p:pRg st="1" end="1"/>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circle(in)">
                                      <p:cBhvr>
                                        <p:cTn id="19" dur="2000"/>
                                        <p:tgtEl>
                                          <p:spTgt spid="8">
                                            <p:txEl>
                                              <p:pRg st="3" end="3"/>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circle(in)">
                                      <p:cBhvr>
                                        <p:cTn id="22" dur="2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327032"/>
          </a:xfrm>
        </p:spPr>
        <p:txBody>
          <a:bodyPr>
            <a:normAutofit fontScale="90000"/>
          </a:bodyPr>
          <a:lstStyle/>
          <a:p>
            <a:pPr algn="r" rtl="1"/>
            <a:r>
              <a:rPr lang="ar-SA" sz="2000" b="1" dirty="0">
                <a:solidFill>
                  <a:srgbClr val="FFFF00"/>
                </a:solidFill>
              </a:rPr>
              <a:t>فَلَمَّا سَمِعَتْ بِمَكْرِهِنَّ أَرْسَلَتْ إِلَیْهِنَّ وَأَعْتَدَتْ لَهُنَّ مُتّــَكَاً وَءَاتَتْ كُلَّ وَاحِـدَةٍ مِّنْهُنَّ سِكِّیناً وَقَالَتِ اخْرُجْ عَلَیْهِنَّ فَلَمَّا رَأَیْنَهُ أَكْبَرْنَهُ وَقَطَّعْنَ أَیْدِیَهُنَّ وَ قُلْنَ حَاشَ لِلَّهِ مَا هَذَا بَشَراً إِنْ هَذَآ إِلَّا مَلَكٌ كَرِیمٌ«31»</a:t>
            </a:r>
            <a:br>
              <a:rPr lang="ar-SA" sz="2000" b="1" dirty="0">
                <a:solidFill>
                  <a:srgbClr val="FFFF00"/>
                </a:solidFill>
              </a:rPr>
            </a:br>
            <a:r>
              <a:rPr lang="ar-SA" sz="2000" b="1" dirty="0">
                <a:solidFill>
                  <a:srgbClr val="FFFF00"/>
                </a:solidFill>
              </a:rPr>
              <a:t>«پس چون (همسر عزیز) نیرنگ (وبدگویی) زنان (مصر) را شنید، (كسی را برای دعوت) به سراغ آنها فرستاد و برای آنان (محفل و) تكیه‌گاهی آماده كرد و به هر یك چاقویی داد (تا میوه میل كنند) و به یوسف گفت: بر زنان وارد شو. همین كه زنان او را دیدند بزرگش یافتند و دست‌های خود را (به جای میوه) عمیقاً بریدند و گفتند: منزّه است خداوند، این بشر نیست، این نیست جز فرشته‌ای </a:t>
            </a:r>
            <a:endParaRPr lang="en-US" sz="2000" dirty="0">
              <a:solidFill>
                <a:srgbClr val="FFFF00"/>
              </a:solidFill>
            </a:endParaRPr>
          </a:p>
        </p:txBody>
      </p:sp>
      <p:sp>
        <p:nvSpPr>
          <p:cNvPr id="3" name="Content Placeholder 2"/>
          <p:cNvSpPr>
            <a:spLocks noGrp="1"/>
          </p:cNvSpPr>
          <p:nvPr>
            <p:ph idx="1"/>
          </p:nvPr>
        </p:nvSpPr>
        <p:spPr>
          <a:xfrm>
            <a:off x="510241" y="2336873"/>
            <a:ext cx="7210396" cy="4041067"/>
          </a:xfrm>
        </p:spPr>
        <p:txBody>
          <a:bodyPr>
            <a:normAutofit fontScale="92500" lnSpcReduction="10000"/>
          </a:bodyPr>
          <a:lstStyle/>
          <a:p>
            <a:pPr algn="r" rtl="1"/>
            <a:r>
              <a:rPr lang="fa-IR" b="1" dirty="0"/>
              <a:t>1- مقابله به مثل (در زمینه توطئه)</a:t>
            </a:r>
          </a:p>
          <a:p>
            <a:pPr algn="r" rtl="1"/>
            <a:r>
              <a:rPr lang="fa-IR" b="1" dirty="0"/>
              <a:t>2- مجرم </a:t>
            </a:r>
            <a:r>
              <a:rPr lang="fa-IR" b="1" dirty="0" smtClean="0"/>
              <a:t>شناسی:مجرم</a:t>
            </a:r>
            <a:r>
              <a:rPr lang="fa-IR" b="1" dirty="0"/>
              <a:t>، گاه برای تنزیه خود، برای دیگران نیز زمینه‌سازی </a:t>
            </a:r>
            <a:r>
              <a:rPr lang="fa-IR" b="1" dirty="0" smtClean="0"/>
              <a:t>می‌كند </a:t>
            </a:r>
            <a:r>
              <a:rPr lang="fa-IR" b="1" dirty="0"/>
              <a:t>تا آن را عادّی جلوه دهد. </a:t>
            </a:r>
          </a:p>
          <a:p>
            <a:pPr algn="r" rtl="1"/>
            <a:r>
              <a:rPr lang="fa-IR" b="1" dirty="0"/>
              <a:t>3- انتقاد </a:t>
            </a:r>
            <a:r>
              <a:rPr lang="fa-IR" b="1" dirty="0" smtClean="0"/>
              <a:t>سازنده:زود </a:t>
            </a:r>
            <a:r>
              <a:rPr lang="fa-IR" b="1" dirty="0"/>
              <a:t>انتقاد نكنید، شاید شما هم اگر به جای او بودید مثل او </a:t>
            </a:r>
            <a:r>
              <a:rPr lang="fa-IR" b="1" dirty="0" smtClean="0"/>
              <a:t>می‌شدید</a:t>
            </a:r>
            <a:r>
              <a:rPr lang="fa-IR" b="1" dirty="0"/>
              <a:t>. </a:t>
            </a:r>
            <a:endParaRPr lang="fa-IR" b="1" dirty="0" smtClean="0"/>
          </a:p>
          <a:p>
            <a:pPr marL="0" indent="0" algn="r" rtl="1">
              <a:buNone/>
            </a:pPr>
            <a:endParaRPr lang="fa-IR" b="1" dirty="0"/>
          </a:p>
          <a:p>
            <a:pPr algn="r" rtl="1"/>
            <a:r>
              <a:rPr lang="fa-IR" b="1" dirty="0"/>
              <a:t>4- توجه به آزمایش </a:t>
            </a:r>
            <a:r>
              <a:rPr lang="fa-IR" b="1" dirty="0" smtClean="0"/>
              <a:t>الهی انسان </a:t>
            </a:r>
            <a:r>
              <a:rPr lang="fa-IR" b="1" dirty="0"/>
              <a:t>تا وقتی در معرض امتحان قرار نگرفته ادّعایی دارد؛ امّا </a:t>
            </a:r>
            <a:endParaRPr lang="fa-IR" b="1" dirty="0" smtClean="0"/>
          </a:p>
          <a:p>
            <a:pPr algn="r" rtl="1"/>
            <a:endParaRPr lang="fa-IR" b="1" dirty="0" smtClean="0"/>
          </a:p>
          <a:p>
            <a:pPr marL="0" indent="0" algn="r" rtl="1">
              <a:buNone/>
            </a:pPr>
            <a:r>
              <a:rPr lang="fa-IR" b="1" dirty="0" smtClean="0"/>
              <a:t>گاهی </a:t>
            </a:r>
            <a:r>
              <a:rPr lang="fa-IR" b="1" dirty="0"/>
              <a:t>كه مورد آزمایش قرار می‌گیرد، ناخودآگاه ماهیّت خود را </a:t>
            </a:r>
            <a:r>
              <a:rPr lang="fa-IR" b="1" dirty="0" smtClean="0"/>
              <a:t>نشان </a:t>
            </a:r>
            <a:r>
              <a:rPr lang="fa-IR" b="1" dirty="0"/>
              <a:t>می‌دهد. </a:t>
            </a:r>
          </a:p>
          <a:p>
            <a:pPr algn="r" rtl="1"/>
            <a:r>
              <a:rPr lang="fa-IR" b="1" dirty="0"/>
              <a:t>5- تقوا و ایمان (وسیله نجات از </a:t>
            </a:r>
            <a:r>
              <a:rPr lang="fa-IR" b="1" dirty="0" smtClean="0"/>
              <a:t>گرفتاری‌ها)جمال </a:t>
            </a:r>
            <a:r>
              <a:rPr lang="fa-IR" b="1" dirty="0"/>
              <a:t>یوسف‌ موجب گرفتاری او شد، ولی علم </a:t>
            </a:r>
            <a:r>
              <a:rPr lang="fa-IR" b="1" dirty="0" smtClean="0"/>
              <a:t>و</a:t>
            </a:r>
          </a:p>
          <a:p>
            <a:pPr marL="0" indent="0" algn="r" rtl="1">
              <a:buNone/>
            </a:pPr>
            <a:r>
              <a:rPr lang="fa-IR" b="1" dirty="0" smtClean="0"/>
              <a:t> </a:t>
            </a:r>
            <a:r>
              <a:rPr lang="fa-IR" b="1" dirty="0"/>
              <a:t>تقوایش موجب نجات </a:t>
            </a:r>
            <a:r>
              <a:rPr lang="fa-IR" b="1" dirty="0" smtClean="0"/>
              <a:t>او </a:t>
            </a:r>
            <a:r>
              <a:rPr lang="fa-IR" b="1" dirty="0"/>
              <a:t>گردید. (آری جمال معنوی مهم‌تر از جمال ظاهری است)</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30</a:t>
            </a:fld>
            <a:endParaRPr lang="en-US" dirty="0"/>
          </a:p>
        </p:txBody>
      </p:sp>
    </p:spTree>
    <p:extLst>
      <p:ext uri="{BB962C8B-B14F-4D97-AF65-F5344CB8AC3E}">
        <p14:creationId xmlns:p14="http://schemas.microsoft.com/office/powerpoint/2010/main" val="311555873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1)">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wheel(1)">
                                      <p:cBhvr>
                                        <p:cTn id="28" dur="2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wheel(1)">
                                      <p:cBhvr>
                                        <p:cTn id="33" dur="20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wheel(1)">
                                      <p:cBhvr>
                                        <p:cTn id="38" dur="20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wheel(1)">
                                      <p:cBhvr>
                                        <p:cTn id="43"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583645"/>
          </a:xfrm>
        </p:spPr>
        <p:txBody>
          <a:bodyPr>
            <a:normAutofit fontScale="90000"/>
          </a:bodyPr>
          <a:lstStyle/>
          <a:p>
            <a:pPr algn="r" rtl="1"/>
            <a:r>
              <a:rPr lang="ar-SA" sz="2000" b="1" dirty="0">
                <a:solidFill>
                  <a:srgbClr val="FFFF00"/>
                </a:solidFill>
              </a:rPr>
              <a:t>قَالَ لَا یَأْتِیْكُمَا طَعَامٌ تُرْزَقَانِهِ إِلَّا نَبَّأْتُكُمَا بِتَأْوِیلِهِ قَبْلَ أَن یَأْتِیَكُمَا ذَ لِكُمَا مِمَّا عَلَّمَنِی رَبِّی إِنِّی تَرَكْتُ مِلَّةَ قَوْمٍ لَّا یُؤْمِنُونَ بِاللَّهِ وَهُم بِالْأَخِرَةِ هُمْ كَافِرُونَ«37»</a:t>
            </a:r>
            <a:br>
              <a:rPr lang="ar-SA" sz="2000" b="1" dirty="0">
                <a:solidFill>
                  <a:srgbClr val="FFFF00"/>
                </a:solidFill>
              </a:rPr>
            </a:br>
            <a:r>
              <a:rPr lang="ar-SA" sz="2000" b="1" dirty="0">
                <a:solidFill>
                  <a:srgbClr val="FFFF00"/>
                </a:solidFill>
              </a:rPr>
              <a:t>«(یوسف به آن دو نفر كه خواب دیده بودند) گفت: من قبل از آنكه جیره غذایی شما برسد، تأویل خوابتان را خواهم گفت. این از اموری است كه پرودگارم به من آموخته است. همانا من آئین قومی را كه به خدا ایمان ندارند و به قیامت كفر می‌ورزند، رها كرده‌ام.»</a:t>
            </a:r>
            <a:r>
              <a:rPr lang="en-US" sz="2000" dirty="0"/>
              <a:t/>
            </a:r>
            <a:br>
              <a:rPr lang="en-US" sz="2000" dirty="0"/>
            </a:br>
            <a:r>
              <a:rPr lang="en-US" sz="2000" dirty="0"/>
              <a:t/>
            </a:r>
            <a:br>
              <a:rPr lang="en-US" sz="2000" dirty="0"/>
            </a:br>
            <a:endParaRPr lang="en-US" sz="2000" dirty="0"/>
          </a:p>
        </p:txBody>
      </p:sp>
      <p:sp>
        <p:nvSpPr>
          <p:cNvPr id="3" name="Content Placeholder 2"/>
          <p:cNvSpPr>
            <a:spLocks noGrp="1"/>
          </p:cNvSpPr>
          <p:nvPr>
            <p:ph idx="1"/>
          </p:nvPr>
        </p:nvSpPr>
        <p:spPr/>
        <p:txBody>
          <a:bodyPr>
            <a:normAutofit/>
          </a:bodyPr>
          <a:lstStyle/>
          <a:p>
            <a:pPr algn="r" rtl="1"/>
            <a:r>
              <a:rPr lang="fa-IR" b="1" dirty="0"/>
              <a:t>1- </a:t>
            </a:r>
            <a:r>
              <a:rPr lang="fa-IR" b="1" dirty="0" smtClean="0"/>
              <a:t>پاسخگویی:یوسف(ع</a:t>
            </a:r>
            <a:r>
              <a:rPr lang="fa-IR" b="1" dirty="0"/>
              <a:t>) به پاسخگویی مقیّد بود که به او مراجعه می‌کردند.</a:t>
            </a:r>
          </a:p>
          <a:p>
            <a:pPr algn="r" rtl="1"/>
            <a:r>
              <a:rPr lang="fa-IR" b="1" dirty="0"/>
              <a:t>2- استفاده از فرصت‌ها</a:t>
            </a:r>
          </a:p>
          <a:p>
            <a:pPr algn="r" rtl="1"/>
            <a:r>
              <a:rPr lang="fa-IR" b="1" dirty="0"/>
              <a:t>3- توسل به شیوه‌های </a:t>
            </a:r>
            <a:r>
              <a:rPr lang="fa-IR" b="1" dirty="0" smtClean="0"/>
              <a:t>تأثیرگذاری:گاهی </a:t>
            </a:r>
            <a:r>
              <a:rPr lang="fa-IR" b="1" dirty="0"/>
              <a:t>برای تأثیرگذاری بیشتر، لازم است انسان قدرت علمی </a:t>
            </a:r>
          </a:p>
          <a:p>
            <a:pPr marL="0" indent="0" algn="r" rtl="1">
              <a:buNone/>
            </a:pPr>
            <a:r>
              <a:rPr lang="fa-IR" b="1" dirty="0" smtClean="0"/>
              <a:t>وكمالات </a:t>
            </a:r>
            <a:r>
              <a:rPr lang="fa-IR" b="1" dirty="0"/>
              <a:t>خود را به دیگران عرضه كند</a:t>
            </a:r>
          </a:p>
          <a:p>
            <a:pPr algn="r" rtl="1"/>
            <a:r>
              <a:rPr lang="fa-IR" b="1" dirty="0"/>
              <a:t>4- محور بودن تولی و تبری</a:t>
            </a:r>
          </a:p>
          <a:p>
            <a:pPr algn="r" rtl="1"/>
            <a:r>
              <a:rPr lang="fa-IR" b="1" dirty="0"/>
              <a:t>5- برخورد غیرمستقیم با </a:t>
            </a:r>
            <a:r>
              <a:rPr lang="fa-IR" b="1" dirty="0" smtClean="0"/>
              <a:t>خلافكار:باید </a:t>
            </a:r>
            <a:r>
              <a:rPr lang="fa-IR" b="1" dirty="0"/>
              <a:t>از انتساب مستقیم افراد به انحراف پرهیز كرد </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31</a:t>
            </a:fld>
            <a:endParaRPr lang="en-US" dirty="0"/>
          </a:p>
        </p:txBody>
      </p:sp>
    </p:spTree>
    <p:extLst>
      <p:ext uri="{BB962C8B-B14F-4D97-AF65-F5344CB8AC3E}">
        <p14:creationId xmlns:p14="http://schemas.microsoft.com/office/powerpoint/2010/main" val="26828088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
                                            <p:txEl>
                                              <p:pRg st="3" end="3"/>
                                            </p:txEl>
                                          </p:spTgt>
                                        </p:tgtEl>
                                        <p:attrNameLst>
                                          <p:attrName>style.visibility</p:attrName>
                                        </p:attrNameLst>
                                      </p:cBhvr>
                                      <p:to>
                                        <p:strVal val="visible"/>
                                      </p:to>
                                    </p:set>
                                    <p:animEffect transition="in" filter="wipe(down)">
                                      <p:cBhvr>
                                        <p:cTn id="67" dur="580">
                                          <p:stCondLst>
                                            <p:cond delay="0"/>
                                          </p:stCondLst>
                                        </p:cTn>
                                        <p:tgtEl>
                                          <p:spTgt spid="3">
                                            <p:txEl>
                                              <p:pRg st="3" end="3"/>
                                            </p:txEl>
                                          </p:spTgt>
                                        </p:tgtEl>
                                      </p:cBhvr>
                                    </p:animEffect>
                                    <p:anim calcmode="lin" valueType="num">
                                      <p:cBhvr>
                                        <p:cTn id="6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3" end="3"/>
                                            </p:txEl>
                                          </p:spTgt>
                                        </p:tgtEl>
                                      </p:cBhvr>
                                      <p:to x="100000" y="60000"/>
                                    </p:animScale>
                                    <p:animScale>
                                      <p:cBhvr>
                                        <p:cTn id="74" dur="166" decel="50000">
                                          <p:stCondLst>
                                            <p:cond delay="676"/>
                                          </p:stCondLst>
                                        </p:cTn>
                                        <p:tgtEl>
                                          <p:spTgt spid="3">
                                            <p:txEl>
                                              <p:pRg st="3" end="3"/>
                                            </p:txEl>
                                          </p:spTgt>
                                        </p:tgtEl>
                                      </p:cBhvr>
                                      <p:to x="100000" y="100000"/>
                                    </p:animScale>
                                    <p:animScale>
                                      <p:cBhvr>
                                        <p:cTn id="75" dur="26">
                                          <p:stCondLst>
                                            <p:cond delay="1312"/>
                                          </p:stCondLst>
                                        </p:cTn>
                                        <p:tgtEl>
                                          <p:spTgt spid="3">
                                            <p:txEl>
                                              <p:pRg st="3" end="3"/>
                                            </p:txEl>
                                          </p:spTgt>
                                        </p:tgtEl>
                                      </p:cBhvr>
                                      <p:to x="100000" y="80000"/>
                                    </p:animScale>
                                    <p:animScale>
                                      <p:cBhvr>
                                        <p:cTn id="76" dur="166" decel="50000">
                                          <p:stCondLst>
                                            <p:cond delay="1338"/>
                                          </p:stCondLst>
                                        </p:cTn>
                                        <p:tgtEl>
                                          <p:spTgt spid="3">
                                            <p:txEl>
                                              <p:pRg st="3" end="3"/>
                                            </p:txEl>
                                          </p:spTgt>
                                        </p:tgtEl>
                                      </p:cBhvr>
                                      <p:to x="100000" y="100000"/>
                                    </p:animScale>
                                    <p:animScale>
                                      <p:cBhvr>
                                        <p:cTn id="77" dur="26">
                                          <p:stCondLst>
                                            <p:cond delay="1642"/>
                                          </p:stCondLst>
                                        </p:cTn>
                                        <p:tgtEl>
                                          <p:spTgt spid="3">
                                            <p:txEl>
                                              <p:pRg st="3" end="3"/>
                                            </p:txEl>
                                          </p:spTgt>
                                        </p:tgtEl>
                                      </p:cBhvr>
                                      <p:to x="100000" y="90000"/>
                                    </p:animScale>
                                    <p:animScale>
                                      <p:cBhvr>
                                        <p:cTn id="78" dur="166" decel="50000">
                                          <p:stCondLst>
                                            <p:cond delay="1668"/>
                                          </p:stCondLst>
                                        </p:cTn>
                                        <p:tgtEl>
                                          <p:spTgt spid="3">
                                            <p:txEl>
                                              <p:pRg st="3" end="3"/>
                                            </p:txEl>
                                          </p:spTgt>
                                        </p:tgtEl>
                                      </p:cBhvr>
                                      <p:to x="100000" y="100000"/>
                                    </p:animScale>
                                    <p:animScale>
                                      <p:cBhvr>
                                        <p:cTn id="79" dur="26">
                                          <p:stCondLst>
                                            <p:cond delay="1808"/>
                                          </p:stCondLst>
                                        </p:cTn>
                                        <p:tgtEl>
                                          <p:spTgt spid="3">
                                            <p:txEl>
                                              <p:pRg st="3" end="3"/>
                                            </p:txEl>
                                          </p:spTgt>
                                        </p:tgtEl>
                                      </p:cBhvr>
                                      <p:to x="100000" y="95000"/>
                                    </p:animScale>
                                    <p:animScale>
                                      <p:cBhvr>
                                        <p:cTn id="80" dur="166" decel="50000">
                                          <p:stCondLst>
                                            <p:cond delay="1834"/>
                                          </p:stCondLst>
                                        </p:cTn>
                                        <p:tgtEl>
                                          <p:spTgt spid="3">
                                            <p:txEl>
                                              <p:pRg st="3" end="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3">
                                            <p:txEl>
                                              <p:pRg st="4" end="4"/>
                                            </p:txEl>
                                          </p:spTgt>
                                        </p:tgtEl>
                                        <p:attrNameLst>
                                          <p:attrName>style.visibility</p:attrName>
                                        </p:attrNameLst>
                                      </p:cBhvr>
                                      <p:to>
                                        <p:strVal val="visible"/>
                                      </p:to>
                                    </p:set>
                                    <p:animEffect transition="in" filter="wipe(down)">
                                      <p:cBhvr>
                                        <p:cTn id="85" dur="580">
                                          <p:stCondLst>
                                            <p:cond delay="0"/>
                                          </p:stCondLst>
                                        </p:cTn>
                                        <p:tgtEl>
                                          <p:spTgt spid="3">
                                            <p:txEl>
                                              <p:pRg st="4" end="4"/>
                                            </p:txEl>
                                          </p:spTgt>
                                        </p:tgtEl>
                                      </p:cBhvr>
                                    </p:animEffect>
                                    <p:anim calcmode="lin" valueType="num">
                                      <p:cBhvr>
                                        <p:cTn id="86"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xEl>
                                              <p:pRg st="4" end="4"/>
                                            </p:txEl>
                                          </p:spTgt>
                                        </p:tgtEl>
                                      </p:cBhvr>
                                      <p:to x="100000" y="60000"/>
                                    </p:animScale>
                                    <p:animScale>
                                      <p:cBhvr>
                                        <p:cTn id="92" dur="166" decel="50000">
                                          <p:stCondLst>
                                            <p:cond delay="676"/>
                                          </p:stCondLst>
                                        </p:cTn>
                                        <p:tgtEl>
                                          <p:spTgt spid="3">
                                            <p:txEl>
                                              <p:pRg st="4" end="4"/>
                                            </p:txEl>
                                          </p:spTgt>
                                        </p:tgtEl>
                                      </p:cBhvr>
                                      <p:to x="100000" y="100000"/>
                                    </p:animScale>
                                    <p:animScale>
                                      <p:cBhvr>
                                        <p:cTn id="93" dur="26">
                                          <p:stCondLst>
                                            <p:cond delay="1312"/>
                                          </p:stCondLst>
                                        </p:cTn>
                                        <p:tgtEl>
                                          <p:spTgt spid="3">
                                            <p:txEl>
                                              <p:pRg st="4" end="4"/>
                                            </p:txEl>
                                          </p:spTgt>
                                        </p:tgtEl>
                                      </p:cBhvr>
                                      <p:to x="100000" y="80000"/>
                                    </p:animScale>
                                    <p:animScale>
                                      <p:cBhvr>
                                        <p:cTn id="94" dur="166" decel="50000">
                                          <p:stCondLst>
                                            <p:cond delay="1338"/>
                                          </p:stCondLst>
                                        </p:cTn>
                                        <p:tgtEl>
                                          <p:spTgt spid="3">
                                            <p:txEl>
                                              <p:pRg st="4" end="4"/>
                                            </p:txEl>
                                          </p:spTgt>
                                        </p:tgtEl>
                                      </p:cBhvr>
                                      <p:to x="100000" y="100000"/>
                                    </p:animScale>
                                    <p:animScale>
                                      <p:cBhvr>
                                        <p:cTn id="95" dur="26">
                                          <p:stCondLst>
                                            <p:cond delay="1642"/>
                                          </p:stCondLst>
                                        </p:cTn>
                                        <p:tgtEl>
                                          <p:spTgt spid="3">
                                            <p:txEl>
                                              <p:pRg st="4" end="4"/>
                                            </p:txEl>
                                          </p:spTgt>
                                        </p:tgtEl>
                                      </p:cBhvr>
                                      <p:to x="100000" y="90000"/>
                                    </p:animScale>
                                    <p:animScale>
                                      <p:cBhvr>
                                        <p:cTn id="96" dur="166" decel="50000">
                                          <p:stCondLst>
                                            <p:cond delay="1668"/>
                                          </p:stCondLst>
                                        </p:cTn>
                                        <p:tgtEl>
                                          <p:spTgt spid="3">
                                            <p:txEl>
                                              <p:pRg st="4" end="4"/>
                                            </p:txEl>
                                          </p:spTgt>
                                        </p:tgtEl>
                                      </p:cBhvr>
                                      <p:to x="100000" y="100000"/>
                                    </p:animScale>
                                    <p:animScale>
                                      <p:cBhvr>
                                        <p:cTn id="97" dur="26">
                                          <p:stCondLst>
                                            <p:cond delay="1808"/>
                                          </p:stCondLst>
                                        </p:cTn>
                                        <p:tgtEl>
                                          <p:spTgt spid="3">
                                            <p:txEl>
                                              <p:pRg st="4" end="4"/>
                                            </p:txEl>
                                          </p:spTgt>
                                        </p:tgtEl>
                                      </p:cBhvr>
                                      <p:to x="100000" y="95000"/>
                                    </p:animScale>
                                    <p:animScale>
                                      <p:cBhvr>
                                        <p:cTn id="98" dur="166" decel="50000">
                                          <p:stCondLst>
                                            <p:cond delay="1834"/>
                                          </p:stCondLst>
                                        </p:cTn>
                                        <p:tgtEl>
                                          <p:spTgt spid="3">
                                            <p:txEl>
                                              <p:pRg st="4" end="4"/>
                                            </p:txEl>
                                          </p:spTgt>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grpId="0" nodeType="clickEffect">
                                  <p:stCondLst>
                                    <p:cond delay="0"/>
                                  </p:stCondLst>
                                  <p:childTnLst>
                                    <p:set>
                                      <p:cBhvr>
                                        <p:cTn id="102" dur="1" fill="hold">
                                          <p:stCondLst>
                                            <p:cond delay="0"/>
                                          </p:stCondLst>
                                        </p:cTn>
                                        <p:tgtEl>
                                          <p:spTgt spid="3">
                                            <p:txEl>
                                              <p:pRg st="5" end="5"/>
                                            </p:txEl>
                                          </p:spTgt>
                                        </p:tgtEl>
                                        <p:attrNameLst>
                                          <p:attrName>style.visibility</p:attrName>
                                        </p:attrNameLst>
                                      </p:cBhvr>
                                      <p:to>
                                        <p:strVal val="visible"/>
                                      </p:to>
                                    </p:set>
                                    <p:animEffect transition="in" filter="wipe(down)">
                                      <p:cBhvr>
                                        <p:cTn id="103" dur="580">
                                          <p:stCondLst>
                                            <p:cond delay="0"/>
                                          </p:stCondLst>
                                        </p:cTn>
                                        <p:tgtEl>
                                          <p:spTgt spid="3">
                                            <p:txEl>
                                              <p:pRg st="5" end="5"/>
                                            </p:txEl>
                                          </p:spTgt>
                                        </p:tgtEl>
                                      </p:cBhvr>
                                    </p:animEffect>
                                    <p:anim calcmode="lin" valueType="num">
                                      <p:cBhvr>
                                        <p:cTn id="104"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3">
                                            <p:txEl>
                                              <p:pRg st="5" end="5"/>
                                            </p:txEl>
                                          </p:spTgt>
                                        </p:tgtEl>
                                      </p:cBhvr>
                                      <p:to x="100000" y="60000"/>
                                    </p:animScale>
                                    <p:animScale>
                                      <p:cBhvr>
                                        <p:cTn id="110" dur="166" decel="50000">
                                          <p:stCondLst>
                                            <p:cond delay="676"/>
                                          </p:stCondLst>
                                        </p:cTn>
                                        <p:tgtEl>
                                          <p:spTgt spid="3">
                                            <p:txEl>
                                              <p:pRg st="5" end="5"/>
                                            </p:txEl>
                                          </p:spTgt>
                                        </p:tgtEl>
                                      </p:cBhvr>
                                      <p:to x="100000" y="100000"/>
                                    </p:animScale>
                                    <p:animScale>
                                      <p:cBhvr>
                                        <p:cTn id="111" dur="26">
                                          <p:stCondLst>
                                            <p:cond delay="1312"/>
                                          </p:stCondLst>
                                        </p:cTn>
                                        <p:tgtEl>
                                          <p:spTgt spid="3">
                                            <p:txEl>
                                              <p:pRg st="5" end="5"/>
                                            </p:txEl>
                                          </p:spTgt>
                                        </p:tgtEl>
                                      </p:cBhvr>
                                      <p:to x="100000" y="80000"/>
                                    </p:animScale>
                                    <p:animScale>
                                      <p:cBhvr>
                                        <p:cTn id="112" dur="166" decel="50000">
                                          <p:stCondLst>
                                            <p:cond delay="1338"/>
                                          </p:stCondLst>
                                        </p:cTn>
                                        <p:tgtEl>
                                          <p:spTgt spid="3">
                                            <p:txEl>
                                              <p:pRg st="5" end="5"/>
                                            </p:txEl>
                                          </p:spTgt>
                                        </p:tgtEl>
                                      </p:cBhvr>
                                      <p:to x="100000" y="100000"/>
                                    </p:animScale>
                                    <p:animScale>
                                      <p:cBhvr>
                                        <p:cTn id="113" dur="26">
                                          <p:stCondLst>
                                            <p:cond delay="1642"/>
                                          </p:stCondLst>
                                        </p:cTn>
                                        <p:tgtEl>
                                          <p:spTgt spid="3">
                                            <p:txEl>
                                              <p:pRg st="5" end="5"/>
                                            </p:txEl>
                                          </p:spTgt>
                                        </p:tgtEl>
                                      </p:cBhvr>
                                      <p:to x="100000" y="90000"/>
                                    </p:animScale>
                                    <p:animScale>
                                      <p:cBhvr>
                                        <p:cTn id="114" dur="166" decel="50000">
                                          <p:stCondLst>
                                            <p:cond delay="1668"/>
                                          </p:stCondLst>
                                        </p:cTn>
                                        <p:tgtEl>
                                          <p:spTgt spid="3">
                                            <p:txEl>
                                              <p:pRg st="5" end="5"/>
                                            </p:txEl>
                                          </p:spTgt>
                                        </p:tgtEl>
                                      </p:cBhvr>
                                      <p:to x="100000" y="100000"/>
                                    </p:animScale>
                                    <p:animScale>
                                      <p:cBhvr>
                                        <p:cTn id="115" dur="26">
                                          <p:stCondLst>
                                            <p:cond delay="1808"/>
                                          </p:stCondLst>
                                        </p:cTn>
                                        <p:tgtEl>
                                          <p:spTgt spid="3">
                                            <p:txEl>
                                              <p:pRg st="5" end="5"/>
                                            </p:txEl>
                                          </p:spTgt>
                                        </p:tgtEl>
                                      </p:cBhvr>
                                      <p:to x="100000" y="95000"/>
                                    </p:animScale>
                                    <p:animScale>
                                      <p:cBhvr>
                                        <p:cTn id="116"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167012"/>
          </a:xfrm>
        </p:spPr>
        <p:txBody>
          <a:bodyPr>
            <a:normAutofit fontScale="90000"/>
          </a:bodyPr>
          <a:lstStyle/>
          <a:p>
            <a:pPr algn="r" rtl="1"/>
            <a:r>
              <a:rPr lang="ar-SA" sz="2000" b="1" dirty="0"/>
              <a:t>ی</a:t>
            </a:r>
            <a:r>
              <a:rPr lang="ar-SA" sz="2000" b="1" dirty="0">
                <a:solidFill>
                  <a:srgbClr val="FFFF00"/>
                </a:solidFill>
              </a:rPr>
              <a:t>َا صَاحِبَی السِّجْنِ أَمَّآ أَحَدُكُمَا فَیَسْقِـی رَبَّهُ خَـمْراً وَ أَمَّـا الْأَخَرُ فَیُصْلَـبُ فَتـَأْكُلُ الطَّیْرُ مِن رَّأْسِهِ قُضِی الْأَمْرُ الَّذِی فِیهِ تَسْتَفْتِیَانِ«41»</a:t>
            </a:r>
            <a:br>
              <a:rPr lang="ar-SA" sz="2000" b="1" dirty="0">
                <a:solidFill>
                  <a:srgbClr val="FFFF00"/>
                </a:solidFill>
              </a:rPr>
            </a:br>
            <a:r>
              <a:rPr lang="ar-SA" sz="2000" b="1" dirty="0">
                <a:solidFill>
                  <a:srgbClr val="FFFF00"/>
                </a:solidFill>
              </a:rPr>
              <a:t>«ای دوستان زندانیم، امّا یكی از شما (آزاد می‌شود) و به ارباب خود شراب می‌نوشاند و دیگری به دار آویخته می‌شود و (آنقدر بالای دار می‌ماند كه) پرندگان (با نوك خود) از سر او می‌خورند. امری كه درباره آن از من نظر خواستید، حتمی و قطعی است.»</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dirty="0"/>
              <a:t>1- ادب در صدا زدن</a:t>
            </a:r>
          </a:p>
          <a:p>
            <a:pPr algn="r" rtl="1"/>
            <a:r>
              <a:rPr lang="fa-IR" b="1" dirty="0"/>
              <a:t>كرامت افراد را رعایت كنیم </a:t>
            </a:r>
          </a:p>
          <a:p>
            <a:pPr algn="r" rtl="1"/>
            <a:r>
              <a:rPr lang="fa-IR" b="1" dirty="0" smtClean="0"/>
              <a:t>2-خبرهای </a:t>
            </a:r>
            <a:r>
              <a:rPr lang="fa-IR" b="1" dirty="0"/>
              <a:t>خوش را اول بگوییم</a:t>
            </a:r>
          </a:p>
          <a:p>
            <a:pPr algn="r" rtl="1"/>
            <a:r>
              <a:rPr lang="fa-IR" b="1" dirty="0"/>
              <a:t>3- رعایت نوبت</a:t>
            </a:r>
          </a:p>
          <a:p>
            <a:pPr algn="r" rtl="1"/>
            <a:r>
              <a:rPr lang="fa-IR" b="1" dirty="0"/>
              <a:t>در پاسخ‌گویی به مراجعان، باید نوبت مراعات شود. </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32</a:t>
            </a:fld>
            <a:endParaRPr lang="en-US" dirty="0"/>
          </a:p>
        </p:txBody>
      </p:sp>
    </p:spTree>
    <p:extLst>
      <p:ext uri="{BB962C8B-B14F-4D97-AF65-F5344CB8AC3E}">
        <p14:creationId xmlns:p14="http://schemas.microsoft.com/office/powerpoint/2010/main" val="9749942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
                                            <p:txEl>
                                              <p:pRg st="3" end="3"/>
                                            </p:txEl>
                                          </p:spTgt>
                                        </p:tgtEl>
                                        <p:attrNameLst>
                                          <p:attrName>style.visibility</p:attrName>
                                        </p:attrNameLst>
                                      </p:cBhvr>
                                      <p:to>
                                        <p:strVal val="visible"/>
                                      </p:to>
                                    </p:set>
                                    <p:animEffect transition="in" filter="wipe(down)">
                                      <p:cBhvr>
                                        <p:cTn id="67" dur="580">
                                          <p:stCondLst>
                                            <p:cond delay="0"/>
                                          </p:stCondLst>
                                        </p:cTn>
                                        <p:tgtEl>
                                          <p:spTgt spid="3">
                                            <p:txEl>
                                              <p:pRg st="3" end="3"/>
                                            </p:txEl>
                                          </p:spTgt>
                                        </p:tgtEl>
                                      </p:cBhvr>
                                    </p:animEffect>
                                    <p:anim calcmode="lin" valueType="num">
                                      <p:cBhvr>
                                        <p:cTn id="6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3" end="3"/>
                                            </p:txEl>
                                          </p:spTgt>
                                        </p:tgtEl>
                                      </p:cBhvr>
                                      <p:to x="100000" y="60000"/>
                                    </p:animScale>
                                    <p:animScale>
                                      <p:cBhvr>
                                        <p:cTn id="74" dur="166" decel="50000">
                                          <p:stCondLst>
                                            <p:cond delay="676"/>
                                          </p:stCondLst>
                                        </p:cTn>
                                        <p:tgtEl>
                                          <p:spTgt spid="3">
                                            <p:txEl>
                                              <p:pRg st="3" end="3"/>
                                            </p:txEl>
                                          </p:spTgt>
                                        </p:tgtEl>
                                      </p:cBhvr>
                                      <p:to x="100000" y="100000"/>
                                    </p:animScale>
                                    <p:animScale>
                                      <p:cBhvr>
                                        <p:cTn id="75" dur="26">
                                          <p:stCondLst>
                                            <p:cond delay="1312"/>
                                          </p:stCondLst>
                                        </p:cTn>
                                        <p:tgtEl>
                                          <p:spTgt spid="3">
                                            <p:txEl>
                                              <p:pRg st="3" end="3"/>
                                            </p:txEl>
                                          </p:spTgt>
                                        </p:tgtEl>
                                      </p:cBhvr>
                                      <p:to x="100000" y="80000"/>
                                    </p:animScale>
                                    <p:animScale>
                                      <p:cBhvr>
                                        <p:cTn id="76" dur="166" decel="50000">
                                          <p:stCondLst>
                                            <p:cond delay="1338"/>
                                          </p:stCondLst>
                                        </p:cTn>
                                        <p:tgtEl>
                                          <p:spTgt spid="3">
                                            <p:txEl>
                                              <p:pRg st="3" end="3"/>
                                            </p:txEl>
                                          </p:spTgt>
                                        </p:tgtEl>
                                      </p:cBhvr>
                                      <p:to x="100000" y="100000"/>
                                    </p:animScale>
                                    <p:animScale>
                                      <p:cBhvr>
                                        <p:cTn id="77" dur="26">
                                          <p:stCondLst>
                                            <p:cond delay="1642"/>
                                          </p:stCondLst>
                                        </p:cTn>
                                        <p:tgtEl>
                                          <p:spTgt spid="3">
                                            <p:txEl>
                                              <p:pRg st="3" end="3"/>
                                            </p:txEl>
                                          </p:spTgt>
                                        </p:tgtEl>
                                      </p:cBhvr>
                                      <p:to x="100000" y="90000"/>
                                    </p:animScale>
                                    <p:animScale>
                                      <p:cBhvr>
                                        <p:cTn id="78" dur="166" decel="50000">
                                          <p:stCondLst>
                                            <p:cond delay="1668"/>
                                          </p:stCondLst>
                                        </p:cTn>
                                        <p:tgtEl>
                                          <p:spTgt spid="3">
                                            <p:txEl>
                                              <p:pRg st="3" end="3"/>
                                            </p:txEl>
                                          </p:spTgt>
                                        </p:tgtEl>
                                      </p:cBhvr>
                                      <p:to x="100000" y="100000"/>
                                    </p:animScale>
                                    <p:animScale>
                                      <p:cBhvr>
                                        <p:cTn id="79" dur="26">
                                          <p:stCondLst>
                                            <p:cond delay="1808"/>
                                          </p:stCondLst>
                                        </p:cTn>
                                        <p:tgtEl>
                                          <p:spTgt spid="3">
                                            <p:txEl>
                                              <p:pRg st="3" end="3"/>
                                            </p:txEl>
                                          </p:spTgt>
                                        </p:tgtEl>
                                      </p:cBhvr>
                                      <p:to x="100000" y="95000"/>
                                    </p:animScale>
                                    <p:animScale>
                                      <p:cBhvr>
                                        <p:cTn id="80" dur="166" decel="50000">
                                          <p:stCondLst>
                                            <p:cond delay="1834"/>
                                          </p:stCondLst>
                                        </p:cTn>
                                        <p:tgtEl>
                                          <p:spTgt spid="3">
                                            <p:txEl>
                                              <p:pRg st="3" end="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3">
                                            <p:txEl>
                                              <p:pRg st="4" end="4"/>
                                            </p:txEl>
                                          </p:spTgt>
                                        </p:tgtEl>
                                        <p:attrNameLst>
                                          <p:attrName>style.visibility</p:attrName>
                                        </p:attrNameLst>
                                      </p:cBhvr>
                                      <p:to>
                                        <p:strVal val="visible"/>
                                      </p:to>
                                    </p:set>
                                    <p:animEffect transition="in" filter="wipe(down)">
                                      <p:cBhvr>
                                        <p:cTn id="85" dur="580">
                                          <p:stCondLst>
                                            <p:cond delay="0"/>
                                          </p:stCondLst>
                                        </p:cTn>
                                        <p:tgtEl>
                                          <p:spTgt spid="3">
                                            <p:txEl>
                                              <p:pRg st="4" end="4"/>
                                            </p:txEl>
                                          </p:spTgt>
                                        </p:tgtEl>
                                      </p:cBhvr>
                                    </p:animEffect>
                                    <p:anim calcmode="lin" valueType="num">
                                      <p:cBhvr>
                                        <p:cTn id="86"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xEl>
                                              <p:pRg st="4" end="4"/>
                                            </p:txEl>
                                          </p:spTgt>
                                        </p:tgtEl>
                                      </p:cBhvr>
                                      <p:to x="100000" y="60000"/>
                                    </p:animScale>
                                    <p:animScale>
                                      <p:cBhvr>
                                        <p:cTn id="92" dur="166" decel="50000">
                                          <p:stCondLst>
                                            <p:cond delay="676"/>
                                          </p:stCondLst>
                                        </p:cTn>
                                        <p:tgtEl>
                                          <p:spTgt spid="3">
                                            <p:txEl>
                                              <p:pRg st="4" end="4"/>
                                            </p:txEl>
                                          </p:spTgt>
                                        </p:tgtEl>
                                      </p:cBhvr>
                                      <p:to x="100000" y="100000"/>
                                    </p:animScale>
                                    <p:animScale>
                                      <p:cBhvr>
                                        <p:cTn id="93" dur="26">
                                          <p:stCondLst>
                                            <p:cond delay="1312"/>
                                          </p:stCondLst>
                                        </p:cTn>
                                        <p:tgtEl>
                                          <p:spTgt spid="3">
                                            <p:txEl>
                                              <p:pRg st="4" end="4"/>
                                            </p:txEl>
                                          </p:spTgt>
                                        </p:tgtEl>
                                      </p:cBhvr>
                                      <p:to x="100000" y="80000"/>
                                    </p:animScale>
                                    <p:animScale>
                                      <p:cBhvr>
                                        <p:cTn id="94" dur="166" decel="50000">
                                          <p:stCondLst>
                                            <p:cond delay="1338"/>
                                          </p:stCondLst>
                                        </p:cTn>
                                        <p:tgtEl>
                                          <p:spTgt spid="3">
                                            <p:txEl>
                                              <p:pRg st="4" end="4"/>
                                            </p:txEl>
                                          </p:spTgt>
                                        </p:tgtEl>
                                      </p:cBhvr>
                                      <p:to x="100000" y="100000"/>
                                    </p:animScale>
                                    <p:animScale>
                                      <p:cBhvr>
                                        <p:cTn id="95" dur="26">
                                          <p:stCondLst>
                                            <p:cond delay="1642"/>
                                          </p:stCondLst>
                                        </p:cTn>
                                        <p:tgtEl>
                                          <p:spTgt spid="3">
                                            <p:txEl>
                                              <p:pRg st="4" end="4"/>
                                            </p:txEl>
                                          </p:spTgt>
                                        </p:tgtEl>
                                      </p:cBhvr>
                                      <p:to x="100000" y="90000"/>
                                    </p:animScale>
                                    <p:animScale>
                                      <p:cBhvr>
                                        <p:cTn id="96" dur="166" decel="50000">
                                          <p:stCondLst>
                                            <p:cond delay="1668"/>
                                          </p:stCondLst>
                                        </p:cTn>
                                        <p:tgtEl>
                                          <p:spTgt spid="3">
                                            <p:txEl>
                                              <p:pRg st="4" end="4"/>
                                            </p:txEl>
                                          </p:spTgt>
                                        </p:tgtEl>
                                      </p:cBhvr>
                                      <p:to x="100000" y="100000"/>
                                    </p:animScale>
                                    <p:animScale>
                                      <p:cBhvr>
                                        <p:cTn id="97" dur="26">
                                          <p:stCondLst>
                                            <p:cond delay="1808"/>
                                          </p:stCondLst>
                                        </p:cTn>
                                        <p:tgtEl>
                                          <p:spTgt spid="3">
                                            <p:txEl>
                                              <p:pRg st="4" end="4"/>
                                            </p:txEl>
                                          </p:spTgt>
                                        </p:tgtEl>
                                      </p:cBhvr>
                                      <p:to x="100000" y="95000"/>
                                    </p:animScale>
                                    <p:animScale>
                                      <p:cBhvr>
                                        <p:cTn id="98"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000" b="1" dirty="0">
                <a:solidFill>
                  <a:srgbClr val="FFFF00"/>
                </a:solidFill>
              </a:rPr>
              <a:t>قَالُواْ أَضْغَـاثُ أَحْـلاَمٍ وَمـَا نـَحْنُ بِتَأْوِیلِ الْأَحْلاَمِ بِعَالِمِینَ«44»</a:t>
            </a:r>
            <a:br>
              <a:rPr lang="ar-SA" sz="2000" b="1" dirty="0">
                <a:solidFill>
                  <a:srgbClr val="FFFF00"/>
                </a:solidFill>
              </a:rPr>
            </a:br>
            <a:r>
              <a:rPr lang="ar-SA" sz="2000" b="1" dirty="0">
                <a:solidFill>
                  <a:srgbClr val="FFFF00"/>
                </a:solidFill>
              </a:rPr>
              <a:t>«(اطرافیان پادشاه) گفتند: خواب‌هایی پریشان است و ما به تعبیر خواب‌های آشفته دانا نیستیم.»</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i="1" dirty="0"/>
              <a:t>1- جهل خود را توجیه </a:t>
            </a:r>
            <a:r>
              <a:rPr lang="fa-IR" b="1" i="1" dirty="0" smtClean="0"/>
              <a:t>نكنیم</a:t>
            </a:r>
          </a:p>
          <a:p>
            <a:pPr algn="r" rtl="1"/>
            <a:endParaRPr lang="fa-IR" b="1" i="1" dirty="0"/>
          </a:p>
          <a:p>
            <a:pPr marL="0" indent="0" algn="r" rtl="1">
              <a:buNone/>
            </a:pPr>
            <a:endParaRPr lang="fa-IR" b="1" i="1" dirty="0"/>
          </a:p>
          <a:p>
            <a:pPr algn="r" rtl="1"/>
            <a:r>
              <a:rPr lang="fa-IR" b="1" i="1" dirty="0"/>
              <a:t>2- كار را به خبره سپردن</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33</a:t>
            </a:fld>
            <a:endParaRPr lang="en-US" dirty="0"/>
          </a:p>
        </p:txBody>
      </p:sp>
    </p:spTree>
    <p:extLst>
      <p:ext uri="{BB962C8B-B14F-4D97-AF65-F5344CB8AC3E}">
        <p14:creationId xmlns:p14="http://schemas.microsoft.com/office/powerpoint/2010/main" val="197566817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400" b="1" dirty="0">
                <a:solidFill>
                  <a:srgbClr val="FFFF00"/>
                </a:solidFill>
              </a:rPr>
              <a:t>قَالَ تَزْرَعُونَ سَبْعَ سِنِینَ دَأَباً فَمَا حَصَدتُّمْ فَذَرُوهُ فِی سُنبُلِهِ إِلَّا قَلِیلاً مِّمَّا تَأْكُلُونَ«47»</a:t>
            </a:r>
            <a:br>
              <a:rPr lang="ar-SA" sz="2400" b="1" dirty="0">
                <a:solidFill>
                  <a:srgbClr val="FFFF00"/>
                </a:solidFill>
              </a:rPr>
            </a:br>
            <a:r>
              <a:rPr lang="ar-SA" sz="2400" b="1" dirty="0">
                <a:solidFill>
                  <a:srgbClr val="FFFF00"/>
                </a:solidFill>
              </a:rPr>
              <a:t>«(یوسف در جواب) گفت: هفت سال پی‌درپی كشت كنید و آنچه را درو كردید، جز اندكی را كه می‌خورید، در خوشه‌اش كنار بگذارید.»</a:t>
            </a:r>
            <a:endParaRPr lang="en-US" sz="2400" dirty="0">
              <a:solidFill>
                <a:srgbClr val="FFFF00"/>
              </a:solidFill>
            </a:endParaRPr>
          </a:p>
        </p:txBody>
      </p:sp>
      <p:sp>
        <p:nvSpPr>
          <p:cNvPr id="3" name="Content Placeholder 2"/>
          <p:cNvSpPr>
            <a:spLocks noGrp="1"/>
          </p:cNvSpPr>
          <p:nvPr>
            <p:ph idx="1"/>
          </p:nvPr>
        </p:nvSpPr>
        <p:spPr>
          <a:xfrm>
            <a:off x="510241" y="2336873"/>
            <a:ext cx="7210396" cy="4201087"/>
          </a:xfrm>
        </p:spPr>
        <p:txBody>
          <a:bodyPr>
            <a:normAutofit fontScale="62500" lnSpcReduction="20000"/>
          </a:bodyPr>
          <a:lstStyle/>
          <a:p>
            <a:pPr algn="r" rtl="1"/>
            <a:r>
              <a:rPr lang="fa-IR" sz="3200" b="1" dirty="0"/>
              <a:t>1- كتمان نكردن دانش و تجربه</a:t>
            </a:r>
          </a:p>
          <a:p>
            <a:pPr algn="r" rtl="1"/>
            <a:r>
              <a:rPr lang="fa-IR" sz="3200" b="1" dirty="0"/>
              <a:t>2- عرضه طرح و برنامه سازنده</a:t>
            </a:r>
          </a:p>
          <a:p>
            <a:pPr algn="r" rtl="1"/>
            <a:r>
              <a:rPr lang="fa-IR" sz="3200" b="1" dirty="0"/>
              <a:t>3- اظهار توانمندی‌ها</a:t>
            </a:r>
          </a:p>
          <a:p>
            <a:pPr algn="r" rtl="1"/>
            <a:r>
              <a:rPr lang="fa-IR" sz="3200" b="1" dirty="0"/>
              <a:t>4- مدیریت صحیح بحران‌ها</a:t>
            </a:r>
          </a:p>
          <a:p>
            <a:pPr algn="r" rtl="1"/>
            <a:r>
              <a:rPr lang="fa-IR" sz="3200" b="1" dirty="0"/>
              <a:t>5- توجه به عنصر زمان</a:t>
            </a:r>
          </a:p>
          <a:p>
            <a:pPr algn="r" rtl="1"/>
            <a:r>
              <a:rPr lang="fa-IR" sz="3200" b="1" dirty="0"/>
              <a:t>6- تلاش برای رفاه مردم</a:t>
            </a:r>
          </a:p>
          <a:p>
            <a:pPr algn="r" rtl="1"/>
            <a:r>
              <a:rPr lang="fa-IR" sz="3200" b="1" dirty="0"/>
              <a:t>7- لزوم طرح و برنامه کاربردی و بلندمدت</a:t>
            </a:r>
          </a:p>
          <a:p>
            <a:pPr algn="r" rtl="1"/>
            <a:r>
              <a:rPr lang="fa-IR" sz="3200" b="1" dirty="0"/>
              <a:t>8- برنامه ریزی تولیدی</a:t>
            </a:r>
          </a:p>
          <a:p>
            <a:pPr algn="r" rtl="1"/>
            <a:r>
              <a:rPr lang="fa-IR" sz="3200" b="1" dirty="0"/>
              <a:t>9- عبرت گرفتن از ناکامی‌ها</a:t>
            </a:r>
          </a:p>
          <a:p>
            <a:pPr algn="r" rtl="1"/>
            <a:r>
              <a:rPr lang="fa-IR" sz="3200" b="1" dirty="0"/>
              <a:t>10-كوشش و تلاش برای فردای بهتر</a:t>
            </a:r>
          </a:p>
          <a:p>
            <a:pPr algn="r" rtl="1"/>
            <a:r>
              <a:rPr lang="fa-IR" sz="3200" b="1" dirty="0"/>
              <a:t>11- مشكلات شخصی مانع انجام وظیفه نشود</a:t>
            </a:r>
          </a:p>
          <a:p>
            <a:pPr algn="r" rtl="1"/>
            <a:r>
              <a:rPr lang="fa-IR" sz="3200" b="1" dirty="0"/>
              <a:t>12- صرفه‌جویی و پرهیز از اسراف</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34</a:t>
            </a:fld>
            <a:endParaRPr lang="en-US" dirty="0"/>
          </a:p>
        </p:txBody>
      </p:sp>
    </p:spTree>
    <p:extLst>
      <p:ext uri="{BB962C8B-B14F-4D97-AF65-F5344CB8AC3E}">
        <p14:creationId xmlns:p14="http://schemas.microsoft.com/office/powerpoint/2010/main" val="18676755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
                                            <p:txEl>
                                              <p:pRg st="3" end="3"/>
                                            </p:txEl>
                                          </p:spTgt>
                                        </p:tgtEl>
                                        <p:attrNameLst>
                                          <p:attrName>style.visibility</p:attrName>
                                        </p:attrNameLst>
                                      </p:cBhvr>
                                      <p:to>
                                        <p:strVal val="visible"/>
                                      </p:to>
                                    </p:set>
                                    <p:animEffect transition="in" filter="wipe(down)">
                                      <p:cBhvr>
                                        <p:cTn id="67" dur="580">
                                          <p:stCondLst>
                                            <p:cond delay="0"/>
                                          </p:stCondLst>
                                        </p:cTn>
                                        <p:tgtEl>
                                          <p:spTgt spid="3">
                                            <p:txEl>
                                              <p:pRg st="3" end="3"/>
                                            </p:txEl>
                                          </p:spTgt>
                                        </p:tgtEl>
                                      </p:cBhvr>
                                    </p:animEffect>
                                    <p:anim calcmode="lin" valueType="num">
                                      <p:cBhvr>
                                        <p:cTn id="6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3" end="3"/>
                                            </p:txEl>
                                          </p:spTgt>
                                        </p:tgtEl>
                                      </p:cBhvr>
                                      <p:to x="100000" y="60000"/>
                                    </p:animScale>
                                    <p:animScale>
                                      <p:cBhvr>
                                        <p:cTn id="74" dur="166" decel="50000">
                                          <p:stCondLst>
                                            <p:cond delay="676"/>
                                          </p:stCondLst>
                                        </p:cTn>
                                        <p:tgtEl>
                                          <p:spTgt spid="3">
                                            <p:txEl>
                                              <p:pRg st="3" end="3"/>
                                            </p:txEl>
                                          </p:spTgt>
                                        </p:tgtEl>
                                      </p:cBhvr>
                                      <p:to x="100000" y="100000"/>
                                    </p:animScale>
                                    <p:animScale>
                                      <p:cBhvr>
                                        <p:cTn id="75" dur="26">
                                          <p:stCondLst>
                                            <p:cond delay="1312"/>
                                          </p:stCondLst>
                                        </p:cTn>
                                        <p:tgtEl>
                                          <p:spTgt spid="3">
                                            <p:txEl>
                                              <p:pRg st="3" end="3"/>
                                            </p:txEl>
                                          </p:spTgt>
                                        </p:tgtEl>
                                      </p:cBhvr>
                                      <p:to x="100000" y="80000"/>
                                    </p:animScale>
                                    <p:animScale>
                                      <p:cBhvr>
                                        <p:cTn id="76" dur="166" decel="50000">
                                          <p:stCondLst>
                                            <p:cond delay="1338"/>
                                          </p:stCondLst>
                                        </p:cTn>
                                        <p:tgtEl>
                                          <p:spTgt spid="3">
                                            <p:txEl>
                                              <p:pRg st="3" end="3"/>
                                            </p:txEl>
                                          </p:spTgt>
                                        </p:tgtEl>
                                      </p:cBhvr>
                                      <p:to x="100000" y="100000"/>
                                    </p:animScale>
                                    <p:animScale>
                                      <p:cBhvr>
                                        <p:cTn id="77" dur="26">
                                          <p:stCondLst>
                                            <p:cond delay="1642"/>
                                          </p:stCondLst>
                                        </p:cTn>
                                        <p:tgtEl>
                                          <p:spTgt spid="3">
                                            <p:txEl>
                                              <p:pRg st="3" end="3"/>
                                            </p:txEl>
                                          </p:spTgt>
                                        </p:tgtEl>
                                      </p:cBhvr>
                                      <p:to x="100000" y="90000"/>
                                    </p:animScale>
                                    <p:animScale>
                                      <p:cBhvr>
                                        <p:cTn id="78" dur="166" decel="50000">
                                          <p:stCondLst>
                                            <p:cond delay="1668"/>
                                          </p:stCondLst>
                                        </p:cTn>
                                        <p:tgtEl>
                                          <p:spTgt spid="3">
                                            <p:txEl>
                                              <p:pRg st="3" end="3"/>
                                            </p:txEl>
                                          </p:spTgt>
                                        </p:tgtEl>
                                      </p:cBhvr>
                                      <p:to x="100000" y="100000"/>
                                    </p:animScale>
                                    <p:animScale>
                                      <p:cBhvr>
                                        <p:cTn id="79" dur="26">
                                          <p:stCondLst>
                                            <p:cond delay="1808"/>
                                          </p:stCondLst>
                                        </p:cTn>
                                        <p:tgtEl>
                                          <p:spTgt spid="3">
                                            <p:txEl>
                                              <p:pRg st="3" end="3"/>
                                            </p:txEl>
                                          </p:spTgt>
                                        </p:tgtEl>
                                      </p:cBhvr>
                                      <p:to x="100000" y="95000"/>
                                    </p:animScale>
                                    <p:animScale>
                                      <p:cBhvr>
                                        <p:cTn id="80" dur="166" decel="50000">
                                          <p:stCondLst>
                                            <p:cond delay="1834"/>
                                          </p:stCondLst>
                                        </p:cTn>
                                        <p:tgtEl>
                                          <p:spTgt spid="3">
                                            <p:txEl>
                                              <p:pRg st="3" end="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3">
                                            <p:txEl>
                                              <p:pRg st="4" end="4"/>
                                            </p:txEl>
                                          </p:spTgt>
                                        </p:tgtEl>
                                        <p:attrNameLst>
                                          <p:attrName>style.visibility</p:attrName>
                                        </p:attrNameLst>
                                      </p:cBhvr>
                                      <p:to>
                                        <p:strVal val="visible"/>
                                      </p:to>
                                    </p:set>
                                    <p:animEffect transition="in" filter="wipe(down)">
                                      <p:cBhvr>
                                        <p:cTn id="85" dur="580">
                                          <p:stCondLst>
                                            <p:cond delay="0"/>
                                          </p:stCondLst>
                                        </p:cTn>
                                        <p:tgtEl>
                                          <p:spTgt spid="3">
                                            <p:txEl>
                                              <p:pRg st="4" end="4"/>
                                            </p:txEl>
                                          </p:spTgt>
                                        </p:tgtEl>
                                      </p:cBhvr>
                                    </p:animEffect>
                                    <p:anim calcmode="lin" valueType="num">
                                      <p:cBhvr>
                                        <p:cTn id="86"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xEl>
                                              <p:pRg st="4" end="4"/>
                                            </p:txEl>
                                          </p:spTgt>
                                        </p:tgtEl>
                                      </p:cBhvr>
                                      <p:to x="100000" y="60000"/>
                                    </p:animScale>
                                    <p:animScale>
                                      <p:cBhvr>
                                        <p:cTn id="92" dur="166" decel="50000">
                                          <p:stCondLst>
                                            <p:cond delay="676"/>
                                          </p:stCondLst>
                                        </p:cTn>
                                        <p:tgtEl>
                                          <p:spTgt spid="3">
                                            <p:txEl>
                                              <p:pRg st="4" end="4"/>
                                            </p:txEl>
                                          </p:spTgt>
                                        </p:tgtEl>
                                      </p:cBhvr>
                                      <p:to x="100000" y="100000"/>
                                    </p:animScale>
                                    <p:animScale>
                                      <p:cBhvr>
                                        <p:cTn id="93" dur="26">
                                          <p:stCondLst>
                                            <p:cond delay="1312"/>
                                          </p:stCondLst>
                                        </p:cTn>
                                        <p:tgtEl>
                                          <p:spTgt spid="3">
                                            <p:txEl>
                                              <p:pRg st="4" end="4"/>
                                            </p:txEl>
                                          </p:spTgt>
                                        </p:tgtEl>
                                      </p:cBhvr>
                                      <p:to x="100000" y="80000"/>
                                    </p:animScale>
                                    <p:animScale>
                                      <p:cBhvr>
                                        <p:cTn id="94" dur="166" decel="50000">
                                          <p:stCondLst>
                                            <p:cond delay="1338"/>
                                          </p:stCondLst>
                                        </p:cTn>
                                        <p:tgtEl>
                                          <p:spTgt spid="3">
                                            <p:txEl>
                                              <p:pRg st="4" end="4"/>
                                            </p:txEl>
                                          </p:spTgt>
                                        </p:tgtEl>
                                      </p:cBhvr>
                                      <p:to x="100000" y="100000"/>
                                    </p:animScale>
                                    <p:animScale>
                                      <p:cBhvr>
                                        <p:cTn id="95" dur="26">
                                          <p:stCondLst>
                                            <p:cond delay="1642"/>
                                          </p:stCondLst>
                                        </p:cTn>
                                        <p:tgtEl>
                                          <p:spTgt spid="3">
                                            <p:txEl>
                                              <p:pRg st="4" end="4"/>
                                            </p:txEl>
                                          </p:spTgt>
                                        </p:tgtEl>
                                      </p:cBhvr>
                                      <p:to x="100000" y="90000"/>
                                    </p:animScale>
                                    <p:animScale>
                                      <p:cBhvr>
                                        <p:cTn id="96" dur="166" decel="50000">
                                          <p:stCondLst>
                                            <p:cond delay="1668"/>
                                          </p:stCondLst>
                                        </p:cTn>
                                        <p:tgtEl>
                                          <p:spTgt spid="3">
                                            <p:txEl>
                                              <p:pRg st="4" end="4"/>
                                            </p:txEl>
                                          </p:spTgt>
                                        </p:tgtEl>
                                      </p:cBhvr>
                                      <p:to x="100000" y="100000"/>
                                    </p:animScale>
                                    <p:animScale>
                                      <p:cBhvr>
                                        <p:cTn id="97" dur="26">
                                          <p:stCondLst>
                                            <p:cond delay="1808"/>
                                          </p:stCondLst>
                                        </p:cTn>
                                        <p:tgtEl>
                                          <p:spTgt spid="3">
                                            <p:txEl>
                                              <p:pRg st="4" end="4"/>
                                            </p:txEl>
                                          </p:spTgt>
                                        </p:tgtEl>
                                      </p:cBhvr>
                                      <p:to x="100000" y="95000"/>
                                    </p:animScale>
                                    <p:animScale>
                                      <p:cBhvr>
                                        <p:cTn id="98" dur="166" decel="50000">
                                          <p:stCondLst>
                                            <p:cond delay="1834"/>
                                          </p:stCondLst>
                                        </p:cTn>
                                        <p:tgtEl>
                                          <p:spTgt spid="3">
                                            <p:txEl>
                                              <p:pRg st="4" end="4"/>
                                            </p:txEl>
                                          </p:spTgt>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grpId="0" nodeType="clickEffect">
                                  <p:stCondLst>
                                    <p:cond delay="0"/>
                                  </p:stCondLst>
                                  <p:childTnLst>
                                    <p:set>
                                      <p:cBhvr>
                                        <p:cTn id="102" dur="1" fill="hold">
                                          <p:stCondLst>
                                            <p:cond delay="0"/>
                                          </p:stCondLst>
                                        </p:cTn>
                                        <p:tgtEl>
                                          <p:spTgt spid="3">
                                            <p:txEl>
                                              <p:pRg st="5" end="5"/>
                                            </p:txEl>
                                          </p:spTgt>
                                        </p:tgtEl>
                                        <p:attrNameLst>
                                          <p:attrName>style.visibility</p:attrName>
                                        </p:attrNameLst>
                                      </p:cBhvr>
                                      <p:to>
                                        <p:strVal val="visible"/>
                                      </p:to>
                                    </p:set>
                                    <p:animEffect transition="in" filter="wipe(down)">
                                      <p:cBhvr>
                                        <p:cTn id="103" dur="580">
                                          <p:stCondLst>
                                            <p:cond delay="0"/>
                                          </p:stCondLst>
                                        </p:cTn>
                                        <p:tgtEl>
                                          <p:spTgt spid="3">
                                            <p:txEl>
                                              <p:pRg st="5" end="5"/>
                                            </p:txEl>
                                          </p:spTgt>
                                        </p:tgtEl>
                                      </p:cBhvr>
                                    </p:animEffect>
                                    <p:anim calcmode="lin" valueType="num">
                                      <p:cBhvr>
                                        <p:cTn id="104"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3">
                                            <p:txEl>
                                              <p:pRg st="5" end="5"/>
                                            </p:txEl>
                                          </p:spTgt>
                                        </p:tgtEl>
                                      </p:cBhvr>
                                      <p:to x="100000" y="60000"/>
                                    </p:animScale>
                                    <p:animScale>
                                      <p:cBhvr>
                                        <p:cTn id="110" dur="166" decel="50000">
                                          <p:stCondLst>
                                            <p:cond delay="676"/>
                                          </p:stCondLst>
                                        </p:cTn>
                                        <p:tgtEl>
                                          <p:spTgt spid="3">
                                            <p:txEl>
                                              <p:pRg st="5" end="5"/>
                                            </p:txEl>
                                          </p:spTgt>
                                        </p:tgtEl>
                                      </p:cBhvr>
                                      <p:to x="100000" y="100000"/>
                                    </p:animScale>
                                    <p:animScale>
                                      <p:cBhvr>
                                        <p:cTn id="111" dur="26">
                                          <p:stCondLst>
                                            <p:cond delay="1312"/>
                                          </p:stCondLst>
                                        </p:cTn>
                                        <p:tgtEl>
                                          <p:spTgt spid="3">
                                            <p:txEl>
                                              <p:pRg st="5" end="5"/>
                                            </p:txEl>
                                          </p:spTgt>
                                        </p:tgtEl>
                                      </p:cBhvr>
                                      <p:to x="100000" y="80000"/>
                                    </p:animScale>
                                    <p:animScale>
                                      <p:cBhvr>
                                        <p:cTn id="112" dur="166" decel="50000">
                                          <p:stCondLst>
                                            <p:cond delay="1338"/>
                                          </p:stCondLst>
                                        </p:cTn>
                                        <p:tgtEl>
                                          <p:spTgt spid="3">
                                            <p:txEl>
                                              <p:pRg st="5" end="5"/>
                                            </p:txEl>
                                          </p:spTgt>
                                        </p:tgtEl>
                                      </p:cBhvr>
                                      <p:to x="100000" y="100000"/>
                                    </p:animScale>
                                    <p:animScale>
                                      <p:cBhvr>
                                        <p:cTn id="113" dur="26">
                                          <p:stCondLst>
                                            <p:cond delay="1642"/>
                                          </p:stCondLst>
                                        </p:cTn>
                                        <p:tgtEl>
                                          <p:spTgt spid="3">
                                            <p:txEl>
                                              <p:pRg st="5" end="5"/>
                                            </p:txEl>
                                          </p:spTgt>
                                        </p:tgtEl>
                                      </p:cBhvr>
                                      <p:to x="100000" y="90000"/>
                                    </p:animScale>
                                    <p:animScale>
                                      <p:cBhvr>
                                        <p:cTn id="114" dur="166" decel="50000">
                                          <p:stCondLst>
                                            <p:cond delay="1668"/>
                                          </p:stCondLst>
                                        </p:cTn>
                                        <p:tgtEl>
                                          <p:spTgt spid="3">
                                            <p:txEl>
                                              <p:pRg st="5" end="5"/>
                                            </p:txEl>
                                          </p:spTgt>
                                        </p:tgtEl>
                                      </p:cBhvr>
                                      <p:to x="100000" y="100000"/>
                                    </p:animScale>
                                    <p:animScale>
                                      <p:cBhvr>
                                        <p:cTn id="115" dur="26">
                                          <p:stCondLst>
                                            <p:cond delay="1808"/>
                                          </p:stCondLst>
                                        </p:cTn>
                                        <p:tgtEl>
                                          <p:spTgt spid="3">
                                            <p:txEl>
                                              <p:pRg st="5" end="5"/>
                                            </p:txEl>
                                          </p:spTgt>
                                        </p:tgtEl>
                                      </p:cBhvr>
                                      <p:to x="100000" y="95000"/>
                                    </p:animScale>
                                    <p:animScale>
                                      <p:cBhvr>
                                        <p:cTn id="116" dur="166" decel="50000">
                                          <p:stCondLst>
                                            <p:cond delay="1834"/>
                                          </p:stCondLst>
                                        </p:cTn>
                                        <p:tgtEl>
                                          <p:spTgt spid="3">
                                            <p:txEl>
                                              <p:pRg st="5" end="5"/>
                                            </p:txEl>
                                          </p:spTgt>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grpId="0" nodeType="clickEffect">
                                  <p:stCondLst>
                                    <p:cond delay="0"/>
                                  </p:stCondLst>
                                  <p:childTnLst>
                                    <p:set>
                                      <p:cBhvr>
                                        <p:cTn id="120" dur="1" fill="hold">
                                          <p:stCondLst>
                                            <p:cond delay="0"/>
                                          </p:stCondLst>
                                        </p:cTn>
                                        <p:tgtEl>
                                          <p:spTgt spid="3">
                                            <p:txEl>
                                              <p:pRg st="6" end="6"/>
                                            </p:txEl>
                                          </p:spTgt>
                                        </p:tgtEl>
                                        <p:attrNameLst>
                                          <p:attrName>style.visibility</p:attrName>
                                        </p:attrNameLst>
                                      </p:cBhvr>
                                      <p:to>
                                        <p:strVal val="visible"/>
                                      </p:to>
                                    </p:set>
                                    <p:animEffect transition="in" filter="wipe(down)">
                                      <p:cBhvr>
                                        <p:cTn id="121" dur="580">
                                          <p:stCondLst>
                                            <p:cond delay="0"/>
                                          </p:stCondLst>
                                        </p:cTn>
                                        <p:tgtEl>
                                          <p:spTgt spid="3">
                                            <p:txEl>
                                              <p:pRg st="6" end="6"/>
                                            </p:txEl>
                                          </p:spTgt>
                                        </p:tgtEl>
                                      </p:cBhvr>
                                    </p:animEffect>
                                    <p:anim calcmode="lin" valueType="num">
                                      <p:cBhvr>
                                        <p:cTn id="122"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3">
                                            <p:txEl>
                                              <p:pRg st="6" end="6"/>
                                            </p:txEl>
                                          </p:spTgt>
                                        </p:tgtEl>
                                      </p:cBhvr>
                                      <p:to x="100000" y="60000"/>
                                    </p:animScale>
                                    <p:animScale>
                                      <p:cBhvr>
                                        <p:cTn id="128" dur="166" decel="50000">
                                          <p:stCondLst>
                                            <p:cond delay="676"/>
                                          </p:stCondLst>
                                        </p:cTn>
                                        <p:tgtEl>
                                          <p:spTgt spid="3">
                                            <p:txEl>
                                              <p:pRg st="6" end="6"/>
                                            </p:txEl>
                                          </p:spTgt>
                                        </p:tgtEl>
                                      </p:cBhvr>
                                      <p:to x="100000" y="100000"/>
                                    </p:animScale>
                                    <p:animScale>
                                      <p:cBhvr>
                                        <p:cTn id="129" dur="26">
                                          <p:stCondLst>
                                            <p:cond delay="1312"/>
                                          </p:stCondLst>
                                        </p:cTn>
                                        <p:tgtEl>
                                          <p:spTgt spid="3">
                                            <p:txEl>
                                              <p:pRg st="6" end="6"/>
                                            </p:txEl>
                                          </p:spTgt>
                                        </p:tgtEl>
                                      </p:cBhvr>
                                      <p:to x="100000" y="80000"/>
                                    </p:animScale>
                                    <p:animScale>
                                      <p:cBhvr>
                                        <p:cTn id="130" dur="166" decel="50000">
                                          <p:stCondLst>
                                            <p:cond delay="1338"/>
                                          </p:stCondLst>
                                        </p:cTn>
                                        <p:tgtEl>
                                          <p:spTgt spid="3">
                                            <p:txEl>
                                              <p:pRg st="6" end="6"/>
                                            </p:txEl>
                                          </p:spTgt>
                                        </p:tgtEl>
                                      </p:cBhvr>
                                      <p:to x="100000" y="100000"/>
                                    </p:animScale>
                                    <p:animScale>
                                      <p:cBhvr>
                                        <p:cTn id="131" dur="26">
                                          <p:stCondLst>
                                            <p:cond delay="1642"/>
                                          </p:stCondLst>
                                        </p:cTn>
                                        <p:tgtEl>
                                          <p:spTgt spid="3">
                                            <p:txEl>
                                              <p:pRg st="6" end="6"/>
                                            </p:txEl>
                                          </p:spTgt>
                                        </p:tgtEl>
                                      </p:cBhvr>
                                      <p:to x="100000" y="90000"/>
                                    </p:animScale>
                                    <p:animScale>
                                      <p:cBhvr>
                                        <p:cTn id="132" dur="166" decel="50000">
                                          <p:stCondLst>
                                            <p:cond delay="1668"/>
                                          </p:stCondLst>
                                        </p:cTn>
                                        <p:tgtEl>
                                          <p:spTgt spid="3">
                                            <p:txEl>
                                              <p:pRg st="6" end="6"/>
                                            </p:txEl>
                                          </p:spTgt>
                                        </p:tgtEl>
                                      </p:cBhvr>
                                      <p:to x="100000" y="100000"/>
                                    </p:animScale>
                                    <p:animScale>
                                      <p:cBhvr>
                                        <p:cTn id="133" dur="26">
                                          <p:stCondLst>
                                            <p:cond delay="1808"/>
                                          </p:stCondLst>
                                        </p:cTn>
                                        <p:tgtEl>
                                          <p:spTgt spid="3">
                                            <p:txEl>
                                              <p:pRg st="6" end="6"/>
                                            </p:txEl>
                                          </p:spTgt>
                                        </p:tgtEl>
                                      </p:cBhvr>
                                      <p:to x="100000" y="95000"/>
                                    </p:animScale>
                                    <p:animScale>
                                      <p:cBhvr>
                                        <p:cTn id="134" dur="166" decel="50000">
                                          <p:stCondLst>
                                            <p:cond delay="1834"/>
                                          </p:stCondLst>
                                        </p:cTn>
                                        <p:tgtEl>
                                          <p:spTgt spid="3">
                                            <p:txEl>
                                              <p:pRg st="6" end="6"/>
                                            </p:txEl>
                                          </p:spTgt>
                                        </p:tgtEl>
                                      </p:cBhvr>
                                      <p:to x="100000" y="100000"/>
                                    </p:animScale>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grpId="0" nodeType="clickEffect">
                                  <p:stCondLst>
                                    <p:cond delay="0"/>
                                  </p:stCondLst>
                                  <p:childTnLst>
                                    <p:set>
                                      <p:cBhvr>
                                        <p:cTn id="138" dur="1" fill="hold">
                                          <p:stCondLst>
                                            <p:cond delay="0"/>
                                          </p:stCondLst>
                                        </p:cTn>
                                        <p:tgtEl>
                                          <p:spTgt spid="3">
                                            <p:txEl>
                                              <p:pRg st="7" end="7"/>
                                            </p:txEl>
                                          </p:spTgt>
                                        </p:tgtEl>
                                        <p:attrNameLst>
                                          <p:attrName>style.visibility</p:attrName>
                                        </p:attrNameLst>
                                      </p:cBhvr>
                                      <p:to>
                                        <p:strVal val="visible"/>
                                      </p:to>
                                    </p:set>
                                    <p:animEffect transition="in" filter="wipe(down)">
                                      <p:cBhvr>
                                        <p:cTn id="139" dur="580">
                                          <p:stCondLst>
                                            <p:cond delay="0"/>
                                          </p:stCondLst>
                                        </p:cTn>
                                        <p:tgtEl>
                                          <p:spTgt spid="3">
                                            <p:txEl>
                                              <p:pRg st="7" end="7"/>
                                            </p:txEl>
                                          </p:spTgt>
                                        </p:tgtEl>
                                      </p:cBhvr>
                                    </p:animEffect>
                                    <p:anim calcmode="lin" valueType="num">
                                      <p:cBhvr>
                                        <p:cTn id="140"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45" dur="26">
                                          <p:stCondLst>
                                            <p:cond delay="650"/>
                                          </p:stCondLst>
                                        </p:cTn>
                                        <p:tgtEl>
                                          <p:spTgt spid="3">
                                            <p:txEl>
                                              <p:pRg st="7" end="7"/>
                                            </p:txEl>
                                          </p:spTgt>
                                        </p:tgtEl>
                                      </p:cBhvr>
                                      <p:to x="100000" y="60000"/>
                                    </p:animScale>
                                    <p:animScale>
                                      <p:cBhvr>
                                        <p:cTn id="146" dur="166" decel="50000">
                                          <p:stCondLst>
                                            <p:cond delay="676"/>
                                          </p:stCondLst>
                                        </p:cTn>
                                        <p:tgtEl>
                                          <p:spTgt spid="3">
                                            <p:txEl>
                                              <p:pRg st="7" end="7"/>
                                            </p:txEl>
                                          </p:spTgt>
                                        </p:tgtEl>
                                      </p:cBhvr>
                                      <p:to x="100000" y="100000"/>
                                    </p:animScale>
                                    <p:animScale>
                                      <p:cBhvr>
                                        <p:cTn id="147" dur="26">
                                          <p:stCondLst>
                                            <p:cond delay="1312"/>
                                          </p:stCondLst>
                                        </p:cTn>
                                        <p:tgtEl>
                                          <p:spTgt spid="3">
                                            <p:txEl>
                                              <p:pRg st="7" end="7"/>
                                            </p:txEl>
                                          </p:spTgt>
                                        </p:tgtEl>
                                      </p:cBhvr>
                                      <p:to x="100000" y="80000"/>
                                    </p:animScale>
                                    <p:animScale>
                                      <p:cBhvr>
                                        <p:cTn id="148" dur="166" decel="50000">
                                          <p:stCondLst>
                                            <p:cond delay="1338"/>
                                          </p:stCondLst>
                                        </p:cTn>
                                        <p:tgtEl>
                                          <p:spTgt spid="3">
                                            <p:txEl>
                                              <p:pRg st="7" end="7"/>
                                            </p:txEl>
                                          </p:spTgt>
                                        </p:tgtEl>
                                      </p:cBhvr>
                                      <p:to x="100000" y="100000"/>
                                    </p:animScale>
                                    <p:animScale>
                                      <p:cBhvr>
                                        <p:cTn id="149" dur="26">
                                          <p:stCondLst>
                                            <p:cond delay="1642"/>
                                          </p:stCondLst>
                                        </p:cTn>
                                        <p:tgtEl>
                                          <p:spTgt spid="3">
                                            <p:txEl>
                                              <p:pRg st="7" end="7"/>
                                            </p:txEl>
                                          </p:spTgt>
                                        </p:tgtEl>
                                      </p:cBhvr>
                                      <p:to x="100000" y="90000"/>
                                    </p:animScale>
                                    <p:animScale>
                                      <p:cBhvr>
                                        <p:cTn id="150" dur="166" decel="50000">
                                          <p:stCondLst>
                                            <p:cond delay="1668"/>
                                          </p:stCondLst>
                                        </p:cTn>
                                        <p:tgtEl>
                                          <p:spTgt spid="3">
                                            <p:txEl>
                                              <p:pRg st="7" end="7"/>
                                            </p:txEl>
                                          </p:spTgt>
                                        </p:tgtEl>
                                      </p:cBhvr>
                                      <p:to x="100000" y="100000"/>
                                    </p:animScale>
                                    <p:animScale>
                                      <p:cBhvr>
                                        <p:cTn id="151" dur="26">
                                          <p:stCondLst>
                                            <p:cond delay="1808"/>
                                          </p:stCondLst>
                                        </p:cTn>
                                        <p:tgtEl>
                                          <p:spTgt spid="3">
                                            <p:txEl>
                                              <p:pRg st="7" end="7"/>
                                            </p:txEl>
                                          </p:spTgt>
                                        </p:tgtEl>
                                      </p:cBhvr>
                                      <p:to x="100000" y="95000"/>
                                    </p:animScale>
                                    <p:animScale>
                                      <p:cBhvr>
                                        <p:cTn id="152" dur="166" decel="50000">
                                          <p:stCondLst>
                                            <p:cond delay="1834"/>
                                          </p:stCondLst>
                                        </p:cTn>
                                        <p:tgtEl>
                                          <p:spTgt spid="3">
                                            <p:txEl>
                                              <p:pRg st="7" end="7"/>
                                            </p:txEl>
                                          </p:spTgt>
                                        </p:tgtEl>
                                      </p:cBhvr>
                                      <p:to x="100000" y="100000"/>
                                    </p:animScale>
                                  </p:child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grpId="0" nodeType="clickEffect">
                                  <p:stCondLst>
                                    <p:cond delay="0"/>
                                  </p:stCondLst>
                                  <p:childTnLst>
                                    <p:set>
                                      <p:cBhvr>
                                        <p:cTn id="156" dur="1" fill="hold">
                                          <p:stCondLst>
                                            <p:cond delay="0"/>
                                          </p:stCondLst>
                                        </p:cTn>
                                        <p:tgtEl>
                                          <p:spTgt spid="3">
                                            <p:txEl>
                                              <p:pRg st="8" end="8"/>
                                            </p:txEl>
                                          </p:spTgt>
                                        </p:tgtEl>
                                        <p:attrNameLst>
                                          <p:attrName>style.visibility</p:attrName>
                                        </p:attrNameLst>
                                      </p:cBhvr>
                                      <p:to>
                                        <p:strVal val="visible"/>
                                      </p:to>
                                    </p:set>
                                    <p:animEffect transition="in" filter="wipe(down)">
                                      <p:cBhvr>
                                        <p:cTn id="157" dur="580">
                                          <p:stCondLst>
                                            <p:cond delay="0"/>
                                          </p:stCondLst>
                                        </p:cTn>
                                        <p:tgtEl>
                                          <p:spTgt spid="3">
                                            <p:txEl>
                                              <p:pRg st="8" end="8"/>
                                            </p:txEl>
                                          </p:spTgt>
                                        </p:tgtEl>
                                      </p:cBhvr>
                                    </p:animEffect>
                                    <p:anim calcmode="lin" valueType="num">
                                      <p:cBhvr>
                                        <p:cTn id="158"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63" dur="26">
                                          <p:stCondLst>
                                            <p:cond delay="650"/>
                                          </p:stCondLst>
                                        </p:cTn>
                                        <p:tgtEl>
                                          <p:spTgt spid="3">
                                            <p:txEl>
                                              <p:pRg st="8" end="8"/>
                                            </p:txEl>
                                          </p:spTgt>
                                        </p:tgtEl>
                                      </p:cBhvr>
                                      <p:to x="100000" y="60000"/>
                                    </p:animScale>
                                    <p:animScale>
                                      <p:cBhvr>
                                        <p:cTn id="164" dur="166" decel="50000">
                                          <p:stCondLst>
                                            <p:cond delay="676"/>
                                          </p:stCondLst>
                                        </p:cTn>
                                        <p:tgtEl>
                                          <p:spTgt spid="3">
                                            <p:txEl>
                                              <p:pRg st="8" end="8"/>
                                            </p:txEl>
                                          </p:spTgt>
                                        </p:tgtEl>
                                      </p:cBhvr>
                                      <p:to x="100000" y="100000"/>
                                    </p:animScale>
                                    <p:animScale>
                                      <p:cBhvr>
                                        <p:cTn id="165" dur="26">
                                          <p:stCondLst>
                                            <p:cond delay="1312"/>
                                          </p:stCondLst>
                                        </p:cTn>
                                        <p:tgtEl>
                                          <p:spTgt spid="3">
                                            <p:txEl>
                                              <p:pRg st="8" end="8"/>
                                            </p:txEl>
                                          </p:spTgt>
                                        </p:tgtEl>
                                      </p:cBhvr>
                                      <p:to x="100000" y="80000"/>
                                    </p:animScale>
                                    <p:animScale>
                                      <p:cBhvr>
                                        <p:cTn id="166" dur="166" decel="50000">
                                          <p:stCondLst>
                                            <p:cond delay="1338"/>
                                          </p:stCondLst>
                                        </p:cTn>
                                        <p:tgtEl>
                                          <p:spTgt spid="3">
                                            <p:txEl>
                                              <p:pRg st="8" end="8"/>
                                            </p:txEl>
                                          </p:spTgt>
                                        </p:tgtEl>
                                      </p:cBhvr>
                                      <p:to x="100000" y="100000"/>
                                    </p:animScale>
                                    <p:animScale>
                                      <p:cBhvr>
                                        <p:cTn id="167" dur="26">
                                          <p:stCondLst>
                                            <p:cond delay="1642"/>
                                          </p:stCondLst>
                                        </p:cTn>
                                        <p:tgtEl>
                                          <p:spTgt spid="3">
                                            <p:txEl>
                                              <p:pRg st="8" end="8"/>
                                            </p:txEl>
                                          </p:spTgt>
                                        </p:tgtEl>
                                      </p:cBhvr>
                                      <p:to x="100000" y="90000"/>
                                    </p:animScale>
                                    <p:animScale>
                                      <p:cBhvr>
                                        <p:cTn id="168" dur="166" decel="50000">
                                          <p:stCondLst>
                                            <p:cond delay="1668"/>
                                          </p:stCondLst>
                                        </p:cTn>
                                        <p:tgtEl>
                                          <p:spTgt spid="3">
                                            <p:txEl>
                                              <p:pRg st="8" end="8"/>
                                            </p:txEl>
                                          </p:spTgt>
                                        </p:tgtEl>
                                      </p:cBhvr>
                                      <p:to x="100000" y="100000"/>
                                    </p:animScale>
                                    <p:animScale>
                                      <p:cBhvr>
                                        <p:cTn id="169" dur="26">
                                          <p:stCondLst>
                                            <p:cond delay="1808"/>
                                          </p:stCondLst>
                                        </p:cTn>
                                        <p:tgtEl>
                                          <p:spTgt spid="3">
                                            <p:txEl>
                                              <p:pRg st="8" end="8"/>
                                            </p:txEl>
                                          </p:spTgt>
                                        </p:tgtEl>
                                      </p:cBhvr>
                                      <p:to x="100000" y="95000"/>
                                    </p:animScale>
                                    <p:animScale>
                                      <p:cBhvr>
                                        <p:cTn id="170" dur="166" decel="50000">
                                          <p:stCondLst>
                                            <p:cond delay="1834"/>
                                          </p:stCondLst>
                                        </p:cTn>
                                        <p:tgtEl>
                                          <p:spTgt spid="3">
                                            <p:txEl>
                                              <p:pRg st="8" end="8"/>
                                            </p:txEl>
                                          </p:spTgt>
                                        </p:tgtEl>
                                      </p:cBhvr>
                                      <p:to x="100000" y="100000"/>
                                    </p:animScale>
                                  </p:childTnLst>
                                </p:cTn>
                              </p:par>
                            </p:childTnLst>
                          </p:cTn>
                        </p:par>
                      </p:childTnLst>
                    </p:cTn>
                  </p:par>
                  <p:par>
                    <p:cTn id="171" fill="hold">
                      <p:stCondLst>
                        <p:cond delay="indefinite"/>
                      </p:stCondLst>
                      <p:childTnLst>
                        <p:par>
                          <p:cTn id="172" fill="hold">
                            <p:stCondLst>
                              <p:cond delay="0"/>
                            </p:stCondLst>
                            <p:childTnLst>
                              <p:par>
                                <p:cTn id="173" presetID="26" presetClass="entr" presetSubtype="0" fill="hold" grpId="0" nodeType="clickEffect">
                                  <p:stCondLst>
                                    <p:cond delay="0"/>
                                  </p:stCondLst>
                                  <p:childTnLst>
                                    <p:set>
                                      <p:cBhvr>
                                        <p:cTn id="174" dur="1" fill="hold">
                                          <p:stCondLst>
                                            <p:cond delay="0"/>
                                          </p:stCondLst>
                                        </p:cTn>
                                        <p:tgtEl>
                                          <p:spTgt spid="3">
                                            <p:txEl>
                                              <p:pRg st="9" end="9"/>
                                            </p:txEl>
                                          </p:spTgt>
                                        </p:tgtEl>
                                        <p:attrNameLst>
                                          <p:attrName>style.visibility</p:attrName>
                                        </p:attrNameLst>
                                      </p:cBhvr>
                                      <p:to>
                                        <p:strVal val="visible"/>
                                      </p:to>
                                    </p:set>
                                    <p:animEffect transition="in" filter="wipe(down)">
                                      <p:cBhvr>
                                        <p:cTn id="175" dur="580">
                                          <p:stCondLst>
                                            <p:cond delay="0"/>
                                          </p:stCondLst>
                                        </p:cTn>
                                        <p:tgtEl>
                                          <p:spTgt spid="3">
                                            <p:txEl>
                                              <p:pRg st="9" end="9"/>
                                            </p:txEl>
                                          </p:spTgt>
                                        </p:tgtEl>
                                      </p:cBhvr>
                                    </p:animEffect>
                                    <p:anim calcmode="lin" valueType="num">
                                      <p:cBhvr>
                                        <p:cTn id="176"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77"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78"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79"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80"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81" dur="26">
                                          <p:stCondLst>
                                            <p:cond delay="650"/>
                                          </p:stCondLst>
                                        </p:cTn>
                                        <p:tgtEl>
                                          <p:spTgt spid="3">
                                            <p:txEl>
                                              <p:pRg st="9" end="9"/>
                                            </p:txEl>
                                          </p:spTgt>
                                        </p:tgtEl>
                                      </p:cBhvr>
                                      <p:to x="100000" y="60000"/>
                                    </p:animScale>
                                    <p:animScale>
                                      <p:cBhvr>
                                        <p:cTn id="182" dur="166" decel="50000">
                                          <p:stCondLst>
                                            <p:cond delay="676"/>
                                          </p:stCondLst>
                                        </p:cTn>
                                        <p:tgtEl>
                                          <p:spTgt spid="3">
                                            <p:txEl>
                                              <p:pRg st="9" end="9"/>
                                            </p:txEl>
                                          </p:spTgt>
                                        </p:tgtEl>
                                      </p:cBhvr>
                                      <p:to x="100000" y="100000"/>
                                    </p:animScale>
                                    <p:animScale>
                                      <p:cBhvr>
                                        <p:cTn id="183" dur="26">
                                          <p:stCondLst>
                                            <p:cond delay="1312"/>
                                          </p:stCondLst>
                                        </p:cTn>
                                        <p:tgtEl>
                                          <p:spTgt spid="3">
                                            <p:txEl>
                                              <p:pRg st="9" end="9"/>
                                            </p:txEl>
                                          </p:spTgt>
                                        </p:tgtEl>
                                      </p:cBhvr>
                                      <p:to x="100000" y="80000"/>
                                    </p:animScale>
                                    <p:animScale>
                                      <p:cBhvr>
                                        <p:cTn id="184" dur="166" decel="50000">
                                          <p:stCondLst>
                                            <p:cond delay="1338"/>
                                          </p:stCondLst>
                                        </p:cTn>
                                        <p:tgtEl>
                                          <p:spTgt spid="3">
                                            <p:txEl>
                                              <p:pRg st="9" end="9"/>
                                            </p:txEl>
                                          </p:spTgt>
                                        </p:tgtEl>
                                      </p:cBhvr>
                                      <p:to x="100000" y="100000"/>
                                    </p:animScale>
                                    <p:animScale>
                                      <p:cBhvr>
                                        <p:cTn id="185" dur="26">
                                          <p:stCondLst>
                                            <p:cond delay="1642"/>
                                          </p:stCondLst>
                                        </p:cTn>
                                        <p:tgtEl>
                                          <p:spTgt spid="3">
                                            <p:txEl>
                                              <p:pRg st="9" end="9"/>
                                            </p:txEl>
                                          </p:spTgt>
                                        </p:tgtEl>
                                      </p:cBhvr>
                                      <p:to x="100000" y="90000"/>
                                    </p:animScale>
                                    <p:animScale>
                                      <p:cBhvr>
                                        <p:cTn id="186" dur="166" decel="50000">
                                          <p:stCondLst>
                                            <p:cond delay="1668"/>
                                          </p:stCondLst>
                                        </p:cTn>
                                        <p:tgtEl>
                                          <p:spTgt spid="3">
                                            <p:txEl>
                                              <p:pRg st="9" end="9"/>
                                            </p:txEl>
                                          </p:spTgt>
                                        </p:tgtEl>
                                      </p:cBhvr>
                                      <p:to x="100000" y="100000"/>
                                    </p:animScale>
                                    <p:animScale>
                                      <p:cBhvr>
                                        <p:cTn id="187" dur="26">
                                          <p:stCondLst>
                                            <p:cond delay="1808"/>
                                          </p:stCondLst>
                                        </p:cTn>
                                        <p:tgtEl>
                                          <p:spTgt spid="3">
                                            <p:txEl>
                                              <p:pRg st="9" end="9"/>
                                            </p:txEl>
                                          </p:spTgt>
                                        </p:tgtEl>
                                      </p:cBhvr>
                                      <p:to x="100000" y="95000"/>
                                    </p:animScale>
                                    <p:animScale>
                                      <p:cBhvr>
                                        <p:cTn id="188" dur="166" decel="50000">
                                          <p:stCondLst>
                                            <p:cond delay="1834"/>
                                          </p:stCondLst>
                                        </p:cTn>
                                        <p:tgtEl>
                                          <p:spTgt spid="3">
                                            <p:txEl>
                                              <p:pRg st="9" end="9"/>
                                            </p:txEl>
                                          </p:spTgt>
                                        </p:tgtEl>
                                      </p:cBhvr>
                                      <p:to x="100000" y="100000"/>
                                    </p:animScale>
                                  </p:childTnLst>
                                </p:cTn>
                              </p:par>
                            </p:childTnLst>
                          </p:cTn>
                        </p:par>
                      </p:childTnLst>
                    </p:cTn>
                  </p:par>
                  <p:par>
                    <p:cTn id="189" fill="hold">
                      <p:stCondLst>
                        <p:cond delay="indefinite"/>
                      </p:stCondLst>
                      <p:childTnLst>
                        <p:par>
                          <p:cTn id="190" fill="hold">
                            <p:stCondLst>
                              <p:cond delay="0"/>
                            </p:stCondLst>
                            <p:childTnLst>
                              <p:par>
                                <p:cTn id="191" presetID="26" presetClass="entr" presetSubtype="0" fill="hold" grpId="0" nodeType="clickEffect">
                                  <p:stCondLst>
                                    <p:cond delay="0"/>
                                  </p:stCondLst>
                                  <p:childTnLst>
                                    <p:set>
                                      <p:cBhvr>
                                        <p:cTn id="192" dur="1" fill="hold">
                                          <p:stCondLst>
                                            <p:cond delay="0"/>
                                          </p:stCondLst>
                                        </p:cTn>
                                        <p:tgtEl>
                                          <p:spTgt spid="3">
                                            <p:txEl>
                                              <p:pRg st="10" end="10"/>
                                            </p:txEl>
                                          </p:spTgt>
                                        </p:tgtEl>
                                        <p:attrNameLst>
                                          <p:attrName>style.visibility</p:attrName>
                                        </p:attrNameLst>
                                      </p:cBhvr>
                                      <p:to>
                                        <p:strVal val="visible"/>
                                      </p:to>
                                    </p:set>
                                    <p:animEffect transition="in" filter="wipe(down)">
                                      <p:cBhvr>
                                        <p:cTn id="193" dur="580">
                                          <p:stCondLst>
                                            <p:cond delay="0"/>
                                          </p:stCondLst>
                                        </p:cTn>
                                        <p:tgtEl>
                                          <p:spTgt spid="3">
                                            <p:txEl>
                                              <p:pRg st="10" end="10"/>
                                            </p:txEl>
                                          </p:spTgt>
                                        </p:tgtEl>
                                      </p:cBhvr>
                                    </p:animEffect>
                                    <p:anim calcmode="lin" valueType="num">
                                      <p:cBhvr>
                                        <p:cTn id="194"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195"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96"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97"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98"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199" dur="26">
                                          <p:stCondLst>
                                            <p:cond delay="650"/>
                                          </p:stCondLst>
                                        </p:cTn>
                                        <p:tgtEl>
                                          <p:spTgt spid="3">
                                            <p:txEl>
                                              <p:pRg st="10" end="10"/>
                                            </p:txEl>
                                          </p:spTgt>
                                        </p:tgtEl>
                                      </p:cBhvr>
                                      <p:to x="100000" y="60000"/>
                                    </p:animScale>
                                    <p:animScale>
                                      <p:cBhvr>
                                        <p:cTn id="200" dur="166" decel="50000">
                                          <p:stCondLst>
                                            <p:cond delay="676"/>
                                          </p:stCondLst>
                                        </p:cTn>
                                        <p:tgtEl>
                                          <p:spTgt spid="3">
                                            <p:txEl>
                                              <p:pRg st="10" end="10"/>
                                            </p:txEl>
                                          </p:spTgt>
                                        </p:tgtEl>
                                      </p:cBhvr>
                                      <p:to x="100000" y="100000"/>
                                    </p:animScale>
                                    <p:animScale>
                                      <p:cBhvr>
                                        <p:cTn id="201" dur="26">
                                          <p:stCondLst>
                                            <p:cond delay="1312"/>
                                          </p:stCondLst>
                                        </p:cTn>
                                        <p:tgtEl>
                                          <p:spTgt spid="3">
                                            <p:txEl>
                                              <p:pRg st="10" end="10"/>
                                            </p:txEl>
                                          </p:spTgt>
                                        </p:tgtEl>
                                      </p:cBhvr>
                                      <p:to x="100000" y="80000"/>
                                    </p:animScale>
                                    <p:animScale>
                                      <p:cBhvr>
                                        <p:cTn id="202" dur="166" decel="50000">
                                          <p:stCondLst>
                                            <p:cond delay="1338"/>
                                          </p:stCondLst>
                                        </p:cTn>
                                        <p:tgtEl>
                                          <p:spTgt spid="3">
                                            <p:txEl>
                                              <p:pRg st="10" end="10"/>
                                            </p:txEl>
                                          </p:spTgt>
                                        </p:tgtEl>
                                      </p:cBhvr>
                                      <p:to x="100000" y="100000"/>
                                    </p:animScale>
                                    <p:animScale>
                                      <p:cBhvr>
                                        <p:cTn id="203" dur="26">
                                          <p:stCondLst>
                                            <p:cond delay="1642"/>
                                          </p:stCondLst>
                                        </p:cTn>
                                        <p:tgtEl>
                                          <p:spTgt spid="3">
                                            <p:txEl>
                                              <p:pRg st="10" end="10"/>
                                            </p:txEl>
                                          </p:spTgt>
                                        </p:tgtEl>
                                      </p:cBhvr>
                                      <p:to x="100000" y="90000"/>
                                    </p:animScale>
                                    <p:animScale>
                                      <p:cBhvr>
                                        <p:cTn id="204" dur="166" decel="50000">
                                          <p:stCondLst>
                                            <p:cond delay="1668"/>
                                          </p:stCondLst>
                                        </p:cTn>
                                        <p:tgtEl>
                                          <p:spTgt spid="3">
                                            <p:txEl>
                                              <p:pRg st="10" end="10"/>
                                            </p:txEl>
                                          </p:spTgt>
                                        </p:tgtEl>
                                      </p:cBhvr>
                                      <p:to x="100000" y="100000"/>
                                    </p:animScale>
                                    <p:animScale>
                                      <p:cBhvr>
                                        <p:cTn id="205" dur="26">
                                          <p:stCondLst>
                                            <p:cond delay="1808"/>
                                          </p:stCondLst>
                                        </p:cTn>
                                        <p:tgtEl>
                                          <p:spTgt spid="3">
                                            <p:txEl>
                                              <p:pRg st="10" end="10"/>
                                            </p:txEl>
                                          </p:spTgt>
                                        </p:tgtEl>
                                      </p:cBhvr>
                                      <p:to x="100000" y="95000"/>
                                    </p:animScale>
                                    <p:animScale>
                                      <p:cBhvr>
                                        <p:cTn id="206" dur="166" decel="50000">
                                          <p:stCondLst>
                                            <p:cond delay="1834"/>
                                          </p:stCondLst>
                                        </p:cTn>
                                        <p:tgtEl>
                                          <p:spTgt spid="3">
                                            <p:txEl>
                                              <p:pRg st="10" end="10"/>
                                            </p:txEl>
                                          </p:spTgt>
                                        </p:tgtEl>
                                      </p:cBhvr>
                                      <p:to x="100000" y="100000"/>
                                    </p:animScale>
                                  </p:childTnLst>
                                </p:cTn>
                              </p:par>
                            </p:childTnLst>
                          </p:cTn>
                        </p:par>
                      </p:childTnLst>
                    </p:cTn>
                  </p:par>
                  <p:par>
                    <p:cTn id="207" fill="hold">
                      <p:stCondLst>
                        <p:cond delay="indefinite"/>
                      </p:stCondLst>
                      <p:childTnLst>
                        <p:par>
                          <p:cTn id="208" fill="hold">
                            <p:stCondLst>
                              <p:cond delay="0"/>
                            </p:stCondLst>
                            <p:childTnLst>
                              <p:par>
                                <p:cTn id="209" presetID="26" presetClass="entr" presetSubtype="0" fill="hold" grpId="0" nodeType="clickEffect">
                                  <p:stCondLst>
                                    <p:cond delay="0"/>
                                  </p:stCondLst>
                                  <p:childTnLst>
                                    <p:set>
                                      <p:cBhvr>
                                        <p:cTn id="210" dur="1" fill="hold">
                                          <p:stCondLst>
                                            <p:cond delay="0"/>
                                          </p:stCondLst>
                                        </p:cTn>
                                        <p:tgtEl>
                                          <p:spTgt spid="3">
                                            <p:txEl>
                                              <p:pRg st="11" end="11"/>
                                            </p:txEl>
                                          </p:spTgt>
                                        </p:tgtEl>
                                        <p:attrNameLst>
                                          <p:attrName>style.visibility</p:attrName>
                                        </p:attrNameLst>
                                      </p:cBhvr>
                                      <p:to>
                                        <p:strVal val="visible"/>
                                      </p:to>
                                    </p:set>
                                    <p:animEffect transition="in" filter="wipe(down)">
                                      <p:cBhvr>
                                        <p:cTn id="211" dur="580">
                                          <p:stCondLst>
                                            <p:cond delay="0"/>
                                          </p:stCondLst>
                                        </p:cTn>
                                        <p:tgtEl>
                                          <p:spTgt spid="3">
                                            <p:txEl>
                                              <p:pRg st="11" end="11"/>
                                            </p:txEl>
                                          </p:spTgt>
                                        </p:tgtEl>
                                      </p:cBhvr>
                                    </p:animEffect>
                                    <p:anim calcmode="lin" valueType="num">
                                      <p:cBhvr>
                                        <p:cTn id="212" dur="1822" tmFilter="0,0; 0.14,0.36; 0.43,0.73; 0.71,0.91; 1.0,1.0">
                                          <p:stCondLst>
                                            <p:cond delay="0"/>
                                          </p:stCondLst>
                                        </p:cTn>
                                        <p:tgtEl>
                                          <p:spTgt spid="3">
                                            <p:txEl>
                                              <p:pRg st="11" end="11"/>
                                            </p:txEl>
                                          </p:spTgt>
                                        </p:tgtEl>
                                        <p:attrNameLst>
                                          <p:attrName>ppt_x</p:attrName>
                                        </p:attrNameLst>
                                      </p:cBhvr>
                                      <p:tavLst>
                                        <p:tav tm="0">
                                          <p:val>
                                            <p:strVal val="#ppt_x-0.25"/>
                                          </p:val>
                                        </p:tav>
                                        <p:tav tm="100000">
                                          <p:val>
                                            <p:strVal val="#ppt_x"/>
                                          </p:val>
                                        </p:tav>
                                      </p:tavLst>
                                    </p:anim>
                                    <p:anim calcmode="lin" valueType="num">
                                      <p:cBhvr>
                                        <p:cTn id="213" dur="664" tmFilter="0.0,0.0; 0.25,0.07; 0.50,0.2; 0.75,0.467; 1.0,1.0">
                                          <p:stCondLst>
                                            <p:cond delay="0"/>
                                          </p:stCondLst>
                                        </p:cTn>
                                        <p:tgtEl>
                                          <p:spTgt spid="3">
                                            <p:txEl>
                                              <p:pRg st="11" end="11"/>
                                            </p:txEl>
                                          </p:spTgt>
                                        </p:tgtEl>
                                        <p:attrNameLst>
                                          <p:attrName>ppt_y</p:attrName>
                                        </p:attrNameLst>
                                      </p:cBhvr>
                                      <p:tavLst>
                                        <p:tav tm="0" fmla="#ppt_y-sin(pi*$)/3">
                                          <p:val>
                                            <p:fltVal val="0.5"/>
                                          </p:val>
                                        </p:tav>
                                        <p:tav tm="100000">
                                          <p:val>
                                            <p:fltVal val="1"/>
                                          </p:val>
                                        </p:tav>
                                      </p:tavLst>
                                    </p:anim>
                                    <p:anim calcmode="lin" valueType="num">
                                      <p:cBhvr>
                                        <p:cTn id="214" dur="664" tmFilter="0, 0; 0.125,0.2665; 0.25,0.4; 0.375,0.465; 0.5,0.5;  0.625,0.535; 0.75,0.6; 0.875,0.7335; 1,1">
                                          <p:stCondLst>
                                            <p:cond delay="664"/>
                                          </p:stCondLst>
                                        </p:cTn>
                                        <p:tgtEl>
                                          <p:spTgt spid="3">
                                            <p:txEl>
                                              <p:pRg st="11" end="11"/>
                                            </p:txEl>
                                          </p:spTgt>
                                        </p:tgtEl>
                                        <p:attrNameLst>
                                          <p:attrName>ppt_y</p:attrName>
                                        </p:attrNameLst>
                                      </p:cBhvr>
                                      <p:tavLst>
                                        <p:tav tm="0" fmla="#ppt_y-sin(pi*$)/9">
                                          <p:val>
                                            <p:fltVal val="0"/>
                                          </p:val>
                                        </p:tav>
                                        <p:tav tm="100000">
                                          <p:val>
                                            <p:fltVal val="1"/>
                                          </p:val>
                                        </p:tav>
                                      </p:tavLst>
                                    </p:anim>
                                    <p:anim calcmode="lin" valueType="num">
                                      <p:cBhvr>
                                        <p:cTn id="215" dur="332" tmFilter="0, 0; 0.125,0.2665; 0.25,0.4; 0.375,0.465; 0.5,0.5;  0.625,0.535; 0.75,0.6; 0.875,0.7335; 1,1">
                                          <p:stCondLst>
                                            <p:cond delay="1324"/>
                                          </p:stCondLst>
                                        </p:cTn>
                                        <p:tgtEl>
                                          <p:spTgt spid="3">
                                            <p:txEl>
                                              <p:pRg st="11" end="11"/>
                                            </p:txEl>
                                          </p:spTgt>
                                        </p:tgtEl>
                                        <p:attrNameLst>
                                          <p:attrName>ppt_y</p:attrName>
                                        </p:attrNameLst>
                                      </p:cBhvr>
                                      <p:tavLst>
                                        <p:tav tm="0" fmla="#ppt_y-sin(pi*$)/27">
                                          <p:val>
                                            <p:fltVal val="0"/>
                                          </p:val>
                                        </p:tav>
                                        <p:tav tm="100000">
                                          <p:val>
                                            <p:fltVal val="1"/>
                                          </p:val>
                                        </p:tav>
                                      </p:tavLst>
                                    </p:anim>
                                    <p:anim calcmode="lin" valueType="num">
                                      <p:cBhvr>
                                        <p:cTn id="216" dur="164" tmFilter="0, 0; 0.125,0.2665; 0.25,0.4; 0.375,0.465; 0.5,0.5;  0.625,0.535; 0.75,0.6; 0.875,0.7335; 1,1">
                                          <p:stCondLst>
                                            <p:cond delay="1656"/>
                                          </p:stCondLst>
                                        </p:cTn>
                                        <p:tgtEl>
                                          <p:spTgt spid="3">
                                            <p:txEl>
                                              <p:pRg st="11" end="11"/>
                                            </p:txEl>
                                          </p:spTgt>
                                        </p:tgtEl>
                                        <p:attrNameLst>
                                          <p:attrName>ppt_y</p:attrName>
                                        </p:attrNameLst>
                                      </p:cBhvr>
                                      <p:tavLst>
                                        <p:tav tm="0" fmla="#ppt_y-sin(pi*$)/81">
                                          <p:val>
                                            <p:fltVal val="0"/>
                                          </p:val>
                                        </p:tav>
                                        <p:tav tm="100000">
                                          <p:val>
                                            <p:fltVal val="1"/>
                                          </p:val>
                                        </p:tav>
                                      </p:tavLst>
                                    </p:anim>
                                    <p:animScale>
                                      <p:cBhvr>
                                        <p:cTn id="217" dur="26">
                                          <p:stCondLst>
                                            <p:cond delay="650"/>
                                          </p:stCondLst>
                                        </p:cTn>
                                        <p:tgtEl>
                                          <p:spTgt spid="3">
                                            <p:txEl>
                                              <p:pRg st="11" end="11"/>
                                            </p:txEl>
                                          </p:spTgt>
                                        </p:tgtEl>
                                      </p:cBhvr>
                                      <p:to x="100000" y="60000"/>
                                    </p:animScale>
                                    <p:animScale>
                                      <p:cBhvr>
                                        <p:cTn id="218" dur="166" decel="50000">
                                          <p:stCondLst>
                                            <p:cond delay="676"/>
                                          </p:stCondLst>
                                        </p:cTn>
                                        <p:tgtEl>
                                          <p:spTgt spid="3">
                                            <p:txEl>
                                              <p:pRg st="11" end="11"/>
                                            </p:txEl>
                                          </p:spTgt>
                                        </p:tgtEl>
                                      </p:cBhvr>
                                      <p:to x="100000" y="100000"/>
                                    </p:animScale>
                                    <p:animScale>
                                      <p:cBhvr>
                                        <p:cTn id="219" dur="26">
                                          <p:stCondLst>
                                            <p:cond delay="1312"/>
                                          </p:stCondLst>
                                        </p:cTn>
                                        <p:tgtEl>
                                          <p:spTgt spid="3">
                                            <p:txEl>
                                              <p:pRg st="11" end="11"/>
                                            </p:txEl>
                                          </p:spTgt>
                                        </p:tgtEl>
                                      </p:cBhvr>
                                      <p:to x="100000" y="80000"/>
                                    </p:animScale>
                                    <p:animScale>
                                      <p:cBhvr>
                                        <p:cTn id="220" dur="166" decel="50000">
                                          <p:stCondLst>
                                            <p:cond delay="1338"/>
                                          </p:stCondLst>
                                        </p:cTn>
                                        <p:tgtEl>
                                          <p:spTgt spid="3">
                                            <p:txEl>
                                              <p:pRg st="11" end="11"/>
                                            </p:txEl>
                                          </p:spTgt>
                                        </p:tgtEl>
                                      </p:cBhvr>
                                      <p:to x="100000" y="100000"/>
                                    </p:animScale>
                                    <p:animScale>
                                      <p:cBhvr>
                                        <p:cTn id="221" dur="26">
                                          <p:stCondLst>
                                            <p:cond delay="1642"/>
                                          </p:stCondLst>
                                        </p:cTn>
                                        <p:tgtEl>
                                          <p:spTgt spid="3">
                                            <p:txEl>
                                              <p:pRg st="11" end="11"/>
                                            </p:txEl>
                                          </p:spTgt>
                                        </p:tgtEl>
                                      </p:cBhvr>
                                      <p:to x="100000" y="90000"/>
                                    </p:animScale>
                                    <p:animScale>
                                      <p:cBhvr>
                                        <p:cTn id="222" dur="166" decel="50000">
                                          <p:stCondLst>
                                            <p:cond delay="1668"/>
                                          </p:stCondLst>
                                        </p:cTn>
                                        <p:tgtEl>
                                          <p:spTgt spid="3">
                                            <p:txEl>
                                              <p:pRg st="11" end="11"/>
                                            </p:txEl>
                                          </p:spTgt>
                                        </p:tgtEl>
                                      </p:cBhvr>
                                      <p:to x="100000" y="100000"/>
                                    </p:animScale>
                                    <p:animScale>
                                      <p:cBhvr>
                                        <p:cTn id="223" dur="26">
                                          <p:stCondLst>
                                            <p:cond delay="1808"/>
                                          </p:stCondLst>
                                        </p:cTn>
                                        <p:tgtEl>
                                          <p:spTgt spid="3">
                                            <p:txEl>
                                              <p:pRg st="11" end="11"/>
                                            </p:txEl>
                                          </p:spTgt>
                                        </p:tgtEl>
                                      </p:cBhvr>
                                      <p:to x="100000" y="95000"/>
                                    </p:animScale>
                                    <p:animScale>
                                      <p:cBhvr>
                                        <p:cTn id="224" dur="166" decel="50000">
                                          <p:stCondLst>
                                            <p:cond delay="1834"/>
                                          </p:stCondLst>
                                        </p:cTn>
                                        <p:tgtEl>
                                          <p:spTgt spid="3">
                                            <p:txEl>
                                              <p:pRg st="11" end="1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وَ قَالَ الْمَلِكُ ائْتُونِی بِهِ أَسْتَخْلِصْهُ لِنَفْسِی فَلَمَّا كَلَّمَهُ قَالَ إِنَّكَ الْیَوْمَ لَدَیْنَا مَكِینٌ أَمِینٌ«54»</a:t>
            </a:r>
            <a:br>
              <a:rPr lang="ar-SA" sz="2000" b="1" dirty="0">
                <a:solidFill>
                  <a:srgbClr val="FFFF00"/>
                </a:solidFill>
              </a:rPr>
            </a:br>
            <a:r>
              <a:rPr lang="ar-SA" sz="2000" b="1" dirty="0">
                <a:solidFill>
                  <a:srgbClr val="FFFF00"/>
                </a:solidFill>
              </a:rPr>
              <a:t>«و پادشاه گفت: یوسف را نزد من آورید تا وی را (مشاور) مخصوص خود قرار دهم. پس چون با او گفتگو نمود، به او گفت: همانا تو امروز نزد ما دارای منزلتی بزرگ و فردی امین هستی.»</a:t>
            </a:r>
            <a:r>
              <a:rPr lang="en-US" sz="2000" dirty="0">
                <a:solidFill>
                  <a:srgbClr val="FFFF00"/>
                </a:solidFill>
              </a:rPr>
              <a:t/>
            </a:r>
            <a:br>
              <a:rPr lang="en-US" sz="2000" dirty="0">
                <a:solidFill>
                  <a:srgbClr val="FFFF00"/>
                </a:solidFill>
              </a:rPr>
            </a:br>
            <a:endParaRPr lang="en-US" sz="2000" dirty="0">
              <a:solidFill>
                <a:srgbClr val="FFFF00"/>
              </a:solidFill>
            </a:endParaRPr>
          </a:p>
        </p:txBody>
      </p:sp>
      <p:sp>
        <p:nvSpPr>
          <p:cNvPr id="3" name="Content Placeholder 2"/>
          <p:cNvSpPr>
            <a:spLocks noGrp="1"/>
          </p:cNvSpPr>
          <p:nvPr>
            <p:ph idx="1"/>
          </p:nvPr>
        </p:nvSpPr>
        <p:spPr/>
        <p:txBody>
          <a:bodyPr>
            <a:normAutofit/>
          </a:bodyPr>
          <a:lstStyle/>
          <a:p>
            <a:pPr marL="0" indent="0" algn="r" rtl="1">
              <a:buNone/>
            </a:pPr>
            <a:r>
              <a:rPr lang="fa-IR" b="1" i="1" dirty="0"/>
              <a:t> 1- صداقت و امانت دو شرط اساسی</a:t>
            </a:r>
          </a:p>
          <a:p>
            <a:pPr marL="0" indent="0" algn="r" rtl="1">
              <a:buNone/>
            </a:pPr>
            <a:r>
              <a:rPr lang="fa-IR" b="1" i="1" dirty="0" smtClean="0"/>
              <a:t>انسان </a:t>
            </a:r>
            <a:r>
              <a:rPr lang="fa-IR" b="1" i="1" dirty="0"/>
              <a:t>صادق و امین حتّی در جمع كافران نیز مقبول و مورد احترام است. </a:t>
            </a:r>
          </a:p>
          <a:p>
            <a:pPr algn="r" rtl="1"/>
            <a:r>
              <a:rPr lang="fa-IR" b="1" i="1" dirty="0" smtClean="0"/>
              <a:t>2-مدیریت </a:t>
            </a:r>
            <a:r>
              <a:rPr lang="fa-IR" b="1" i="1" dirty="0"/>
              <a:t>بر </a:t>
            </a:r>
            <a:r>
              <a:rPr lang="fa-IR" b="1" i="1" dirty="0" smtClean="0"/>
              <a:t>قلب‌ها </a:t>
            </a:r>
            <a:endParaRPr lang="fa-IR" b="1" i="1" dirty="0"/>
          </a:p>
          <a:p>
            <a:pPr algn="r" rtl="1"/>
            <a:r>
              <a:rPr lang="fa-IR" b="1" i="1" dirty="0" smtClean="0"/>
              <a:t>3-اختیار </a:t>
            </a:r>
            <a:r>
              <a:rPr lang="fa-IR" b="1" i="1" dirty="0"/>
              <a:t>بیش‌تر دادن به افراد مطمئن و امین</a:t>
            </a:r>
          </a:p>
          <a:p>
            <a:pPr algn="r" rtl="1"/>
            <a:r>
              <a:rPr lang="fa-IR" b="1" i="1" dirty="0"/>
              <a:t>4- مصاحبه حضوری در گزینش </a:t>
            </a:r>
          </a:p>
          <a:p>
            <a:pPr marL="0" indent="0" algn="r" rtl="1">
              <a:buNone/>
            </a:pPr>
            <a:r>
              <a:rPr lang="fa-IR" b="1" i="1" dirty="0" smtClean="0"/>
              <a:t>5-تدبیر </a:t>
            </a:r>
            <a:r>
              <a:rPr lang="fa-IR" b="1" i="1" dirty="0"/>
              <a:t>و كاردانی، محبوبیت و مقبولیت از شرایط گزینش مدیران </a:t>
            </a:r>
            <a:r>
              <a:rPr lang="fa-IR" b="1" i="1" dirty="0" smtClean="0"/>
              <a:t>و </a:t>
            </a:r>
            <a:r>
              <a:rPr lang="fa-IR" b="1" i="1" dirty="0"/>
              <a:t>سرپرستان است</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35</a:t>
            </a:fld>
            <a:endParaRPr lang="en-US" dirty="0"/>
          </a:p>
        </p:txBody>
      </p:sp>
    </p:spTree>
    <p:extLst>
      <p:ext uri="{BB962C8B-B14F-4D97-AF65-F5344CB8AC3E}">
        <p14:creationId xmlns:p14="http://schemas.microsoft.com/office/powerpoint/2010/main" val="68311297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3">
                                            <p:txEl>
                                              <p:pRg st="0" end="0"/>
                                            </p:txEl>
                                          </p:spTgt>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3">
                                            <p:txEl>
                                              <p:pRg st="1" end="1"/>
                                            </p:txEl>
                                          </p:spTgt>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8" presetClass="emph" presetSubtype="0" fill="hold" grpId="0" nodeType="clickEffect">
                                  <p:stCondLst>
                                    <p:cond delay="0"/>
                                  </p:stCondLst>
                                  <p:childTnLst>
                                    <p:animRot by="21600000">
                                      <p:cBhvr>
                                        <p:cTn id="20" dur="2000" fill="hold"/>
                                        <p:tgtEl>
                                          <p:spTgt spid="3">
                                            <p:txEl>
                                              <p:pRg st="2" end="2"/>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8" presetClass="emph" presetSubtype="0" fill="hold" grpId="0" nodeType="clickEffect">
                                  <p:stCondLst>
                                    <p:cond delay="0"/>
                                  </p:stCondLst>
                                  <p:childTnLst>
                                    <p:animRot by="21600000">
                                      <p:cBhvr>
                                        <p:cTn id="24" dur="2000" fill="hold"/>
                                        <p:tgtEl>
                                          <p:spTgt spid="3">
                                            <p:txEl>
                                              <p:pRg st="3" end="3"/>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8" presetClass="emph" presetSubtype="0" fill="hold" grpId="0" nodeType="clickEffect">
                                  <p:stCondLst>
                                    <p:cond delay="0"/>
                                  </p:stCondLst>
                                  <p:childTnLst>
                                    <p:animRot by="21600000">
                                      <p:cBhvr>
                                        <p:cTn id="28" dur="2000" fill="hold"/>
                                        <p:tgtEl>
                                          <p:spTgt spid="3">
                                            <p:txEl>
                                              <p:pRg st="4" end="4"/>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000" b="1" dirty="0"/>
              <a:t>ق</a:t>
            </a:r>
            <a:r>
              <a:rPr lang="ar-SA" sz="2000" b="1" dirty="0">
                <a:solidFill>
                  <a:srgbClr val="FFFF00"/>
                </a:solidFill>
              </a:rPr>
              <a:t>َالَ اجْعَلْنِی عَلَی‌ خَزَآئِنِ الْأَرْضِ إِنِّی حَفِیظٌ عَلِیمٌ«55»</a:t>
            </a:r>
            <a:br>
              <a:rPr lang="ar-SA" sz="2000" b="1" dirty="0">
                <a:solidFill>
                  <a:srgbClr val="FFFF00"/>
                </a:solidFill>
              </a:rPr>
            </a:br>
            <a:r>
              <a:rPr lang="ar-SA" sz="2000" b="1" dirty="0">
                <a:solidFill>
                  <a:srgbClr val="FFFF00"/>
                </a:solidFill>
              </a:rPr>
              <a:t>«(یوسف) گفت: مرا بر خزانه‌های این سرزمین (مصر) بگمار، زیرا كه من نگهبانی دانا هستم.»</a:t>
            </a:r>
            <a:r>
              <a:rPr lang="en-US" sz="2000" dirty="0"/>
              <a:t/>
            </a:r>
            <a:br>
              <a:rPr lang="en-US" sz="2000" dirty="0"/>
            </a:br>
            <a:endParaRPr lang="en-US" sz="2000" dirty="0"/>
          </a:p>
        </p:txBody>
      </p:sp>
      <p:sp>
        <p:nvSpPr>
          <p:cNvPr id="3" name="Content Placeholder 2"/>
          <p:cNvSpPr>
            <a:spLocks noGrp="1"/>
          </p:cNvSpPr>
          <p:nvPr>
            <p:ph idx="1"/>
          </p:nvPr>
        </p:nvSpPr>
        <p:spPr/>
        <p:txBody>
          <a:bodyPr>
            <a:normAutofit/>
          </a:bodyPr>
          <a:lstStyle/>
          <a:p>
            <a:pPr marL="0" indent="0" algn="r" rtl="1">
              <a:buNone/>
            </a:pPr>
            <a:r>
              <a:rPr lang="fa-IR" dirty="0" smtClean="0"/>
              <a:t>1</a:t>
            </a:r>
            <a:r>
              <a:rPr lang="fa-IR" b="1" dirty="0" smtClean="0"/>
              <a:t>- </a:t>
            </a:r>
            <a:r>
              <a:rPr lang="fa-IR" b="1" dirty="0"/>
              <a:t>اگر خود را برای قبول مسئولیت لایق می‌دانیم، مطرح كنیم.</a:t>
            </a:r>
          </a:p>
          <a:p>
            <a:pPr marL="0" indent="0" algn="r" rtl="1">
              <a:buNone/>
            </a:pPr>
            <a:r>
              <a:rPr lang="fa-IR" b="1" dirty="0" smtClean="0"/>
              <a:t>2- </a:t>
            </a:r>
            <a:r>
              <a:rPr lang="fa-IR" b="1" dirty="0"/>
              <a:t>قبول مسئولیت برای دفاع از حق مظلوم</a:t>
            </a:r>
          </a:p>
          <a:p>
            <a:pPr marL="0" indent="0" algn="r" rtl="1">
              <a:buNone/>
            </a:pPr>
            <a:r>
              <a:rPr lang="fa-IR" b="1" dirty="0" smtClean="0"/>
              <a:t>3- </a:t>
            </a:r>
            <a:r>
              <a:rPr lang="fa-IR" b="1" dirty="0"/>
              <a:t>ترجیح‌دادن رسالت اجتماعی بر توقعات </a:t>
            </a:r>
            <a:r>
              <a:rPr lang="fa-IR" b="1" dirty="0" smtClean="0"/>
              <a:t>شخصی،شایسته </a:t>
            </a:r>
            <a:r>
              <a:rPr lang="fa-IR" b="1" dirty="0"/>
              <a:t>سالاری </a:t>
            </a:r>
            <a:r>
              <a:rPr lang="fa-IR" b="1" dirty="0" smtClean="0"/>
              <a:t>،اعتماد </a:t>
            </a:r>
            <a:r>
              <a:rPr lang="fa-IR" b="1" dirty="0"/>
              <a:t>به نفس</a:t>
            </a:r>
          </a:p>
          <a:p>
            <a:pPr marL="0" indent="0" algn="r" rtl="1">
              <a:buNone/>
            </a:pPr>
            <a:r>
              <a:rPr lang="fa-IR" b="1" dirty="0" smtClean="0"/>
              <a:t>4-در </a:t>
            </a:r>
            <a:r>
              <a:rPr lang="fa-IR" b="1" dirty="0"/>
              <a:t>گزینش تابعیت منطقه شرط نیست</a:t>
            </a:r>
          </a:p>
          <a:p>
            <a:pPr marL="0" indent="0" algn="r" rtl="1">
              <a:buNone/>
            </a:pPr>
            <a:r>
              <a:rPr lang="fa-IR" b="1" dirty="0" smtClean="0"/>
              <a:t>5-توجه </a:t>
            </a:r>
            <a:r>
              <a:rPr lang="fa-IR" b="1" dirty="0"/>
              <a:t>به معیارهای قرآنی در گزینش مثل؛</a:t>
            </a:r>
          </a:p>
          <a:p>
            <a:pPr algn="r" rtl="1"/>
            <a:r>
              <a:rPr lang="fa-IR" b="1" dirty="0"/>
              <a:t>ایمان، سابقه، هجرت، توان‌جسمی، اصالت </a:t>
            </a:r>
            <a:r>
              <a:rPr lang="fa-IR" b="1" dirty="0" smtClean="0"/>
              <a:t>خانوادگی</a:t>
            </a:r>
          </a:p>
          <a:p>
            <a:pPr marL="0" indent="0" algn="r" rtl="1">
              <a:buNone/>
            </a:pPr>
            <a:r>
              <a:rPr lang="fa-IR" b="1" dirty="0"/>
              <a:t>6</a:t>
            </a:r>
            <a:r>
              <a:rPr lang="fa-IR" b="1" dirty="0" smtClean="0"/>
              <a:t>- </a:t>
            </a:r>
            <a:r>
              <a:rPr lang="fa-IR" b="1" dirty="0"/>
              <a:t>در گزینش قدرت و امانت، پاسداری و تخصص از اصول شایستگی </a:t>
            </a:r>
            <a:r>
              <a:rPr lang="fa-IR" b="1" dirty="0" smtClean="0"/>
              <a:t>است</a:t>
            </a:r>
            <a:r>
              <a:rPr lang="fa-IR" b="1" dirty="0"/>
              <a:t>.</a:t>
            </a:r>
          </a:p>
          <a:p>
            <a:pPr algn="r" rtl="1"/>
            <a:endParaRPr lang="fa-IR" b="1" dirty="0"/>
          </a:p>
          <a:p>
            <a:pPr marL="0" indent="0" algn="r" rtl="1">
              <a:buNone/>
            </a:pP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36</a:t>
            </a:fld>
            <a:endParaRPr lang="en-US" dirty="0"/>
          </a:p>
        </p:txBody>
      </p:sp>
    </p:spTree>
    <p:extLst>
      <p:ext uri="{BB962C8B-B14F-4D97-AF65-F5344CB8AC3E}">
        <p14:creationId xmlns:p14="http://schemas.microsoft.com/office/powerpoint/2010/main" val="126669216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1)">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heel(1)">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heel(1)">
                                      <p:cBhvr>
                                        <p:cTn id="33" dur="2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heel(1)">
                                      <p:cBhvr>
                                        <p:cTn id="38" dur="20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wheel(1)">
                                      <p:cBhvr>
                                        <p:cTn id="4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a:t>علاوه بر «حفیظ و علیم» بودن، معیارهای دیگری در قرآن ذكر شده است، </a:t>
            </a:r>
            <a:br>
              <a:rPr lang="fa-IR" dirty="0"/>
            </a:br>
            <a:r>
              <a:rPr lang="fa-IR" dirty="0"/>
              <a:t>از آن جمله:</a:t>
            </a:r>
            <a:br>
              <a:rPr lang="fa-IR" dirty="0"/>
            </a:br>
            <a:r>
              <a:rPr lang="fa-IR" dirty="0"/>
              <a:t/>
            </a:r>
            <a:br>
              <a:rPr lang="fa-IR" dirty="0"/>
            </a:br>
            <a:r>
              <a:rPr lang="fa-IR" dirty="0"/>
              <a:t>الف) ایمان. «افمن كان مؤمناً كمن كان فاسقاً لایستوون» </a:t>
            </a:r>
            <a:br>
              <a:rPr lang="fa-IR" dirty="0"/>
            </a:br>
            <a:r>
              <a:rPr lang="fa-IR" dirty="0"/>
              <a:t>ب) سابقه. «والسابقون السابقون . اولئك المقربون» </a:t>
            </a:r>
            <a:br>
              <a:rPr lang="fa-IR" dirty="0"/>
            </a:br>
            <a:r>
              <a:rPr lang="fa-IR" dirty="0"/>
              <a:t>ج) هجرت. «والذین آمنوا و لم یهاجروا ما لكم من ولایتهم من شی‌ء» </a:t>
            </a:r>
            <a:br>
              <a:rPr lang="fa-IR" dirty="0"/>
            </a:br>
            <a:r>
              <a:rPr lang="fa-IR" dirty="0"/>
              <a:t>د) توان جسمی و علمی. «و زاده بسطة فی‌العلم و الجسم» </a:t>
            </a:r>
            <a:br>
              <a:rPr lang="fa-IR" dirty="0"/>
            </a:br>
            <a:r>
              <a:rPr lang="fa-IR" dirty="0"/>
              <a:t>هـ) اصالت خانوادگی. «ماكان ابوك امرء سوء» </a:t>
            </a:r>
            <a:br>
              <a:rPr lang="fa-IR" dirty="0"/>
            </a:br>
            <a:r>
              <a:rPr lang="fa-IR" dirty="0"/>
              <a:t>و) جهاد و مبارزه. «فضل اللَّه المجاهدین علی‌القاعدین اجراً عظیما</a:t>
            </a:r>
            <a:br>
              <a:rPr lang="fa-IR" dirty="0"/>
            </a:br>
            <a:endParaRPr lang="en-US" dirty="0"/>
          </a:p>
        </p:txBody>
      </p:sp>
      <p:sp>
        <p:nvSpPr>
          <p:cNvPr id="3" name="Text Placeholder 2"/>
          <p:cNvSpPr>
            <a:spLocks noGrp="1"/>
          </p:cNvSpPr>
          <p:nvPr>
            <p:ph type="body" sz="half" idx="2"/>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smtClean="0"/>
              <a:t>37</a:t>
            </a:fld>
            <a:endParaRPr lang="en-US" dirty="0"/>
          </a:p>
        </p:txBody>
      </p:sp>
    </p:spTree>
    <p:extLst>
      <p:ext uri="{BB962C8B-B14F-4D97-AF65-F5344CB8AC3E}">
        <p14:creationId xmlns:p14="http://schemas.microsoft.com/office/powerpoint/2010/main" val="163060591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400" b="1" dirty="0">
                <a:solidFill>
                  <a:srgbClr val="FFFF00"/>
                </a:solidFill>
              </a:rPr>
              <a:t>وَجَآءَ إِخْوَةُ یُوسُفَ فَدَخَلُواْ عَلَیْهِ فَعَرَفَهُمْ وَ هُمْ لَهُ مُنكِرُونَ«58»</a:t>
            </a:r>
            <a:br>
              <a:rPr lang="ar-SA" sz="2400" b="1" dirty="0">
                <a:solidFill>
                  <a:srgbClr val="FFFF00"/>
                </a:solidFill>
              </a:rPr>
            </a:br>
            <a:r>
              <a:rPr lang="ar-SA" sz="2400" b="1" dirty="0">
                <a:solidFill>
                  <a:srgbClr val="FFFF00"/>
                </a:solidFill>
              </a:rPr>
              <a:t>«(سرزمین كنعان را قحطی فرا گرفت) و (در پی مواد غذایی) برادران یوسف (به مصر) آمدند و بر او وارد شدند، آنگاه (یوسف) آنان را شناخت، ولی آنها او را نشناختند.»</a:t>
            </a:r>
            <a:r>
              <a:rPr lang="en-US" sz="2400" dirty="0"/>
              <a:t/>
            </a:r>
            <a:br>
              <a:rPr lang="en-US" sz="2400" dirty="0"/>
            </a:br>
            <a:endParaRPr lang="en-US" sz="2400" dirty="0"/>
          </a:p>
        </p:txBody>
      </p:sp>
      <p:sp>
        <p:nvSpPr>
          <p:cNvPr id="3" name="Rectangle 2"/>
          <p:cNvSpPr/>
          <p:nvPr/>
        </p:nvSpPr>
        <p:spPr>
          <a:xfrm>
            <a:off x="3314701" y="3184437"/>
            <a:ext cx="5270500" cy="4154984"/>
          </a:xfrm>
          <a:prstGeom prst="rect">
            <a:avLst/>
          </a:prstGeom>
        </p:spPr>
        <p:txBody>
          <a:bodyPr wrap="square">
            <a:spAutoFit/>
          </a:bodyPr>
          <a:lstStyle/>
          <a:p>
            <a:pPr algn="r" rtl="1"/>
            <a:r>
              <a:rPr lang="fa-IR" sz="4400" b="1" i="1" dirty="0">
                <a:effectLst>
                  <a:outerShdw blurRad="38100" dist="38100" dir="2700000" algn="tl">
                    <a:srgbClr val="000000">
                      <a:alpha val="43137"/>
                    </a:srgbClr>
                  </a:outerShdw>
                </a:effectLst>
              </a:rPr>
              <a:t>1- به هنگام ضرورت جیره‌بندی لازم است</a:t>
            </a:r>
          </a:p>
          <a:p>
            <a:pPr algn="r" rtl="1"/>
            <a:r>
              <a:rPr lang="fa-IR" sz="4400" b="1" i="1" dirty="0">
                <a:effectLst>
                  <a:outerShdw blurRad="38100" dist="38100" dir="2700000" algn="tl">
                    <a:srgbClr val="000000">
                      <a:alpha val="43137"/>
                    </a:srgbClr>
                  </a:outerShdw>
                </a:effectLst>
              </a:rPr>
              <a:t>2- ملاقات مردم سهل و آسان باشد</a:t>
            </a:r>
          </a:p>
          <a:p>
            <a:pPr algn="r" rtl="1"/>
            <a:r>
              <a:rPr lang="fa-IR" sz="4400" b="1" i="1" dirty="0" smtClean="0">
                <a:effectLst>
                  <a:outerShdw blurRad="38100" dist="38100" dir="2700000" algn="tl">
                    <a:srgbClr val="000000">
                      <a:alpha val="43137"/>
                    </a:srgbClr>
                  </a:outerShdw>
                </a:effectLst>
              </a:rPr>
              <a:t>3- </a:t>
            </a:r>
            <a:r>
              <a:rPr lang="fa-IR" sz="4400" b="1" i="1" dirty="0">
                <a:effectLst>
                  <a:outerShdw blurRad="38100" dist="38100" dir="2700000" algn="tl">
                    <a:srgbClr val="000000">
                      <a:alpha val="43137"/>
                    </a:srgbClr>
                  </a:outerShdw>
                </a:effectLst>
              </a:rPr>
              <a:t>كمك گرفتن از دیگران در بحران‌ها</a:t>
            </a:r>
          </a:p>
        </p:txBody>
      </p:sp>
      <p:sp>
        <p:nvSpPr>
          <p:cNvPr id="4" name="Slide Number Placeholder 3"/>
          <p:cNvSpPr>
            <a:spLocks noGrp="1"/>
          </p:cNvSpPr>
          <p:nvPr>
            <p:ph type="sldNum" sz="quarter" idx="12"/>
          </p:nvPr>
        </p:nvSpPr>
        <p:spPr/>
        <p:txBody>
          <a:bodyPr/>
          <a:lstStyle/>
          <a:p>
            <a:fld id="{6D22F896-40B5-4ADD-8801-0D06FADFA095}" type="slidenum">
              <a:rPr lang="en-US" smtClean="0"/>
              <a:t>38</a:t>
            </a:fld>
            <a:endParaRPr lang="en-US" dirty="0"/>
          </a:p>
        </p:txBody>
      </p:sp>
    </p:spTree>
    <p:extLst>
      <p:ext uri="{BB962C8B-B14F-4D97-AF65-F5344CB8AC3E}">
        <p14:creationId xmlns:p14="http://schemas.microsoft.com/office/powerpoint/2010/main" val="37237952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وَ لَمَّا جَهَّزَهُم بِجَهَازِهِمْ قَالَ ائْتُونِی بِأَخٍ لَّكُم مِّنْ أَبِیكُمْ أَلَاتَرَوْنَ أَنِّی أُوفِی الْكَیْلَ وَأَنَاْ خَیْرُ الْمُنْزِلِینَ«59»</a:t>
            </a:r>
            <a:r>
              <a:rPr lang="ar-SA" sz="2000" dirty="0">
                <a:solidFill>
                  <a:srgbClr val="FFFF00"/>
                </a:solidFill>
              </a:rPr>
              <a:t/>
            </a:r>
            <a:br>
              <a:rPr lang="ar-SA" sz="2000" dirty="0">
                <a:solidFill>
                  <a:srgbClr val="FFFF00"/>
                </a:solidFill>
              </a:rPr>
            </a:br>
            <a:r>
              <a:rPr lang="ar-SA" sz="2000" b="1" dirty="0">
                <a:solidFill>
                  <a:srgbClr val="FFFF00"/>
                </a:solidFill>
              </a:rPr>
              <a:t>«و چون یوسف بارهای (غذایی) آنان را آماده ساخت، گفت: برادر پدری خود را (در نوبت آینده) نزد من آورید. آیا نمی‌بینید كه من پیمانه را كامل می‌دهم و بهترین میزبان هستم.»</a:t>
            </a:r>
            <a:r>
              <a:rPr lang="en-US" sz="2000" dirty="0">
                <a:solidFill>
                  <a:srgbClr val="FFFF00"/>
                </a:solidFill>
              </a:rPr>
              <a:t/>
            </a:r>
            <a:br>
              <a:rPr lang="en-US" sz="2000" dirty="0">
                <a:solidFill>
                  <a:srgbClr val="FFFF00"/>
                </a:solidFill>
              </a:rPr>
            </a:br>
            <a:endParaRPr lang="en-US" sz="2000"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pPr algn="r" rtl="1"/>
            <a:r>
              <a:rPr lang="fa-IR" b="1" i="1" dirty="0"/>
              <a:t>1- تدبیر در امور</a:t>
            </a:r>
          </a:p>
          <a:p>
            <a:pPr algn="r" rtl="1"/>
            <a:r>
              <a:rPr lang="fa-IR" b="1" i="1" dirty="0"/>
              <a:t>2- مهمان‌نوازی</a:t>
            </a:r>
          </a:p>
          <a:p>
            <a:pPr algn="r" rtl="1"/>
            <a:r>
              <a:rPr lang="fa-IR" b="1" i="1" dirty="0" smtClean="0"/>
              <a:t>3- </a:t>
            </a:r>
            <a:r>
              <a:rPr lang="fa-IR" b="1" i="1" dirty="0"/>
              <a:t>تلاش برای جذب خلافكار</a:t>
            </a:r>
          </a:p>
          <a:p>
            <a:pPr algn="r" rtl="1"/>
            <a:r>
              <a:rPr lang="fa-IR" b="1" i="1" dirty="0"/>
              <a:t>4- رازداری همراه با راستگویی</a:t>
            </a:r>
          </a:p>
          <a:p>
            <a:pPr algn="r" rtl="1"/>
            <a:r>
              <a:rPr lang="fa-IR" b="1" i="1" dirty="0" smtClean="0"/>
              <a:t>5نظارت </a:t>
            </a:r>
            <a:r>
              <a:rPr lang="fa-IR" b="1" i="1" dirty="0"/>
              <a:t>مستقیم</a:t>
            </a:r>
          </a:p>
          <a:p>
            <a:pPr algn="r" rtl="1"/>
            <a:r>
              <a:rPr lang="fa-IR" b="1" i="1" dirty="0"/>
              <a:t>6- پرهیز از بی‌عدالتی و كم‌فروشی حتی در زمان بحران</a:t>
            </a:r>
          </a:p>
          <a:p>
            <a:pPr algn="r" rtl="1"/>
            <a:r>
              <a:rPr lang="fa-IR" b="1" i="1" dirty="0"/>
              <a:t>7- بدی‌ها را با خوبی‌ها پاسخ دهیم</a:t>
            </a:r>
          </a:p>
          <a:p>
            <a:pPr algn="r" rtl="1"/>
            <a:r>
              <a:rPr lang="fa-IR" b="1" i="1" dirty="0"/>
              <a:t>8- قدرت وسیله انتقام نباشد</a:t>
            </a:r>
          </a:p>
          <a:p>
            <a:pPr algn="r" rtl="1"/>
            <a:r>
              <a:rPr lang="fa-IR" b="1" i="1" dirty="0"/>
              <a:t>9- تـوزیع‌كالا عادلانه و به دست مسئولین عادل باشد</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39</a:t>
            </a:fld>
            <a:endParaRPr lang="en-US" dirty="0"/>
          </a:p>
        </p:txBody>
      </p:sp>
    </p:spTree>
    <p:extLst>
      <p:ext uri="{BB962C8B-B14F-4D97-AF65-F5344CB8AC3E}">
        <p14:creationId xmlns:p14="http://schemas.microsoft.com/office/powerpoint/2010/main" val="20633132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
                                            <p:txEl>
                                              <p:pRg st="3" end="3"/>
                                            </p:txEl>
                                          </p:spTgt>
                                        </p:tgtEl>
                                        <p:attrNameLst>
                                          <p:attrName>style.visibility</p:attrName>
                                        </p:attrNameLst>
                                      </p:cBhvr>
                                      <p:to>
                                        <p:strVal val="visible"/>
                                      </p:to>
                                    </p:set>
                                    <p:animEffect transition="in" filter="wipe(down)">
                                      <p:cBhvr>
                                        <p:cTn id="67" dur="580">
                                          <p:stCondLst>
                                            <p:cond delay="0"/>
                                          </p:stCondLst>
                                        </p:cTn>
                                        <p:tgtEl>
                                          <p:spTgt spid="3">
                                            <p:txEl>
                                              <p:pRg st="3" end="3"/>
                                            </p:txEl>
                                          </p:spTgt>
                                        </p:tgtEl>
                                      </p:cBhvr>
                                    </p:animEffect>
                                    <p:anim calcmode="lin" valueType="num">
                                      <p:cBhvr>
                                        <p:cTn id="6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3" end="3"/>
                                            </p:txEl>
                                          </p:spTgt>
                                        </p:tgtEl>
                                      </p:cBhvr>
                                      <p:to x="100000" y="60000"/>
                                    </p:animScale>
                                    <p:animScale>
                                      <p:cBhvr>
                                        <p:cTn id="74" dur="166" decel="50000">
                                          <p:stCondLst>
                                            <p:cond delay="676"/>
                                          </p:stCondLst>
                                        </p:cTn>
                                        <p:tgtEl>
                                          <p:spTgt spid="3">
                                            <p:txEl>
                                              <p:pRg st="3" end="3"/>
                                            </p:txEl>
                                          </p:spTgt>
                                        </p:tgtEl>
                                      </p:cBhvr>
                                      <p:to x="100000" y="100000"/>
                                    </p:animScale>
                                    <p:animScale>
                                      <p:cBhvr>
                                        <p:cTn id="75" dur="26">
                                          <p:stCondLst>
                                            <p:cond delay="1312"/>
                                          </p:stCondLst>
                                        </p:cTn>
                                        <p:tgtEl>
                                          <p:spTgt spid="3">
                                            <p:txEl>
                                              <p:pRg st="3" end="3"/>
                                            </p:txEl>
                                          </p:spTgt>
                                        </p:tgtEl>
                                      </p:cBhvr>
                                      <p:to x="100000" y="80000"/>
                                    </p:animScale>
                                    <p:animScale>
                                      <p:cBhvr>
                                        <p:cTn id="76" dur="166" decel="50000">
                                          <p:stCondLst>
                                            <p:cond delay="1338"/>
                                          </p:stCondLst>
                                        </p:cTn>
                                        <p:tgtEl>
                                          <p:spTgt spid="3">
                                            <p:txEl>
                                              <p:pRg st="3" end="3"/>
                                            </p:txEl>
                                          </p:spTgt>
                                        </p:tgtEl>
                                      </p:cBhvr>
                                      <p:to x="100000" y="100000"/>
                                    </p:animScale>
                                    <p:animScale>
                                      <p:cBhvr>
                                        <p:cTn id="77" dur="26">
                                          <p:stCondLst>
                                            <p:cond delay="1642"/>
                                          </p:stCondLst>
                                        </p:cTn>
                                        <p:tgtEl>
                                          <p:spTgt spid="3">
                                            <p:txEl>
                                              <p:pRg st="3" end="3"/>
                                            </p:txEl>
                                          </p:spTgt>
                                        </p:tgtEl>
                                      </p:cBhvr>
                                      <p:to x="100000" y="90000"/>
                                    </p:animScale>
                                    <p:animScale>
                                      <p:cBhvr>
                                        <p:cTn id="78" dur="166" decel="50000">
                                          <p:stCondLst>
                                            <p:cond delay="1668"/>
                                          </p:stCondLst>
                                        </p:cTn>
                                        <p:tgtEl>
                                          <p:spTgt spid="3">
                                            <p:txEl>
                                              <p:pRg st="3" end="3"/>
                                            </p:txEl>
                                          </p:spTgt>
                                        </p:tgtEl>
                                      </p:cBhvr>
                                      <p:to x="100000" y="100000"/>
                                    </p:animScale>
                                    <p:animScale>
                                      <p:cBhvr>
                                        <p:cTn id="79" dur="26">
                                          <p:stCondLst>
                                            <p:cond delay="1808"/>
                                          </p:stCondLst>
                                        </p:cTn>
                                        <p:tgtEl>
                                          <p:spTgt spid="3">
                                            <p:txEl>
                                              <p:pRg st="3" end="3"/>
                                            </p:txEl>
                                          </p:spTgt>
                                        </p:tgtEl>
                                      </p:cBhvr>
                                      <p:to x="100000" y="95000"/>
                                    </p:animScale>
                                    <p:animScale>
                                      <p:cBhvr>
                                        <p:cTn id="80" dur="166" decel="50000">
                                          <p:stCondLst>
                                            <p:cond delay="1834"/>
                                          </p:stCondLst>
                                        </p:cTn>
                                        <p:tgtEl>
                                          <p:spTgt spid="3">
                                            <p:txEl>
                                              <p:pRg st="3" end="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3">
                                            <p:txEl>
                                              <p:pRg st="4" end="4"/>
                                            </p:txEl>
                                          </p:spTgt>
                                        </p:tgtEl>
                                        <p:attrNameLst>
                                          <p:attrName>style.visibility</p:attrName>
                                        </p:attrNameLst>
                                      </p:cBhvr>
                                      <p:to>
                                        <p:strVal val="visible"/>
                                      </p:to>
                                    </p:set>
                                    <p:animEffect transition="in" filter="wipe(down)">
                                      <p:cBhvr>
                                        <p:cTn id="85" dur="580">
                                          <p:stCondLst>
                                            <p:cond delay="0"/>
                                          </p:stCondLst>
                                        </p:cTn>
                                        <p:tgtEl>
                                          <p:spTgt spid="3">
                                            <p:txEl>
                                              <p:pRg st="4" end="4"/>
                                            </p:txEl>
                                          </p:spTgt>
                                        </p:tgtEl>
                                      </p:cBhvr>
                                    </p:animEffect>
                                    <p:anim calcmode="lin" valueType="num">
                                      <p:cBhvr>
                                        <p:cTn id="86"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xEl>
                                              <p:pRg st="4" end="4"/>
                                            </p:txEl>
                                          </p:spTgt>
                                        </p:tgtEl>
                                      </p:cBhvr>
                                      <p:to x="100000" y="60000"/>
                                    </p:animScale>
                                    <p:animScale>
                                      <p:cBhvr>
                                        <p:cTn id="92" dur="166" decel="50000">
                                          <p:stCondLst>
                                            <p:cond delay="676"/>
                                          </p:stCondLst>
                                        </p:cTn>
                                        <p:tgtEl>
                                          <p:spTgt spid="3">
                                            <p:txEl>
                                              <p:pRg st="4" end="4"/>
                                            </p:txEl>
                                          </p:spTgt>
                                        </p:tgtEl>
                                      </p:cBhvr>
                                      <p:to x="100000" y="100000"/>
                                    </p:animScale>
                                    <p:animScale>
                                      <p:cBhvr>
                                        <p:cTn id="93" dur="26">
                                          <p:stCondLst>
                                            <p:cond delay="1312"/>
                                          </p:stCondLst>
                                        </p:cTn>
                                        <p:tgtEl>
                                          <p:spTgt spid="3">
                                            <p:txEl>
                                              <p:pRg st="4" end="4"/>
                                            </p:txEl>
                                          </p:spTgt>
                                        </p:tgtEl>
                                      </p:cBhvr>
                                      <p:to x="100000" y="80000"/>
                                    </p:animScale>
                                    <p:animScale>
                                      <p:cBhvr>
                                        <p:cTn id="94" dur="166" decel="50000">
                                          <p:stCondLst>
                                            <p:cond delay="1338"/>
                                          </p:stCondLst>
                                        </p:cTn>
                                        <p:tgtEl>
                                          <p:spTgt spid="3">
                                            <p:txEl>
                                              <p:pRg st="4" end="4"/>
                                            </p:txEl>
                                          </p:spTgt>
                                        </p:tgtEl>
                                      </p:cBhvr>
                                      <p:to x="100000" y="100000"/>
                                    </p:animScale>
                                    <p:animScale>
                                      <p:cBhvr>
                                        <p:cTn id="95" dur="26">
                                          <p:stCondLst>
                                            <p:cond delay="1642"/>
                                          </p:stCondLst>
                                        </p:cTn>
                                        <p:tgtEl>
                                          <p:spTgt spid="3">
                                            <p:txEl>
                                              <p:pRg st="4" end="4"/>
                                            </p:txEl>
                                          </p:spTgt>
                                        </p:tgtEl>
                                      </p:cBhvr>
                                      <p:to x="100000" y="90000"/>
                                    </p:animScale>
                                    <p:animScale>
                                      <p:cBhvr>
                                        <p:cTn id="96" dur="166" decel="50000">
                                          <p:stCondLst>
                                            <p:cond delay="1668"/>
                                          </p:stCondLst>
                                        </p:cTn>
                                        <p:tgtEl>
                                          <p:spTgt spid="3">
                                            <p:txEl>
                                              <p:pRg st="4" end="4"/>
                                            </p:txEl>
                                          </p:spTgt>
                                        </p:tgtEl>
                                      </p:cBhvr>
                                      <p:to x="100000" y="100000"/>
                                    </p:animScale>
                                    <p:animScale>
                                      <p:cBhvr>
                                        <p:cTn id="97" dur="26">
                                          <p:stCondLst>
                                            <p:cond delay="1808"/>
                                          </p:stCondLst>
                                        </p:cTn>
                                        <p:tgtEl>
                                          <p:spTgt spid="3">
                                            <p:txEl>
                                              <p:pRg st="4" end="4"/>
                                            </p:txEl>
                                          </p:spTgt>
                                        </p:tgtEl>
                                      </p:cBhvr>
                                      <p:to x="100000" y="95000"/>
                                    </p:animScale>
                                    <p:animScale>
                                      <p:cBhvr>
                                        <p:cTn id="98" dur="166" decel="50000">
                                          <p:stCondLst>
                                            <p:cond delay="1834"/>
                                          </p:stCondLst>
                                        </p:cTn>
                                        <p:tgtEl>
                                          <p:spTgt spid="3">
                                            <p:txEl>
                                              <p:pRg st="4" end="4"/>
                                            </p:txEl>
                                          </p:spTgt>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grpId="0" nodeType="clickEffect">
                                  <p:stCondLst>
                                    <p:cond delay="0"/>
                                  </p:stCondLst>
                                  <p:childTnLst>
                                    <p:set>
                                      <p:cBhvr>
                                        <p:cTn id="102" dur="1" fill="hold">
                                          <p:stCondLst>
                                            <p:cond delay="0"/>
                                          </p:stCondLst>
                                        </p:cTn>
                                        <p:tgtEl>
                                          <p:spTgt spid="3">
                                            <p:txEl>
                                              <p:pRg st="5" end="5"/>
                                            </p:txEl>
                                          </p:spTgt>
                                        </p:tgtEl>
                                        <p:attrNameLst>
                                          <p:attrName>style.visibility</p:attrName>
                                        </p:attrNameLst>
                                      </p:cBhvr>
                                      <p:to>
                                        <p:strVal val="visible"/>
                                      </p:to>
                                    </p:set>
                                    <p:animEffect transition="in" filter="wipe(down)">
                                      <p:cBhvr>
                                        <p:cTn id="103" dur="580">
                                          <p:stCondLst>
                                            <p:cond delay="0"/>
                                          </p:stCondLst>
                                        </p:cTn>
                                        <p:tgtEl>
                                          <p:spTgt spid="3">
                                            <p:txEl>
                                              <p:pRg st="5" end="5"/>
                                            </p:txEl>
                                          </p:spTgt>
                                        </p:tgtEl>
                                      </p:cBhvr>
                                    </p:animEffect>
                                    <p:anim calcmode="lin" valueType="num">
                                      <p:cBhvr>
                                        <p:cTn id="104"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3">
                                            <p:txEl>
                                              <p:pRg st="5" end="5"/>
                                            </p:txEl>
                                          </p:spTgt>
                                        </p:tgtEl>
                                      </p:cBhvr>
                                      <p:to x="100000" y="60000"/>
                                    </p:animScale>
                                    <p:animScale>
                                      <p:cBhvr>
                                        <p:cTn id="110" dur="166" decel="50000">
                                          <p:stCondLst>
                                            <p:cond delay="676"/>
                                          </p:stCondLst>
                                        </p:cTn>
                                        <p:tgtEl>
                                          <p:spTgt spid="3">
                                            <p:txEl>
                                              <p:pRg st="5" end="5"/>
                                            </p:txEl>
                                          </p:spTgt>
                                        </p:tgtEl>
                                      </p:cBhvr>
                                      <p:to x="100000" y="100000"/>
                                    </p:animScale>
                                    <p:animScale>
                                      <p:cBhvr>
                                        <p:cTn id="111" dur="26">
                                          <p:stCondLst>
                                            <p:cond delay="1312"/>
                                          </p:stCondLst>
                                        </p:cTn>
                                        <p:tgtEl>
                                          <p:spTgt spid="3">
                                            <p:txEl>
                                              <p:pRg st="5" end="5"/>
                                            </p:txEl>
                                          </p:spTgt>
                                        </p:tgtEl>
                                      </p:cBhvr>
                                      <p:to x="100000" y="80000"/>
                                    </p:animScale>
                                    <p:animScale>
                                      <p:cBhvr>
                                        <p:cTn id="112" dur="166" decel="50000">
                                          <p:stCondLst>
                                            <p:cond delay="1338"/>
                                          </p:stCondLst>
                                        </p:cTn>
                                        <p:tgtEl>
                                          <p:spTgt spid="3">
                                            <p:txEl>
                                              <p:pRg st="5" end="5"/>
                                            </p:txEl>
                                          </p:spTgt>
                                        </p:tgtEl>
                                      </p:cBhvr>
                                      <p:to x="100000" y="100000"/>
                                    </p:animScale>
                                    <p:animScale>
                                      <p:cBhvr>
                                        <p:cTn id="113" dur="26">
                                          <p:stCondLst>
                                            <p:cond delay="1642"/>
                                          </p:stCondLst>
                                        </p:cTn>
                                        <p:tgtEl>
                                          <p:spTgt spid="3">
                                            <p:txEl>
                                              <p:pRg st="5" end="5"/>
                                            </p:txEl>
                                          </p:spTgt>
                                        </p:tgtEl>
                                      </p:cBhvr>
                                      <p:to x="100000" y="90000"/>
                                    </p:animScale>
                                    <p:animScale>
                                      <p:cBhvr>
                                        <p:cTn id="114" dur="166" decel="50000">
                                          <p:stCondLst>
                                            <p:cond delay="1668"/>
                                          </p:stCondLst>
                                        </p:cTn>
                                        <p:tgtEl>
                                          <p:spTgt spid="3">
                                            <p:txEl>
                                              <p:pRg st="5" end="5"/>
                                            </p:txEl>
                                          </p:spTgt>
                                        </p:tgtEl>
                                      </p:cBhvr>
                                      <p:to x="100000" y="100000"/>
                                    </p:animScale>
                                    <p:animScale>
                                      <p:cBhvr>
                                        <p:cTn id="115" dur="26">
                                          <p:stCondLst>
                                            <p:cond delay="1808"/>
                                          </p:stCondLst>
                                        </p:cTn>
                                        <p:tgtEl>
                                          <p:spTgt spid="3">
                                            <p:txEl>
                                              <p:pRg st="5" end="5"/>
                                            </p:txEl>
                                          </p:spTgt>
                                        </p:tgtEl>
                                      </p:cBhvr>
                                      <p:to x="100000" y="95000"/>
                                    </p:animScale>
                                    <p:animScale>
                                      <p:cBhvr>
                                        <p:cTn id="116" dur="166" decel="50000">
                                          <p:stCondLst>
                                            <p:cond delay="1834"/>
                                          </p:stCondLst>
                                        </p:cTn>
                                        <p:tgtEl>
                                          <p:spTgt spid="3">
                                            <p:txEl>
                                              <p:pRg st="5" end="5"/>
                                            </p:txEl>
                                          </p:spTgt>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grpId="0" nodeType="clickEffect">
                                  <p:stCondLst>
                                    <p:cond delay="0"/>
                                  </p:stCondLst>
                                  <p:childTnLst>
                                    <p:set>
                                      <p:cBhvr>
                                        <p:cTn id="120" dur="1" fill="hold">
                                          <p:stCondLst>
                                            <p:cond delay="0"/>
                                          </p:stCondLst>
                                        </p:cTn>
                                        <p:tgtEl>
                                          <p:spTgt spid="3">
                                            <p:txEl>
                                              <p:pRg st="6" end="6"/>
                                            </p:txEl>
                                          </p:spTgt>
                                        </p:tgtEl>
                                        <p:attrNameLst>
                                          <p:attrName>style.visibility</p:attrName>
                                        </p:attrNameLst>
                                      </p:cBhvr>
                                      <p:to>
                                        <p:strVal val="visible"/>
                                      </p:to>
                                    </p:set>
                                    <p:animEffect transition="in" filter="wipe(down)">
                                      <p:cBhvr>
                                        <p:cTn id="121" dur="580">
                                          <p:stCondLst>
                                            <p:cond delay="0"/>
                                          </p:stCondLst>
                                        </p:cTn>
                                        <p:tgtEl>
                                          <p:spTgt spid="3">
                                            <p:txEl>
                                              <p:pRg st="6" end="6"/>
                                            </p:txEl>
                                          </p:spTgt>
                                        </p:tgtEl>
                                      </p:cBhvr>
                                    </p:animEffect>
                                    <p:anim calcmode="lin" valueType="num">
                                      <p:cBhvr>
                                        <p:cTn id="122"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3">
                                            <p:txEl>
                                              <p:pRg st="6" end="6"/>
                                            </p:txEl>
                                          </p:spTgt>
                                        </p:tgtEl>
                                      </p:cBhvr>
                                      <p:to x="100000" y="60000"/>
                                    </p:animScale>
                                    <p:animScale>
                                      <p:cBhvr>
                                        <p:cTn id="128" dur="166" decel="50000">
                                          <p:stCondLst>
                                            <p:cond delay="676"/>
                                          </p:stCondLst>
                                        </p:cTn>
                                        <p:tgtEl>
                                          <p:spTgt spid="3">
                                            <p:txEl>
                                              <p:pRg st="6" end="6"/>
                                            </p:txEl>
                                          </p:spTgt>
                                        </p:tgtEl>
                                      </p:cBhvr>
                                      <p:to x="100000" y="100000"/>
                                    </p:animScale>
                                    <p:animScale>
                                      <p:cBhvr>
                                        <p:cTn id="129" dur="26">
                                          <p:stCondLst>
                                            <p:cond delay="1312"/>
                                          </p:stCondLst>
                                        </p:cTn>
                                        <p:tgtEl>
                                          <p:spTgt spid="3">
                                            <p:txEl>
                                              <p:pRg st="6" end="6"/>
                                            </p:txEl>
                                          </p:spTgt>
                                        </p:tgtEl>
                                      </p:cBhvr>
                                      <p:to x="100000" y="80000"/>
                                    </p:animScale>
                                    <p:animScale>
                                      <p:cBhvr>
                                        <p:cTn id="130" dur="166" decel="50000">
                                          <p:stCondLst>
                                            <p:cond delay="1338"/>
                                          </p:stCondLst>
                                        </p:cTn>
                                        <p:tgtEl>
                                          <p:spTgt spid="3">
                                            <p:txEl>
                                              <p:pRg st="6" end="6"/>
                                            </p:txEl>
                                          </p:spTgt>
                                        </p:tgtEl>
                                      </p:cBhvr>
                                      <p:to x="100000" y="100000"/>
                                    </p:animScale>
                                    <p:animScale>
                                      <p:cBhvr>
                                        <p:cTn id="131" dur="26">
                                          <p:stCondLst>
                                            <p:cond delay="1642"/>
                                          </p:stCondLst>
                                        </p:cTn>
                                        <p:tgtEl>
                                          <p:spTgt spid="3">
                                            <p:txEl>
                                              <p:pRg st="6" end="6"/>
                                            </p:txEl>
                                          </p:spTgt>
                                        </p:tgtEl>
                                      </p:cBhvr>
                                      <p:to x="100000" y="90000"/>
                                    </p:animScale>
                                    <p:animScale>
                                      <p:cBhvr>
                                        <p:cTn id="132" dur="166" decel="50000">
                                          <p:stCondLst>
                                            <p:cond delay="1668"/>
                                          </p:stCondLst>
                                        </p:cTn>
                                        <p:tgtEl>
                                          <p:spTgt spid="3">
                                            <p:txEl>
                                              <p:pRg st="6" end="6"/>
                                            </p:txEl>
                                          </p:spTgt>
                                        </p:tgtEl>
                                      </p:cBhvr>
                                      <p:to x="100000" y="100000"/>
                                    </p:animScale>
                                    <p:animScale>
                                      <p:cBhvr>
                                        <p:cTn id="133" dur="26">
                                          <p:stCondLst>
                                            <p:cond delay="1808"/>
                                          </p:stCondLst>
                                        </p:cTn>
                                        <p:tgtEl>
                                          <p:spTgt spid="3">
                                            <p:txEl>
                                              <p:pRg st="6" end="6"/>
                                            </p:txEl>
                                          </p:spTgt>
                                        </p:tgtEl>
                                      </p:cBhvr>
                                      <p:to x="100000" y="95000"/>
                                    </p:animScale>
                                    <p:animScale>
                                      <p:cBhvr>
                                        <p:cTn id="134" dur="166" decel="50000">
                                          <p:stCondLst>
                                            <p:cond delay="1834"/>
                                          </p:stCondLst>
                                        </p:cTn>
                                        <p:tgtEl>
                                          <p:spTgt spid="3">
                                            <p:txEl>
                                              <p:pRg st="6" end="6"/>
                                            </p:txEl>
                                          </p:spTgt>
                                        </p:tgtEl>
                                      </p:cBhvr>
                                      <p:to x="100000" y="100000"/>
                                    </p:animScale>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grpId="0" nodeType="clickEffect">
                                  <p:stCondLst>
                                    <p:cond delay="0"/>
                                  </p:stCondLst>
                                  <p:childTnLst>
                                    <p:set>
                                      <p:cBhvr>
                                        <p:cTn id="138" dur="1" fill="hold">
                                          <p:stCondLst>
                                            <p:cond delay="0"/>
                                          </p:stCondLst>
                                        </p:cTn>
                                        <p:tgtEl>
                                          <p:spTgt spid="3">
                                            <p:txEl>
                                              <p:pRg st="7" end="7"/>
                                            </p:txEl>
                                          </p:spTgt>
                                        </p:tgtEl>
                                        <p:attrNameLst>
                                          <p:attrName>style.visibility</p:attrName>
                                        </p:attrNameLst>
                                      </p:cBhvr>
                                      <p:to>
                                        <p:strVal val="visible"/>
                                      </p:to>
                                    </p:set>
                                    <p:animEffect transition="in" filter="wipe(down)">
                                      <p:cBhvr>
                                        <p:cTn id="139" dur="580">
                                          <p:stCondLst>
                                            <p:cond delay="0"/>
                                          </p:stCondLst>
                                        </p:cTn>
                                        <p:tgtEl>
                                          <p:spTgt spid="3">
                                            <p:txEl>
                                              <p:pRg st="7" end="7"/>
                                            </p:txEl>
                                          </p:spTgt>
                                        </p:tgtEl>
                                      </p:cBhvr>
                                    </p:animEffect>
                                    <p:anim calcmode="lin" valueType="num">
                                      <p:cBhvr>
                                        <p:cTn id="140"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45" dur="26">
                                          <p:stCondLst>
                                            <p:cond delay="650"/>
                                          </p:stCondLst>
                                        </p:cTn>
                                        <p:tgtEl>
                                          <p:spTgt spid="3">
                                            <p:txEl>
                                              <p:pRg st="7" end="7"/>
                                            </p:txEl>
                                          </p:spTgt>
                                        </p:tgtEl>
                                      </p:cBhvr>
                                      <p:to x="100000" y="60000"/>
                                    </p:animScale>
                                    <p:animScale>
                                      <p:cBhvr>
                                        <p:cTn id="146" dur="166" decel="50000">
                                          <p:stCondLst>
                                            <p:cond delay="676"/>
                                          </p:stCondLst>
                                        </p:cTn>
                                        <p:tgtEl>
                                          <p:spTgt spid="3">
                                            <p:txEl>
                                              <p:pRg st="7" end="7"/>
                                            </p:txEl>
                                          </p:spTgt>
                                        </p:tgtEl>
                                      </p:cBhvr>
                                      <p:to x="100000" y="100000"/>
                                    </p:animScale>
                                    <p:animScale>
                                      <p:cBhvr>
                                        <p:cTn id="147" dur="26">
                                          <p:stCondLst>
                                            <p:cond delay="1312"/>
                                          </p:stCondLst>
                                        </p:cTn>
                                        <p:tgtEl>
                                          <p:spTgt spid="3">
                                            <p:txEl>
                                              <p:pRg st="7" end="7"/>
                                            </p:txEl>
                                          </p:spTgt>
                                        </p:tgtEl>
                                      </p:cBhvr>
                                      <p:to x="100000" y="80000"/>
                                    </p:animScale>
                                    <p:animScale>
                                      <p:cBhvr>
                                        <p:cTn id="148" dur="166" decel="50000">
                                          <p:stCondLst>
                                            <p:cond delay="1338"/>
                                          </p:stCondLst>
                                        </p:cTn>
                                        <p:tgtEl>
                                          <p:spTgt spid="3">
                                            <p:txEl>
                                              <p:pRg st="7" end="7"/>
                                            </p:txEl>
                                          </p:spTgt>
                                        </p:tgtEl>
                                      </p:cBhvr>
                                      <p:to x="100000" y="100000"/>
                                    </p:animScale>
                                    <p:animScale>
                                      <p:cBhvr>
                                        <p:cTn id="149" dur="26">
                                          <p:stCondLst>
                                            <p:cond delay="1642"/>
                                          </p:stCondLst>
                                        </p:cTn>
                                        <p:tgtEl>
                                          <p:spTgt spid="3">
                                            <p:txEl>
                                              <p:pRg st="7" end="7"/>
                                            </p:txEl>
                                          </p:spTgt>
                                        </p:tgtEl>
                                      </p:cBhvr>
                                      <p:to x="100000" y="90000"/>
                                    </p:animScale>
                                    <p:animScale>
                                      <p:cBhvr>
                                        <p:cTn id="150" dur="166" decel="50000">
                                          <p:stCondLst>
                                            <p:cond delay="1668"/>
                                          </p:stCondLst>
                                        </p:cTn>
                                        <p:tgtEl>
                                          <p:spTgt spid="3">
                                            <p:txEl>
                                              <p:pRg st="7" end="7"/>
                                            </p:txEl>
                                          </p:spTgt>
                                        </p:tgtEl>
                                      </p:cBhvr>
                                      <p:to x="100000" y="100000"/>
                                    </p:animScale>
                                    <p:animScale>
                                      <p:cBhvr>
                                        <p:cTn id="151" dur="26">
                                          <p:stCondLst>
                                            <p:cond delay="1808"/>
                                          </p:stCondLst>
                                        </p:cTn>
                                        <p:tgtEl>
                                          <p:spTgt spid="3">
                                            <p:txEl>
                                              <p:pRg st="7" end="7"/>
                                            </p:txEl>
                                          </p:spTgt>
                                        </p:tgtEl>
                                      </p:cBhvr>
                                      <p:to x="100000" y="95000"/>
                                    </p:animScale>
                                    <p:animScale>
                                      <p:cBhvr>
                                        <p:cTn id="152" dur="166" decel="50000">
                                          <p:stCondLst>
                                            <p:cond delay="1834"/>
                                          </p:stCondLst>
                                        </p:cTn>
                                        <p:tgtEl>
                                          <p:spTgt spid="3">
                                            <p:txEl>
                                              <p:pRg st="7" end="7"/>
                                            </p:txEl>
                                          </p:spTgt>
                                        </p:tgtEl>
                                      </p:cBhvr>
                                      <p:to x="100000" y="100000"/>
                                    </p:animScale>
                                  </p:child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grpId="0" nodeType="clickEffect">
                                  <p:stCondLst>
                                    <p:cond delay="0"/>
                                  </p:stCondLst>
                                  <p:childTnLst>
                                    <p:set>
                                      <p:cBhvr>
                                        <p:cTn id="156" dur="1" fill="hold">
                                          <p:stCondLst>
                                            <p:cond delay="0"/>
                                          </p:stCondLst>
                                        </p:cTn>
                                        <p:tgtEl>
                                          <p:spTgt spid="3">
                                            <p:txEl>
                                              <p:pRg st="8" end="8"/>
                                            </p:txEl>
                                          </p:spTgt>
                                        </p:tgtEl>
                                        <p:attrNameLst>
                                          <p:attrName>style.visibility</p:attrName>
                                        </p:attrNameLst>
                                      </p:cBhvr>
                                      <p:to>
                                        <p:strVal val="visible"/>
                                      </p:to>
                                    </p:set>
                                    <p:animEffect transition="in" filter="wipe(down)">
                                      <p:cBhvr>
                                        <p:cTn id="157" dur="580">
                                          <p:stCondLst>
                                            <p:cond delay="0"/>
                                          </p:stCondLst>
                                        </p:cTn>
                                        <p:tgtEl>
                                          <p:spTgt spid="3">
                                            <p:txEl>
                                              <p:pRg st="8" end="8"/>
                                            </p:txEl>
                                          </p:spTgt>
                                        </p:tgtEl>
                                      </p:cBhvr>
                                    </p:animEffect>
                                    <p:anim calcmode="lin" valueType="num">
                                      <p:cBhvr>
                                        <p:cTn id="158"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63" dur="26">
                                          <p:stCondLst>
                                            <p:cond delay="650"/>
                                          </p:stCondLst>
                                        </p:cTn>
                                        <p:tgtEl>
                                          <p:spTgt spid="3">
                                            <p:txEl>
                                              <p:pRg st="8" end="8"/>
                                            </p:txEl>
                                          </p:spTgt>
                                        </p:tgtEl>
                                      </p:cBhvr>
                                      <p:to x="100000" y="60000"/>
                                    </p:animScale>
                                    <p:animScale>
                                      <p:cBhvr>
                                        <p:cTn id="164" dur="166" decel="50000">
                                          <p:stCondLst>
                                            <p:cond delay="676"/>
                                          </p:stCondLst>
                                        </p:cTn>
                                        <p:tgtEl>
                                          <p:spTgt spid="3">
                                            <p:txEl>
                                              <p:pRg st="8" end="8"/>
                                            </p:txEl>
                                          </p:spTgt>
                                        </p:tgtEl>
                                      </p:cBhvr>
                                      <p:to x="100000" y="100000"/>
                                    </p:animScale>
                                    <p:animScale>
                                      <p:cBhvr>
                                        <p:cTn id="165" dur="26">
                                          <p:stCondLst>
                                            <p:cond delay="1312"/>
                                          </p:stCondLst>
                                        </p:cTn>
                                        <p:tgtEl>
                                          <p:spTgt spid="3">
                                            <p:txEl>
                                              <p:pRg st="8" end="8"/>
                                            </p:txEl>
                                          </p:spTgt>
                                        </p:tgtEl>
                                      </p:cBhvr>
                                      <p:to x="100000" y="80000"/>
                                    </p:animScale>
                                    <p:animScale>
                                      <p:cBhvr>
                                        <p:cTn id="166" dur="166" decel="50000">
                                          <p:stCondLst>
                                            <p:cond delay="1338"/>
                                          </p:stCondLst>
                                        </p:cTn>
                                        <p:tgtEl>
                                          <p:spTgt spid="3">
                                            <p:txEl>
                                              <p:pRg st="8" end="8"/>
                                            </p:txEl>
                                          </p:spTgt>
                                        </p:tgtEl>
                                      </p:cBhvr>
                                      <p:to x="100000" y="100000"/>
                                    </p:animScale>
                                    <p:animScale>
                                      <p:cBhvr>
                                        <p:cTn id="167" dur="26">
                                          <p:stCondLst>
                                            <p:cond delay="1642"/>
                                          </p:stCondLst>
                                        </p:cTn>
                                        <p:tgtEl>
                                          <p:spTgt spid="3">
                                            <p:txEl>
                                              <p:pRg st="8" end="8"/>
                                            </p:txEl>
                                          </p:spTgt>
                                        </p:tgtEl>
                                      </p:cBhvr>
                                      <p:to x="100000" y="90000"/>
                                    </p:animScale>
                                    <p:animScale>
                                      <p:cBhvr>
                                        <p:cTn id="168" dur="166" decel="50000">
                                          <p:stCondLst>
                                            <p:cond delay="1668"/>
                                          </p:stCondLst>
                                        </p:cTn>
                                        <p:tgtEl>
                                          <p:spTgt spid="3">
                                            <p:txEl>
                                              <p:pRg st="8" end="8"/>
                                            </p:txEl>
                                          </p:spTgt>
                                        </p:tgtEl>
                                      </p:cBhvr>
                                      <p:to x="100000" y="100000"/>
                                    </p:animScale>
                                    <p:animScale>
                                      <p:cBhvr>
                                        <p:cTn id="169" dur="26">
                                          <p:stCondLst>
                                            <p:cond delay="1808"/>
                                          </p:stCondLst>
                                        </p:cTn>
                                        <p:tgtEl>
                                          <p:spTgt spid="3">
                                            <p:txEl>
                                              <p:pRg st="8" end="8"/>
                                            </p:txEl>
                                          </p:spTgt>
                                        </p:tgtEl>
                                      </p:cBhvr>
                                      <p:to x="100000" y="95000"/>
                                    </p:animScale>
                                    <p:animScale>
                                      <p:cBhvr>
                                        <p:cTn id="170" dur="166" decel="50000">
                                          <p:stCondLst>
                                            <p:cond delay="1834"/>
                                          </p:stCondLst>
                                        </p:cTn>
                                        <p:tgtEl>
                                          <p:spTgt spid="3">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400" b="1" dirty="0" smtClean="0">
                <a:solidFill>
                  <a:srgbClr val="FFFF00"/>
                </a:solidFill>
              </a:rPr>
              <a:t>مقدمه</a:t>
            </a:r>
            <a:endParaRPr lang="en-US" sz="4400" b="1" dirty="0">
              <a:solidFill>
                <a:srgbClr val="FFFF00"/>
              </a:solidFill>
            </a:endParaRPr>
          </a:p>
        </p:txBody>
      </p:sp>
      <p:sp>
        <p:nvSpPr>
          <p:cNvPr id="3" name="Content Placeholder 2"/>
          <p:cNvSpPr>
            <a:spLocks noGrp="1"/>
          </p:cNvSpPr>
          <p:nvPr>
            <p:ph idx="1"/>
          </p:nvPr>
        </p:nvSpPr>
        <p:spPr>
          <a:xfrm>
            <a:off x="510241" y="2336873"/>
            <a:ext cx="7210396" cy="3918454"/>
          </a:xfrm>
        </p:spPr>
        <p:txBody>
          <a:bodyPr>
            <a:normAutofit/>
          </a:bodyPr>
          <a:lstStyle/>
          <a:p>
            <a:pPr algn="r" rtl="1"/>
            <a:r>
              <a:rPr lang="fa-IR" b="1" dirty="0">
                <a:solidFill>
                  <a:srgbClr val="FFFF00"/>
                </a:solidFill>
              </a:rPr>
              <a:t>جویندگان علم مدیریت درممالک اسلامی دودسته اند: </a:t>
            </a:r>
            <a:endParaRPr lang="fa-IR" b="1" dirty="0" smtClean="0">
              <a:solidFill>
                <a:srgbClr val="FFFF00"/>
              </a:solidFill>
            </a:endParaRPr>
          </a:p>
          <a:p>
            <a:pPr algn="r" rtl="1"/>
            <a:r>
              <a:rPr lang="fa-IR" b="1" dirty="0"/>
              <a:t>1</a:t>
            </a:r>
            <a:r>
              <a:rPr lang="fa-IR" b="1" dirty="0" smtClean="0"/>
              <a:t>-</a:t>
            </a:r>
            <a:r>
              <a:rPr lang="ar-SA" b="1" dirty="0" smtClean="0"/>
              <a:t> </a:t>
            </a:r>
            <a:r>
              <a:rPr lang="ar-SA" b="1" dirty="0"/>
              <a:t>گروهی با تحصیلات عالیه از كشورهای غربی و شرقی و دارای مدارج علمی در مباحث مدیریتی و مطالعه در آثار متفكران و صاحب‌نظران مكاتب مدیریت در غرب و شرق، چون آگاهی لازم از اسلام و قرآن و نهج‌البلاغه را نداشتند و فریب تبلیغات استعماری غرب را خوردند، باور كردند كه از مذهب باید فاصله گرفت.</a:t>
            </a:r>
            <a:br>
              <a:rPr lang="ar-SA" b="1" dirty="0"/>
            </a:br>
            <a:r>
              <a:rPr lang="ar-SA" b="1" dirty="0"/>
              <a:t>و در كتاب‌ها و جزوه‌های درسی دانشگاهی خود آورده‌اند كه :</a:t>
            </a:r>
            <a:br>
              <a:rPr lang="ar-SA" b="1" dirty="0"/>
            </a:br>
            <a:r>
              <a:rPr lang="ar-SA" b="1" dirty="0"/>
              <a:t>الف) مدیریت علمی بوده و ساخته و پرداخته متفكران غربی است.</a:t>
            </a:r>
            <a:br>
              <a:rPr lang="ar-SA" b="1" dirty="0"/>
            </a:br>
            <a:r>
              <a:rPr lang="ar-SA" b="1" dirty="0"/>
              <a:t>ب) مكاتب مدیریت در غرب و شرق پدید آمده و گسترش یافته است.</a:t>
            </a:r>
            <a:br>
              <a:rPr lang="ar-SA" b="1" dirty="0"/>
            </a:br>
            <a:r>
              <a:rPr lang="ar-SA" b="1" dirty="0"/>
              <a:t>ج) مدیریت علم است و هیچ ارتباطی با مكتب اسلام ندارد.</a:t>
            </a:r>
            <a:br>
              <a:rPr lang="ar-SA" b="1" dirty="0"/>
            </a:br>
            <a:r>
              <a:rPr lang="ar-SA" b="1" dirty="0"/>
              <a:t>د) مدیریت یك پدیده علمی كلاسیك جدید است و اصلاً اسلام، مدیریت ندارد.</a:t>
            </a:r>
            <a:br>
              <a:rPr lang="ar-SA" b="1" dirty="0"/>
            </a:br>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4</a:t>
            </a:fld>
            <a:endParaRPr lang="en-US" dirty="0"/>
          </a:p>
        </p:txBody>
      </p:sp>
    </p:spTree>
    <p:extLst>
      <p:ext uri="{BB962C8B-B14F-4D97-AF65-F5344CB8AC3E}">
        <p14:creationId xmlns:p14="http://schemas.microsoft.com/office/powerpoint/2010/main" val="36977459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000" b="1" dirty="0">
                <a:solidFill>
                  <a:srgbClr val="FFFF00"/>
                </a:solidFill>
              </a:rPr>
              <a:t>فَإِنْ لَّمْ تَأْتُونِی بِهِ فَلاكَیْلَ لَكُمْ عِندِی وَ لَاتَقْرَبُونِ«60»</a:t>
            </a:r>
            <a:br>
              <a:rPr lang="ar-SA" sz="2000" b="1" dirty="0">
                <a:solidFill>
                  <a:srgbClr val="FFFF00"/>
                </a:solidFill>
              </a:rPr>
            </a:br>
            <a:r>
              <a:rPr lang="ar-SA" sz="2000" b="1" dirty="0">
                <a:solidFill>
                  <a:srgbClr val="FFFF00"/>
                </a:solidFill>
              </a:rPr>
              <a:t>«(ولی) اگر آن برادر را نزد من نیاورید، نه پیمانه‌ای (از غلّه) نزد من خواهید داشت و نه نزدیك من شوید.»</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sz="3200" b="1" dirty="0"/>
              <a:t>1- از بین بردن زمینه‌های سوء استفاده</a:t>
            </a:r>
          </a:p>
          <a:p>
            <a:pPr marL="0" indent="0" algn="r" rtl="1">
              <a:buNone/>
            </a:pPr>
            <a:r>
              <a:rPr lang="fa-IR" sz="3200" b="1" dirty="0"/>
              <a:t>اگر رسم شود كه </a:t>
            </a:r>
            <a:r>
              <a:rPr lang="fa-IR" sz="3200" b="1" dirty="0" smtClean="0"/>
              <a:t>حاضرین </a:t>
            </a:r>
            <a:r>
              <a:rPr lang="fa-IR" sz="3200" b="1" dirty="0"/>
              <a:t>سهم غائبین را بگیرند بعضی سوء استفاده می‌كنند.) </a:t>
            </a:r>
          </a:p>
          <a:p>
            <a:pPr algn="r" rtl="1"/>
            <a:r>
              <a:rPr lang="fa-IR" sz="3200" b="1" dirty="0"/>
              <a:t>2- محبت به همراه قاطعیت و تهدید به همراه تشویق</a:t>
            </a:r>
          </a:p>
          <a:p>
            <a:pPr algn="r" rtl="1"/>
            <a:r>
              <a:rPr lang="fa-IR" sz="3200" b="1" dirty="0"/>
              <a:t>3- پرهیز از تبعیض</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40</a:t>
            </a:fld>
            <a:endParaRPr lang="en-US" dirty="0"/>
          </a:p>
        </p:txBody>
      </p:sp>
    </p:spTree>
    <p:extLst>
      <p:ext uri="{BB962C8B-B14F-4D97-AF65-F5344CB8AC3E}">
        <p14:creationId xmlns:p14="http://schemas.microsoft.com/office/powerpoint/2010/main" val="15765837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txEl>
                                              <p:pRg st="0" end="0"/>
                                            </p:txEl>
                                          </p:spTgt>
                                        </p:tgtEl>
                                      </p:cBhvr>
                                    </p:animEffect>
                                    <p:animScale>
                                      <p:cBhvr>
                                        <p:cTn id="7" dur="250" autoRev="1" fill="hold"/>
                                        <p:tgtEl>
                                          <p:spTgt spid="3">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3">
                                            <p:txEl>
                                              <p:pRg st="1" end="1"/>
                                            </p:txEl>
                                          </p:spTgt>
                                        </p:tgtEl>
                                      </p:cBhvr>
                                    </p:animEffect>
                                    <p:animScale>
                                      <p:cBhvr>
                                        <p:cTn id="12" dur="250" autoRev="1" fill="hold"/>
                                        <p:tgtEl>
                                          <p:spTgt spid="3">
                                            <p:txEl>
                                              <p:pRg st="1" end="1"/>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3">
                                            <p:txEl>
                                              <p:pRg st="2" end="2"/>
                                            </p:txEl>
                                          </p:spTgt>
                                        </p:tgtEl>
                                      </p:cBhvr>
                                    </p:animEffect>
                                    <p:animScale>
                                      <p:cBhvr>
                                        <p:cTn id="17" dur="250" autoRev="1" fill="hold"/>
                                        <p:tgtEl>
                                          <p:spTgt spid="3">
                                            <p:txEl>
                                              <p:pRg st="2" end="2"/>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3">
                                            <p:txEl>
                                              <p:pRg st="3" end="3"/>
                                            </p:txEl>
                                          </p:spTgt>
                                        </p:tgtEl>
                                      </p:cBhvr>
                                    </p:animEffect>
                                    <p:animScale>
                                      <p:cBhvr>
                                        <p:cTn id="22" dur="250" autoRev="1" fill="hold"/>
                                        <p:tgtEl>
                                          <p:spTgt spid="3">
                                            <p:txEl>
                                              <p:pRg st="3" end="3"/>
                                            </p:txEl>
                                          </p:spTgt>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211039"/>
          </a:xfrm>
        </p:spPr>
        <p:txBody>
          <a:bodyPr>
            <a:normAutofit fontScale="90000"/>
          </a:bodyPr>
          <a:lstStyle/>
          <a:p>
            <a:pPr algn="r" rtl="1"/>
            <a:r>
              <a:rPr lang="ar-SA" sz="2400" b="1" dirty="0">
                <a:solidFill>
                  <a:srgbClr val="FFFF00"/>
                </a:solidFill>
              </a:rPr>
              <a:t>قَالُواْ تَاللَّهِ لَقَدْ عَلِمْتُم مَّا جِئْنَا لِنُفْسِدَ فِی الْأَرْضِ وَ مَا كُنَّا سَارِقِینَ«73»</a:t>
            </a:r>
            <a:br>
              <a:rPr lang="ar-SA" sz="2400" b="1" dirty="0">
                <a:solidFill>
                  <a:srgbClr val="FFFF00"/>
                </a:solidFill>
              </a:rPr>
            </a:br>
            <a:r>
              <a:rPr lang="ar-SA" sz="2400" b="1" dirty="0">
                <a:solidFill>
                  <a:srgbClr val="FFFF00"/>
                </a:solidFill>
              </a:rPr>
              <a:t>«گفتند: به خدا سوگند شما می‌دانید كه ما برای فساد در این سرزمین نیامده‌ایم و ما هرگز سارق نبوده‌ایم.»</a:t>
            </a:r>
            <a:r>
              <a:rPr lang="en-US" sz="2400" dirty="0"/>
              <a:t/>
            </a:r>
            <a:br>
              <a:rPr lang="en-US" sz="2400" dirty="0"/>
            </a:br>
            <a:endParaRPr lang="en-US" sz="2400" dirty="0"/>
          </a:p>
        </p:txBody>
      </p:sp>
      <p:sp>
        <p:nvSpPr>
          <p:cNvPr id="3" name="Content Placeholder 2"/>
          <p:cNvSpPr>
            <a:spLocks noGrp="1"/>
          </p:cNvSpPr>
          <p:nvPr>
            <p:ph idx="1"/>
          </p:nvPr>
        </p:nvSpPr>
        <p:spPr/>
        <p:txBody>
          <a:bodyPr/>
          <a:lstStyle/>
          <a:p>
            <a:pPr algn="r" rtl="1"/>
            <a:r>
              <a:rPr lang="fa-IR" b="1" dirty="0"/>
              <a:t>1- چشم‌پوشی و تبرئه افراد با حسن سابقه</a:t>
            </a:r>
          </a:p>
          <a:p>
            <a:pPr algn="r" rtl="1"/>
            <a:r>
              <a:rPr lang="fa-IR" b="1" dirty="0"/>
              <a:t>حُسن سابقه، نشانه‌ای برای برائت است. «لقد علمتم»</a:t>
            </a:r>
          </a:p>
          <a:p>
            <a:pPr algn="r" rtl="1"/>
            <a:r>
              <a:rPr lang="fa-IR" b="1" dirty="0"/>
              <a:t>2- دقت و نظارت بر ورود و خروج افراد </a:t>
            </a:r>
          </a:p>
          <a:p>
            <a:pPr algn="r" rtl="1"/>
            <a:r>
              <a:rPr lang="fa-IR" b="1" dirty="0"/>
              <a:t>برای ورود و خروج هیئت‌های بیگانه، مخصوصاً در شرایط بحرانی، باید دقت كرد تا </a:t>
            </a:r>
          </a:p>
          <a:p>
            <a:pPr algn="r" rtl="1"/>
            <a:r>
              <a:rPr lang="fa-IR" b="1" dirty="0"/>
              <a:t>اهداف مسافران مطمئن شد.</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41</a:t>
            </a:fld>
            <a:endParaRPr lang="en-US" dirty="0"/>
          </a:p>
        </p:txBody>
      </p:sp>
    </p:spTree>
    <p:extLst>
      <p:ext uri="{BB962C8B-B14F-4D97-AF65-F5344CB8AC3E}">
        <p14:creationId xmlns:p14="http://schemas.microsoft.com/office/powerpoint/2010/main" val="382568624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3">
                                            <p:txEl>
                                              <p:pRg st="0" end="0"/>
                                            </p:txEl>
                                          </p:spTgt>
                                        </p:tgtEl>
                                        <p:attrNameLst>
                                          <p:attrName>r</p:attrName>
                                        </p:attrNameLst>
                                      </p:cBhvr>
                                    </p:animRot>
                                    <p:animRot by="-240000">
                                      <p:cBhvr>
                                        <p:cTn id="13" dur="200" fill="hold">
                                          <p:stCondLst>
                                            <p:cond delay="200"/>
                                          </p:stCondLst>
                                        </p:cTn>
                                        <p:tgtEl>
                                          <p:spTgt spid="3">
                                            <p:txEl>
                                              <p:pRg st="0" end="0"/>
                                            </p:txEl>
                                          </p:spTgt>
                                        </p:tgtEl>
                                        <p:attrNameLst>
                                          <p:attrName>r</p:attrName>
                                        </p:attrNameLst>
                                      </p:cBhvr>
                                    </p:animRot>
                                    <p:animRot by="240000">
                                      <p:cBhvr>
                                        <p:cTn id="14" dur="200" fill="hold">
                                          <p:stCondLst>
                                            <p:cond delay="400"/>
                                          </p:stCondLst>
                                        </p:cTn>
                                        <p:tgtEl>
                                          <p:spTgt spid="3">
                                            <p:txEl>
                                              <p:pRg st="0" end="0"/>
                                            </p:txEl>
                                          </p:spTgt>
                                        </p:tgtEl>
                                        <p:attrNameLst>
                                          <p:attrName>r</p:attrName>
                                        </p:attrNameLst>
                                      </p:cBhvr>
                                    </p:animRot>
                                    <p:animRot by="-240000">
                                      <p:cBhvr>
                                        <p:cTn id="15" dur="200" fill="hold">
                                          <p:stCondLst>
                                            <p:cond delay="600"/>
                                          </p:stCondLst>
                                        </p:cTn>
                                        <p:tgtEl>
                                          <p:spTgt spid="3">
                                            <p:txEl>
                                              <p:pRg st="0" end="0"/>
                                            </p:txEl>
                                          </p:spTgt>
                                        </p:tgtEl>
                                        <p:attrNameLst>
                                          <p:attrName>r</p:attrName>
                                        </p:attrNameLst>
                                      </p:cBhvr>
                                    </p:animRot>
                                    <p:animRot by="120000">
                                      <p:cBhvr>
                                        <p:cTn id="16" dur="200" fill="hold">
                                          <p:stCondLst>
                                            <p:cond delay="800"/>
                                          </p:stCondLst>
                                        </p:cTn>
                                        <p:tgtEl>
                                          <p:spTgt spid="3">
                                            <p:txEl>
                                              <p:pRg st="0" end="0"/>
                                            </p:txEl>
                                          </p:spTgt>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grpId="0" nodeType="clickEffect">
                                  <p:stCondLst>
                                    <p:cond delay="0"/>
                                  </p:stCondLst>
                                  <p:childTnLst>
                                    <p:animRot by="120000">
                                      <p:cBhvr>
                                        <p:cTn id="20" dur="100" fill="hold">
                                          <p:stCondLst>
                                            <p:cond delay="0"/>
                                          </p:stCondLst>
                                        </p:cTn>
                                        <p:tgtEl>
                                          <p:spTgt spid="3">
                                            <p:txEl>
                                              <p:pRg st="1" end="1"/>
                                            </p:txEl>
                                          </p:spTgt>
                                        </p:tgtEl>
                                        <p:attrNameLst>
                                          <p:attrName>r</p:attrName>
                                        </p:attrNameLst>
                                      </p:cBhvr>
                                    </p:animRot>
                                    <p:animRot by="-240000">
                                      <p:cBhvr>
                                        <p:cTn id="21" dur="200" fill="hold">
                                          <p:stCondLst>
                                            <p:cond delay="200"/>
                                          </p:stCondLst>
                                        </p:cTn>
                                        <p:tgtEl>
                                          <p:spTgt spid="3">
                                            <p:txEl>
                                              <p:pRg st="1" end="1"/>
                                            </p:txEl>
                                          </p:spTgt>
                                        </p:tgtEl>
                                        <p:attrNameLst>
                                          <p:attrName>r</p:attrName>
                                        </p:attrNameLst>
                                      </p:cBhvr>
                                    </p:animRot>
                                    <p:animRot by="240000">
                                      <p:cBhvr>
                                        <p:cTn id="22" dur="200" fill="hold">
                                          <p:stCondLst>
                                            <p:cond delay="400"/>
                                          </p:stCondLst>
                                        </p:cTn>
                                        <p:tgtEl>
                                          <p:spTgt spid="3">
                                            <p:txEl>
                                              <p:pRg st="1" end="1"/>
                                            </p:txEl>
                                          </p:spTgt>
                                        </p:tgtEl>
                                        <p:attrNameLst>
                                          <p:attrName>r</p:attrName>
                                        </p:attrNameLst>
                                      </p:cBhvr>
                                    </p:animRot>
                                    <p:animRot by="-240000">
                                      <p:cBhvr>
                                        <p:cTn id="23" dur="200" fill="hold">
                                          <p:stCondLst>
                                            <p:cond delay="600"/>
                                          </p:stCondLst>
                                        </p:cTn>
                                        <p:tgtEl>
                                          <p:spTgt spid="3">
                                            <p:txEl>
                                              <p:pRg st="1" end="1"/>
                                            </p:txEl>
                                          </p:spTgt>
                                        </p:tgtEl>
                                        <p:attrNameLst>
                                          <p:attrName>r</p:attrName>
                                        </p:attrNameLst>
                                      </p:cBhvr>
                                    </p:animRot>
                                    <p:animRot by="120000">
                                      <p:cBhvr>
                                        <p:cTn id="24" dur="200" fill="hold">
                                          <p:stCondLst>
                                            <p:cond delay="800"/>
                                          </p:stCondLst>
                                        </p:cTn>
                                        <p:tgtEl>
                                          <p:spTgt spid="3">
                                            <p:txEl>
                                              <p:pRg st="1" end="1"/>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32" presetClass="emph" presetSubtype="0" fill="hold" grpId="0" nodeType="clickEffect">
                                  <p:stCondLst>
                                    <p:cond delay="0"/>
                                  </p:stCondLst>
                                  <p:childTnLst>
                                    <p:animRot by="120000">
                                      <p:cBhvr>
                                        <p:cTn id="28" dur="100" fill="hold">
                                          <p:stCondLst>
                                            <p:cond delay="0"/>
                                          </p:stCondLst>
                                        </p:cTn>
                                        <p:tgtEl>
                                          <p:spTgt spid="3">
                                            <p:txEl>
                                              <p:pRg st="2" end="2"/>
                                            </p:txEl>
                                          </p:spTgt>
                                        </p:tgtEl>
                                        <p:attrNameLst>
                                          <p:attrName>r</p:attrName>
                                        </p:attrNameLst>
                                      </p:cBhvr>
                                    </p:animRot>
                                    <p:animRot by="-240000">
                                      <p:cBhvr>
                                        <p:cTn id="29" dur="200" fill="hold">
                                          <p:stCondLst>
                                            <p:cond delay="200"/>
                                          </p:stCondLst>
                                        </p:cTn>
                                        <p:tgtEl>
                                          <p:spTgt spid="3">
                                            <p:txEl>
                                              <p:pRg st="2" end="2"/>
                                            </p:txEl>
                                          </p:spTgt>
                                        </p:tgtEl>
                                        <p:attrNameLst>
                                          <p:attrName>r</p:attrName>
                                        </p:attrNameLst>
                                      </p:cBhvr>
                                    </p:animRot>
                                    <p:animRot by="240000">
                                      <p:cBhvr>
                                        <p:cTn id="30" dur="200" fill="hold">
                                          <p:stCondLst>
                                            <p:cond delay="400"/>
                                          </p:stCondLst>
                                        </p:cTn>
                                        <p:tgtEl>
                                          <p:spTgt spid="3">
                                            <p:txEl>
                                              <p:pRg st="2" end="2"/>
                                            </p:txEl>
                                          </p:spTgt>
                                        </p:tgtEl>
                                        <p:attrNameLst>
                                          <p:attrName>r</p:attrName>
                                        </p:attrNameLst>
                                      </p:cBhvr>
                                    </p:animRot>
                                    <p:animRot by="-240000">
                                      <p:cBhvr>
                                        <p:cTn id="31" dur="200" fill="hold">
                                          <p:stCondLst>
                                            <p:cond delay="600"/>
                                          </p:stCondLst>
                                        </p:cTn>
                                        <p:tgtEl>
                                          <p:spTgt spid="3">
                                            <p:txEl>
                                              <p:pRg st="2" end="2"/>
                                            </p:txEl>
                                          </p:spTgt>
                                        </p:tgtEl>
                                        <p:attrNameLst>
                                          <p:attrName>r</p:attrName>
                                        </p:attrNameLst>
                                      </p:cBhvr>
                                    </p:animRot>
                                    <p:animRot by="120000">
                                      <p:cBhvr>
                                        <p:cTn id="32" dur="200" fill="hold">
                                          <p:stCondLst>
                                            <p:cond delay="800"/>
                                          </p:stCondLst>
                                        </p:cTn>
                                        <p:tgtEl>
                                          <p:spTgt spid="3">
                                            <p:txEl>
                                              <p:pRg st="2" end="2"/>
                                            </p:txEl>
                                          </p:spTgt>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32" presetClass="emph" presetSubtype="0" fill="hold" grpId="0" nodeType="clickEffect">
                                  <p:stCondLst>
                                    <p:cond delay="0"/>
                                  </p:stCondLst>
                                  <p:childTnLst>
                                    <p:animRot by="120000">
                                      <p:cBhvr>
                                        <p:cTn id="36" dur="100" fill="hold">
                                          <p:stCondLst>
                                            <p:cond delay="0"/>
                                          </p:stCondLst>
                                        </p:cTn>
                                        <p:tgtEl>
                                          <p:spTgt spid="3">
                                            <p:txEl>
                                              <p:pRg st="3" end="3"/>
                                            </p:txEl>
                                          </p:spTgt>
                                        </p:tgtEl>
                                        <p:attrNameLst>
                                          <p:attrName>r</p:attrName>
                                        </p:attrNameLst>
                                      </p:cBhvr>
                                    </p:animRot>
                                    <p:animRot by="-240000">
                                      <p:cBhvr>
                                        <p:cTn id="37" dur="200" fill="hold">
                                          <p:stCondLst>
                                            <p:cond delay="200"/>
                                          </p:stCondLst>
                                        </p:cTn>
                                        <p:tgtEl>
                                          <p:spTgt spid="3">
                                            <p:txEl>
                                              <p:pRg st="3" end="3"/>
                                            </p:txEl>
                                          </p:spTgt>
                                        </p:tgtEl>
                                        <p:attrNameLst>
                                          <p:attrName>r</p:attrName>
                                        </p:attrNameLst>
                                      </p:cBhvr>
                                    </p:animRot>
                                    <p:animRot by="240000">
                                      <p:cBhvr>
                                        <p:cTn id="38" dur="200" fill="hold">
                                          <p:stCondLst>
                                            <p:cond delay="400"/>
                                          </p:stCondLst>
                                        </p:cTn>
                                        <p:tgtEl>
                                          <p:spTgt spid="3">
                                            <p:txEl>
                                              <p:pRg st="3" end="3"/>
                                            </p:txEl>
                                          </p:spTgt>
                                        </p:tgtEl>
                                        <p:attrNameLst>
                                          <p:attrName>r</p:attrName>
                                        </p:attrNameLst>
                                      </p:cBhvr>
                                    </p:animRot>
                                    <p:animRot by="-240000">
                                      <p:cBhvr>
                                        <p:cTn id="39" dur="200" fill="hold">
                                          <p:stCondLst>
                                            <p:cond delay="600"/>
                                          </p:stCondLst>
                                        </p:cTn>
                                        <p:tgtEl>
                                          <p:spTgt spid="3">
                                            <p:txEl>
                                              <p:pRg st="3" end="3"/>
                                            </p:txEl>
                                          </p:spTgt>
                                        </p:tgtEl>
                                        <p:attrNameLst>
                                          <p:attrName>r</p:attrName>
                                        </p:attrNameLst>
                                      </p:cBhvr>
                                    </p:animRot>
                                    <p:animRot by="120000">
                                      <p:cBhvr>
                                        <p:cTn id="40" dur="200" fill="hold">
                                          <p:stCondLst>
                                            <p:cond delay="800"/>
                                          </p:stCondLst>
                                        </p:cTn>
                                        <p:tgtEl>
                                          <p:spTgt spid="3">
                                            <p:txEl>
                                              <p:pRg st="3" end="3"/>
                                            </p:txEl>
                                          </p:spTgt>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32" presetClass="emph" presetSubtype="0" fill="hold" grpId="0" nodeType="clickEffect">
                                  <p:stCondLst>
                                    <p:cond delay="0"/>
                                  </p:stCondLst>
                                  <p:childTnLst>
                                    <p:animRot by="120000">
                                      <p:cBhvr>
                                        <p:cTn id="44" dur="100" fill="hold">
                                          <p:stCondLst>
                                            <p:cond delay="0"/>
                                          </p:stCondLst>
                                        </p:cTn>
                                        <p:tgtEl>
                                          <p:spTgt spid="3">
                                            <p:txEl>
                                              <p:pRg st="4" end="4"/>
                                            </p:txEl>
                                          </p:spTgt>
                                        </p:tgtEl>
                                        <p:attrNameLst>
                                          <p:attrName>r</p:attrName>
                                        </p:attrNameLst>
                                      </p:cBhvr>
                                    </p:animRot>
                                    <p:animRot by="-240000">
                                      <p:cBhvr>
                                        <p:cTn id="45" dur="200" fill="hold">
                                          <p:stCondLst>
                                            <p:cond delay="200"/>
                                          </p:stCondLst>
                                        </p:cTn>
                                        <p:tgtEl>
                                          <p:spTgt spid="3">
                                            <p:txEl>
                                              <p:pRg st="4" end="4"/>
                                            </p:txEl>
                                          </p:spTgt>
                                        </p:tgtEl>
                                        <p:attrNameLst>
                                          <p:attrName>r</p:attrName>
                                        </p:attrNameLst>
                                      </p:cBhvr>
                                    </p:animRot>
                                    <p:animRot by="240000">
                                      <p:cBhvr>
                                        <p:cTn id="46" dur="200" fill="hold">
                                          <p:stCondLst>
                                            <p:cond delay="400"/>
                                          </p:stCondLst>
                                        </p:cTn>
                                        <p:tgtEl>
                                          <p:spTgt spid="3">
                                            <p:txEl>
                                              <p:pRg st="4" end="4"/>
                                            </p:txEl>
                                          </p:spTgt>
                                        </p:tgtEl>
                                        <p:attrNameLst>
                                          <p:attrName>r</p:attrName>
                                        </p:attrNameLst>
                                      </p:cBhvr>
                                    </p:animRot>
                                    <p:animRot by="-240000">
                                      <p:cBhvr>
                                        <p:cTn id="47" dur="200" fill="hold">
                                          <p:stCondLst>
                                            <p:cond delay="600"/>
                                          </p:stCondLst>
                                        </p:cTn>
                                        <p:tgtEl>
                                          <p:spTgt spid="3">
                                            <p:txEl>
                                              <p:pRg st="4" end="4"/>
                                            </p:txEl>
                                          </p:spTgt>
                                        </p:tgtEl>
                                        <p:attrNameLst>
                                          <p:attrName>r</p:attrName>
                                        </p:attrNameLst>
                                      </p:cBhvr>
                                    </p:animRot>
                                    <p:animRot by="120000">
                                      <p:cBhvr>
                                        <p:cTn id="48" dur="200" fill="hold">
                                          <p:stCondLst>
                                            <p:cond delay="800"/>
                                          </p:stCondLst>
                                        </p:cTn>
                                        <p:tgtEl>
                                          <p:spTgt spid="3">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قَالُواْ جَزَآؤُهُ مَن وُجِدَ فِی رَحْلِهِ فَهُوَ جَزَآؤُهُ كَذَ لِكَ نَجْزِی الظَّالِمِینَ«75»</a:t>
            </a:r>
            <a:br>
              <a:rPr lang="ar-SA" sz="2000" b="1" dirty="0">
                <a:solidFill>
                  <a:srgbClr val="FFFF00"/>
                </a:solidFill>
              </a:rPr>
            </a:br>
            <a:r>
              <a:rPr lang="ar-SA" sz="2000" b="1" dirty="0">
                <a:solidFill>
                  <a:srgbClr val="FFFF00"/>
                </a:solidFill>
              </a:rPr>
              <a:t>«گفتند: كیفرش چنین است كه هر كس پیمانه در بارش پیدا شود، خود او جزای سرقت است (كه به عنوان گروگان یا برده در اختیار صاحب پیمانه قرار گیرد) ما (در منطقه كنعان) ظالم (سارق) را اینگونه كیفر می‌دهیم.»</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i="1" dirty="0"/>
              <a:t>1- پرهیز از تبعیض</a:t>
            </a:r>
          </a:p>
          <a:p>
            <a:pPr algn="r" rtl="1"/>
            <a:r>
              <a:rPr lang="fa-IR" b="1" i="1" dirty="0"/>
              <a:t>2- با خلافكاری بعضی به همه بدگمان نشویم</a:t>
            </a:r>
          </a:p>
          <a:p>
            <a:pPr algn="r" rtl="1"/>
            <a:r>
              <a:rPr lang="fa-IR" b="1" i="1" dirty="0"/>
              <a:t>3- تفهیم جرم به مجرم با استدلال</a:t>
            </a:r>
          </a:p>
          <a:p>
            <a:pPr algn="r" rtl="1"/>
            <a:r>
              <a:rPr lang="fa-IR" b="1" i="1" dirty="0"/>
              <a:t>با تفهیم جرم و بیان قانون و عقوبت آن، اعتراض متّهم را به </a:t>
            </a:r>
          </a:p>
          <a:p>
            <a:pPr algn="r" rtl="1"/>
            <a:r>
              <a:rPr lang="fa-IR" b="1" i="1" dirty="0"/>
              <a:t>حداقل كاهش دهید. «جزائه مَن وُجِد...»</a:t>
            </a:r>
          </a:p>
          <a:p>
            <a:pPr algn="r" rtl="1"/>
            <a:r>
              <a:rPr lang="fa-IR" b="1" i="1" dirty="0"/>
              <a:t>4- كیفر خلافكار بیگانه طبق قانون خودش</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42</a:t>
            </a:fld>
            <a:endParaRPr lang="en-US" dirty="0"/>
          </a:p>
        </p:txBody>
      </p:sp>
    </p:spTree>
    <p:extLst>
      <p:ext uri="{BB962C8B-B14F-4D97-AF65-F5344CB8AC3E}">
        <p14:creationId xmlns:p14="http://schemas.microsoft.com/office/powerpoint/2010/main" val="10448484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2000"/>
                                        <p:tgtEl>
                                          <p:spTgt spid="3">
                                            <p:txEl>
                                              <p:pRg st="1" end="1"/>
                                            </p:txEl>
                                          </p:spTgt>
                                        </p:tgtEl>
                                      </p:cBhvr>
                                    </p:animEffect>
                                    <p:anim calcmode="lin" valueType="num">
                                      <p:cBhvr>
                                        <p:cTn id="21"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2"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2000"/>
                                        <p:tgtEl>
                                          <p:spTgt spid="3">
                                            <p:txEl>
                                              <p:pRg st="2" end="2"/>
                                            </p:txEl>
                                          </p:spTgt>
                                        </p:tgtEl>
                                      </p:cBhvr>
                                    </p:animEffect>
                                    <p:anim calcmode="lin" valueType="num">
                                      <p:cBhvr>
                                        <p:cTn id="2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2000"/>
                                        <p:tgtEl>
                                          <p:spTgt spid="3">
                                            <p:txEl>
                                              <p:pRg st="3" end="3"/>
                                            </p:txEl>
                                          </p:spTgt>
                                        </p:tgtEl>
                                      </p:cBhvr>
                                    </p:animEffect>
                                    <p:anim calcmode="lin" valueType="num">
                                      <p:cBhvr>
                                        <p:cTn id="35"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6"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2000"/>
                                        <p:tgtEl>
                                          <p:spTgt spid="3">
                                            <p:txEl>
                                              <p:pRg st="4" end="4"/>
                                            </p:txEl>
                                          </p:spTgt>
                                        </p:tgtEl>
                                      </p:cBhvr>
                                    </p:animEffect>
                                    <p:anim calcmode="lin" valueType="num">
                                      <p:cBhvr>
                                        <p:cTn id="42"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43"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45"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2000"/>
                                        <p:tgtEl>
                                          <p:spTgt spid="3">
                                            <p:txEl>
                                              <p:pRg st="5" end="5"/>
                                            </p:txEl>
                                          </p:spTgt>
                                        </p:tgtEl>
                                      </p:cBhvr>
                                    </p:animEffect>
                                    <p:anim calcmode="lin" valueType="num">
                                      <p:cBhvr>
                                        <p:cTn id="49"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50"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solidFill>
                  <a:srgbClr val="FFFF00"/>
                </a:solidFill>
              </a:rPr>
              <a:t>وَ سْئَلِ الْقَرْیَةَ الَّتِی كُنَّا فِیهَا وَالْعِیرَ الَّتِی أَقْبَلْنَا فِیهَا وَ إِنَّا لَصَادِقُونَ«82»</a:t>
            </a:r>
            <a:br>
              <a:rPr lang="ar-SA" sz="2000" b="1" dirty="0">
                <a:solidFill>
                  <a:srgbClr val="FFFF00"/>
                </a:solidFill>
              </a:rPr>
            </a:br>
            <a:r>
              <a:rPr lang="ar-SA" sz="2000" b="1" dirty="0">
                <a:solidFill>
                  <a:srgbClr val="FFFF00"/>
                </a:solidFill>
              </a:rPr>
              <a:t>«(اگر به حرف ما اطمینان نداری) از قریه‌ای كه در آن بودیم و از كاروانی كه در میانشان به اینجا رو آورده‌ایم، سؤال كن و بی‌شك ما راستگو هستیم.»</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sz="4000" b="1" dirty="0"/>
              <a:t>1- اعتبار اثبات مدّعا با شهود عینی</a:t>
            </a:r>
          </a:p>
          <a:p>
            <a:pPr algn="r" rtl="1"/>
            <a:r>
              <a:rPr lang="fa-IR" sz="4000" b="1" dirty="0"/>
              <a:t>2- توجه به اینکه تبانی مجموعه‌ای بزرگ بر دروغ بعید است </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43</a:t>
            </a:fld>
            <a:endParaRPr lang="en-US" dirty="0"/>
          </a:p>
        </p:txBody>
      </p:sp>
    </p:spTree>
    <p:extLst>
      <p:ext uri="{BB962C8B-B14F-4D97-AF65-F5344CB8AC3E}">
        <p14:creationId xmlns:p14="http://schemas.microsoft.com/office/powerpoint/2010/main" val="14303800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400" b="1" dirty="0">
                <a:solidFill>
                  <a:srgbClr val="FFFF00"/>
                </a:solidFill>
              </a:rPr>
              <a:t>قَالَ هَلْ عَلِمْتـُم مَّا فَعَلْتُم بِیُوسُفَ وَ أَخِیهِ إِذْ أَنْتُمْ جَاهِلُونَ«89»</a:t>
            </a:r>
            <a:br>
              <a:rPr lang="ar-SA" sz="2400" b="1" dirty="0">
                <a:solidFill>
                  <a:srgbClr val="FFFF00"/>
                </a:solidFill>
              </a:rPr>
            </a:br>
            <a:r>
              <a:rPr lang="ar-SA" sz="2400" b="1" dirty="0">
                <a:solidFill>
                  <a:srgbClr val="FFFF00"/>
                </a:solidFill>
              </a:rPr>
              <a:t>«(یوسف) گفت: آیا دانستید با یوسف و برادرش چه كردید آنگاه كه شما نادان بودید.»</a:t>
            </a:r>
            <a:r>
              <a:rPr lang="en-US" sz="2400" dirty="0"/>
              <a:t/>
            </a:r>
            <a:br>
              <a:rPr lang="en-US" sz="2400" dirty="0"/>
            </a:br>
            <a:endParaRPr lang="en-US" sz="2400" dirty="0"/>
          </a:p>
        </p:txBody>
      </p:sp>
      <p:sp>
        <p:nvSpPr>
          <p:cNvPr id="3" name="Content Placeholder 2"/>
          <p:cNvSpPr>
            <a:spLocks noGrp="1"/>
          </p:cNvSpPr>
          <p:nvPr>
            <p:ph idx="1"/>
          </p:nvPr>
        </p:nvSpPr>
        <p:spPr/>
        <p:txBody>
          <a:bodyPr>
            <a:normAutofit/>
          </a:bodyPr>
          <a:lstStyle/>
          <a:p>
            <a:pPr algn="r" rtl="1"/>
            <a:r>
              <a:rPr lang="fa-IR" sz="3200" b="1" i="1" dirty="0"/>
              <a:t>1- فتوت و جوانمردی در برخورد با خلافكار</a:t>
            </a:r>
          </a:p>
          <a:p>
            <a:pPr algn="r" rtl="1"/>
            <a:r>
              <a:rPr lang="fa-IR" sz="3200" b="1" i="1" dirty="0" smtClean="0"/>
              <a:t>فتوت </a:t>
            </a:r>
            <a:r>
              <a:rPr lang="fa-IR" sz="3200" b="1" i="1" dirty="0"/>
              <a:t>در آن است كه جزئیّات خلاف مطرح نشود. لذا یوسف به طور </a:t>
            </a:r>
            <a:r>
              <a:rPr lang="fa-IR" sz="3200" b="1" i="1" dirty="0" smtClean="0"/>
              <a:t>سربسته </a:t>
            </a:r>
            <a:r>
              <a:rPr lang="fa-IR" sz="3200" b="1" i="1" dirty="0"/>
              <a:t>پرسید: چه كردید؟ «ما فعلتم»</a:t>
            </a:r>
          </a:p>
          <a:p>
            <a:pPr algn="r" rtl="1"/>
            <a:r>
              <a:rPr lang="fa-IR" sz="3200" b="1" i="1" dirty="0" smtClean="0"/>
              <a:t>2- </a:t>
            </a:r>
            <a:r>
              <a:rPr lang="fa-IR" sz="3200" b="1" i="1" dirty="0"/>
              <a:t>در شرایط قدرتمندی مظلومان فراموش نشوند</a:t>
            </a:r>
          </a:p>
          <a:p>
            <a:pPr algn="r" rtl="1"/>
            <a:r>
              <a:rPr lang="fa-IR" sz="3200" b="1" i="1" dirty="0" smtClean="0"/>
              <a:t>3- </a:t>
            </a:r>
            <a:r>
              <a:rPr lang="fa-IR" sz="3200" b="1" i="1" dirty="0"/>
              <a:t>پذیرش عذر و تلقین راه عذرخواهی</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44</a:t>
            </a:fld>
            <a:endParaRPr lang="en-US" dirty="0"/>
          </a:p>
        </p:txBody>
      </p:sp>
    </p:spTree>
    <p:extLst>
      <p:ext uri="{BB962C8B-B14F-4D97-AF65-F5344CB8AC3E}">
        <p14:creationId xmlns:p14="http://schemas.microsoft.com/office/powerpoint/2010/main" val="24447414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1)">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heel(1)">
                                      <p:cBhvr>
                                        <p:cTn id="28"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2000" b="1" dirty="0"/>
              <a:t>و</a:t>
            </a:r>
            <a:r>
              <a:rPr lang="ar-SA" sz="2000" b="1" dirty="0">
                <a:solidFill>
                  <a:srgbClr val="FFFF00"/>
                </a:solidFill>
              </a:rPr>
              <a:t>َ لَمَّا فَصَلَتِ الْعِیرُ قَالَ أَبُوهُمْ إِنِّی لَأَجِدُ رِیحَ یُوسُفَ لَوْلَآ أَن تُفَنِّدُونِ«94»</a:t>
            </a:r>
            <a:br>
              <a:rPr lang="ar-SA" sz="2000" b="1" dirty="0">
                <a:solidFill>
                  <a:srgbClr val="FFFF00"/>
                </a:solidFill>
              </a:rPr>
            </a:br>
            <a:r>
              <a:rPr lang="ar-SA" sz="2000" b="1" dirty="0">
                <a:solidFill>
                  <a:srgbClr val="FFFF00"/>
                </a:solidFill>
              </a:rPr>
              <a:t>«و چون كاروان (از مصر به سوی كنعان محل زندگی یعقوب) رهسپار شد، پدرشان گفت: همانا من بوی یوسف را می‌یابم، البتّه اگر مرا كم‌خرد ندانید.»</a:t>
            </a:r>
            <a:r>
              <a:rPr lang="en-US" sz="2000" dirty="0"/>
              <a:t/>
            </a:r>
            <a:br>
              <a:rPr lang="en-US" sz="2000" dirty="0"/>
            </a:br>
            <a:endParaRPr lang="en-US" sz="2000" dirty="0"/>
          </a:p>
        </p:txBody>
      </p:sp>
      <p:sp>
        <p:nvSpPr>
          <p:cNvPr id="3" name="Content Placeholder 2"/>
          <p:cNvSpPr>
            <a:spLocks noGrp="1"/>
          </p:cNvSpPr>
          <p:nvPr>
            <p:ph idx="1"/>
          </p:nvPr>
        </p:nvSpPr>
        <p:spPr/>
        <p:txBody>
          <a:bodyPr>
            <a:normAutofit/>
          </a:bodyPr>
          <a:lstStyle/>
          <a:p>
            <a:pPr algn="r" rtl="1"/>
            <a:r>
              <a:rPr lang="fa-IR" b="1" i="1" dirty="0"/>
              <a:t>1- اگر قادر به درک حقایق نیستیم، انكار هم نكنیم</a:t>
            </a:r>
          </a:p>
          <a:p>
            <a:pPr algn="r" rtl="1"/>
            <a:r>
              <a:rPr lang="fa-IR" b="1" i="1" dirty="0"/>
              <a:t>زمصرش بوی پیراهن شنیدی                            چرا در چاه </a:t>
            </a:r>
            <a:r>
              <a:rPr lang="fa-IR" b="1" i="1" dirty="0" smtClean="0"/>
              <a:t>كنعانش </a:t>
            </a:r>
            <a:r>
              <a:rPr lang="fa-IR" b="1" i="1" dirty="0"/>
              <a:t>ندیدی</a:t>
            </a:r>
          </a:p>
          <a:p>
            <a:pPr algn="r" rtl="1"/>
            <a:r>
              <a:rPr lang="fa-IR" b="1" i="1" dirty="0" smtClean="0"/>
              <a:t> بگفت</a:t>
            </a:r>
            <a:r>
              <a:rPr lang="fa-IR" b="1" i="1" dirty="0"/>
              <a:t>: احوال ما برق جهان است                               گهی پیدا </a:t>
            </a:r>
            <a:r>
              <a:rPr lang="fa-IR" b="1" i="1" dirty="0" smtClean="0"/>
              <a:t>و </a:t>
            </a:r>
            <a:r>
              <a:rPr lang="fa-IR" b="1" i="1" dirty="0"/>
              <a:t>دیگر دم، نهان است</a:t>
            </a:r>
          </a:p>
          <a:p>
            <a:pPr algn="r" rtl="1"/>
            <a:endParaRPr lang="fa-IR" b="1" i="1" dirty="0"/>
          </a:p>
          <a:p>
            <a:pPr algn="r" rtl="1"/>
            <a:r>
              <a:rPr lang="fa-IR" b="1" i="1" dirty="0"/>
              <a:t>2- در نظر گرفـتن ظـرفیـت مخـتلف مـردم در شنـیدن اخبار و </a:t>
            </a:r>
            <a:r>
              <a:rPr lang="fa-IR" b="1" i="1" dirty="0" smtClean="0"/>
              <a:t>اطلاعات</a:t>
            </a:r>
            <a:endParaRPr lang="fa-IR" b="1" i="1" dirty="0"/>
          </a:p>
          <a:p>
            <a:pPr algn="r" rtl="1"/>
            <a:endParaRPr lang="fa-IR" dirty="0"/>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45</a:t>
            </a:fld>
            <a:endParaRPr lang="en-US" dirty="0"/>
          </a:p>
        </p:txBody>
      </p:sp>
    </p:spTree>
    <p:extLst>
      <p:ext uri="{BB962C8B-B14F-4D97-AF65-F5344CB8AC3E}">
        <p14:creationId xmlns:p14="http://schemas.microsoft.com/office/powerpoint/2010/main" val="24166302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circle(in)">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circle(in)">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circle(in)">
                                      <p:cBhvr>
                                        <p:cTn id="2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753228"/>
            <a:ext cx="7210396" cy="1194105"/>
          </a:xfrm>
        </p:spPr>
        <p:txBody>
          <a:bodyPr>
            <a:normAutofit fontScale="90000"/>
          </a:bodyPr>
          <a:lstStyle/>
          <a:p>
            <a:pPr algn="r" rtl="1"/>
            <a:r>
              <a:rPr lang="ar-SA" sz="2000" b="1" dirty="0">
                <a:solidFill>
                  <a:srgbClr val="FFFF00"/>
                </a:solidFill>
              </a:rPr>
              <a:t>قَالُواْ یَآ أَبَانَا اسْتَغْفِرْ لَنَا ذُنُوبَنَآ إِنَّا كُنَّا خَاطِئِـینَ«97»</a:t>
            </a:r>
            <a:br>
              <a:rPr lang="ar-SA" sz="2000" b="1" dirty="0">
                <a:solidFill>
                  <a:srgbClr val="FFFF00"/>
                </a:solidFill>
              </a:rPr>
            </a:br>
            <a:r>
              <a:rPr lang="ar-SA" sz="2000" b="1" dirty="0">
                <a:solidFill>
                  <a:srgbClr val="FFFF00"/>
                </a:solidFill>
              </a:rPr>
              <a:t>«(فرزندان) گفتند: ای پدر! برای گناهانمان (از خداوند) طلبِ آمرزش كن كه براستی ما خطاكار بودیم»</a:t>
            </a:r>
            <a:br>
              <a:rPr lang="ar-SA" sz="2000" b="1" dirty="0">
                <a:solidFill>
                  <a:srgbClr val="FFFF00"/>
                </a:solidFill>
              </a:rPr>
            </a:br>
            <a:r>
              <a:rPr lang="ar-SA" sz="2000" b="1" dirty="0">
                <a:solidFill>
                  <a:srgbClr val="FFFF00"/>
                </a:solidFill>
              </a:rPr>
              <a:t>قَالَ سَوْفَ أَسْتَغْفِرُ لَكُمْ رَبِّی إِنَّهُ هُوَ الْغَفُورُ الرَّحِیمُ«98»</a:t>
            </a:r>
            <a:br>
              <a:rPr lang="ar-SA" sz="2000" b="1" dirty="0">
                <a:solidFill>
                  <a:srgbClr val="FFFF00"/>
                </a:solidFill>
              </a:rPr>
            </a:br>
            <a:r>
              <a:rPr lang="ar-SA" sz="2000" b="1" dirty="0">
                <a:solidFill>
                  <a:srgbClr val="FFFF00"/>
                </a:solidFill>
              </a:rPr>
              <a:t>«(یعقوب) گفت: بزودی از پروردگارم برای شما طلب آمرزش می‌كنم، براستی كه او، خود آمرزنده و بسیار مهربان است.»</a:t>
            </a:r>
            <a:r>
              <a:rPr lang="en-US" sz="2000" dirty="0"/>
              <a:t/>
            </a:r>
            <a:br>
              <a:rPr lang="en-US" sz="2000" dirty="0"/>
            </a:br>
            <a:endParaRPr lang="en-US" sz="2000" dirty="0"/>
          </a:p>
        </p:txBody>
      </p:sp>
      <p:sp>
        <p:nvSpPr>
          <p:cNvPr id="3" name="Content Placeholder 2"/>
          <p:cNvSpPr>
            <a:spLocks noGrp="1"/>
          </p:cNvSpPr>
          <p:nvPr>
            <p:ph idx="1"/>
          </p:nvPr>
        </p:nvSpPr>
        <p:spPr/>
        <p:txBody>
          <a:bodyPr/>
          <a:lstStyle/>
          <a:p>
            <a:pPr algn="r" rtl="1"/>
            <a:r>
              <a:rPr lang="fa-IR" b="1" i="1" dirty="0"/>
              <a:t>1- پرهیز از ظلم (که مایه ذلت و ندامت است)</a:t>
            </a:r>
          </a:p>
          <a:p>
            <a:pPr algn="r" rtl="1"/>
            <a:r>
              <a:rPr lang="fa-IR" b="1" i="1" dirty="0"/>
              <a:t>برای ظالم سه روز است: روز قدرت، روز مهلت و روز ندامت.</a:t>
            </a:r>
          </a:p>
          <a:p>
            <a:pPr algn="r" rtl="1"/>
            <a:r>
              <a:rPr lang="fa-IR" b="1" i="1" dirty="0"/>
              <a:t>برای مظلوم نیز سه روز است: روز حسرت كه مورد ظلم قرار گرفته است، روز حیرت كه در فكر چاره‌اندیشی است و روز نصرت در این دنیا یا در جهان آخرت.</a:t>
            </a:r>
          </a:p>
          <a:p>
            <a:pPr algn="r" rtl="1"/>
            <a:endParaRPr lang="fa-IR" b="1" i="1" dirty="0"/>
          </a:p>
          <a:p>
            <a:pPr algn="r" rtl="1"/>
            <a:r>
              <a:rPr lang="fa-IR" b="1" i="1" dirty="0"/>
              <a:t>2- پرهیز از كینه توزی</a:t>
            </a:r>
          </a:p>
          <a:p>
            <a:pPr algn="r" rtl="1"/>
            <a:r>
              <a:rPr lang="fa-IR" b="1" i="1" dirty="0"/>
              <a:t>3- خلافكار را به هنگام اقرار ملامت نكنیم</a:t>
            </a:r>
          </a:p>
          <a:p>
            <a:pPr algn="r" rtl="1"/>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46</a:t>
            </a:fld>
            <a:endParaRPr lang="en-US" dirty="0"/>
          </a:p>
        </p:txBody>
      </p:sp>
    </p:spTree>
    <p:extLst>
      <p:ext uri="{BB962C8B-B14F-4D97-AF65-F5344CB8AC3E}">
        <p14:creationId xmlns:p14="http://schemas.microsoft.com/office/powerpoint/2010/main" val="133983504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3">
                                            <p:txEl>
                                              <p:pRg st="0" end="0"/>
                                            </p:txEl>
                                          </p:spTgt>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3">
                                            <p:txEl>
                                              <p:pRg st="1" end="1"/>
                                            </p:txEl>
                                          </p:spTgt>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8" presetClass="emph" presetSubtype="0" fill="hold" grpId="0" nodeType="clickEffect">
                                  <p:stCondLst>
                                    <p:cond delay="0"/>
                                  </p:stCondLst>
                                  <p:childTnLst>
                                    <p:animRot by="21600000">
                                      <p:cBhvr>
                                        <p:cTn id="20" dur="2000" fill="hold"/>
                                        <p:tgtEl>
                                          <p:spTgt spid="3">
                                            <p:txEl>
                                              <p:pRg st="2" end="2"/>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8" presetClass="emph" presetSubtype="0" fill="hold" grpId="0" nodeType="clickEffect">
                                  <p:stCondLst>
                                    <p:cond delay="0"/>
                                  </p:stCondLst>
                                  <p:childTnLst>
                                    <p:animRot by="21600000">
                                      <p:cBhvr>
                                        <p:cTn id="24" dur="2000" fill="hold"/>
                                        <p:tgtEl>
                                          <p:spTgt spid="3">
                                            <p:txEl>
                                              <p:pRg st="4" end="4"/>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8" presetClass="emph" presetSubtype="0" fill="hold" grpId="0" nodeType="clickEffect">
                                  <p:stCondLst>
                                    <p:cond delay="0"/>
                                  </p:stCondLst>
                                  <p:childTnLst>
                                    <p:animRot by="21600000">
                                      <p:cBhvr>
                                        <p:cTn id="28" dur="2000" fill="hold"/>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i="1" dirty="0" smtClean="0">
                <a:solidFill>
                  <a:srgbClr val="FFFF00"/>
                </a:solidFill>
              </a:rPr>
              <a:t>ازتوجه شما سپاسگزارم</a:t>
            </a:r>
            <a:endParaRPr lang="en-US" b="1" i="1" dirty="0">
              <a:solidFill>
                <a:srgbClr val="FFFF00"/>
              </a:solidFill>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5783" b="5783"/>
          <a:stretch>
            <a:fillRect/>
          </a:stretch>
        </p:blipFill>
        <p:spPr/>
      </p:pic>
      <p:sp>
        <p:nvSpPr>
          <p:cNvPr id="4" name="Text Placeholder 3"/>
          <p:cNvSpPr>
            <a:spLocks noGrp="1"/>
          </p:cNvSpPr>
          <p:nvPr>
            <p:ph type="body" sz="half" idx="2"/>
          </p:nvPr>
        </p:nvSpPr>
        <p:spPr/>
        <p:txBody>
          <a:bodyPr>
            <a:normAutofit/>
          </a:bodyPr>
          <a:lstStyle/>
          <a:p>
            <a:r>
              <a:rPr lang="fa-IR" sz="9600" dirty="0" smtClean="0">
                <a:latin typeface="Aldhabi" panose="01000000000000000000" pitchFamily="2" charset="-78"/>
                <a:cs typeface="Aldhabi" panose="01000000000000000000" pitchFamily="2" charset="-78"/>
              </a:rPr>
              <a:t>پیروز</a:t>
            </a:r>
          </a:p>
          <a:p>
            <a:r>
              <a:rPr lang="fa-IR" sz="9600" dirty="0" smtClean="0">
                <a:latin typeface="Aldhabi" panose="01000000000000000000" pitchFamily="2" charset="-78"/>
                <a:cs typeface="Aldhabi" panose="01000000000000000000" pitchFamily="2" charset="-78"/>
              </a:rPr>
              <a:t>با شید</a:t>
            </a:r>
            <a:endParaRPr lang="en-US" sz="9600" dirty="0">
              <a:latin typeface="Aldhabi" panose="01000000000000000000" pitchFamily="2" charset="-78"/>
              <a:cs typeface="Aldhabi" panose="01000000000000000000" pitchFamily="2" charset="-78"/>
            </a:endParaRPr>
          </a:p>
        </p:txBody>
      </p:sp>
      <p:sp>
        <p:nvSpPr>
          <p:cNvPr id="3" name="Slide Number Placeholder 2"/>
          <p:cNvSpPr>
            <a:spLocks noGrp="1"/>
          </p:cNvSpPr>
          <p:nvPr>
            <p:ph type="sldNum" sz="quarter" idx="12"/>
          </p:nvPr>
        </p:nvSpPr>
        <p:spPr/>
        <p:txBody>
          <a:bodyPr/>
          <a:lstStyle/>
          <a:p>
            <a:fld id="{6D22F896-40B5-4ADD-8801-0D06FADFA095}" type="slidenum">
              <a:rPr lang="en-US" smtClean="0"/>
              <a:t>47</a:t>
            </a:fld>
            <a:endParaRPr lang="en-US" dirty="0"/>
          </a:p>
        </p:txBody>
      </p:sp>
    </p:spTree>
    <p:extLst>
      <p:ext uri="{BB962C8B-B14F-4D97-AF65-F5344CB8AC3E}">
        <p14:creationId xmlns:p14="http://schemas.microsoft.com/office/powerpoint/2010/main" val="16250060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2000"/>
                                        <p:tgtEl>
                                          <p:spTgt spid="4">
                                            <p:txEl>
                                              <p:pRg st="1" end="1"/>
                                            </p:txEl>
                                          </p:spTgt>
                                        </p:tgtEl>
                                      </p:cBhvr>
                                    </p:animEffect>
                                    <p:anim calcmode="lin" valueType="num">
                                      <p:cBhvr>
                                        <p:cTn id="15" dur="2000" fill="hold"/>
                                        <p:tgtEl>
                                          <p:spTgt spid="4">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000"/>
                                        <p:tgtEl>
                                          <p:spTgt spid="5"/>
                                        </p:tgtEl>
                                      </p:cBhvr>
                                    </p:animEffect>
                                    <p:anim calcmode="lin" valueType="num">
                                      <p:cBhvr>
                                        <p:cTn id="29" dur="2000" fill="hold"/>
                                        <p:tgtEl>
                                          <p:spTgt spid="5"/>
                                        </p:tgtEl>
                                        <p:attrNameLst>
                                          <p:attrName>ppt_w</p:attrName>
                                        </p:attrNameLst>
                                      </p:cBhvr>
                                      <p:tavLst>
                                        <p:tav tm="0" fmla="#ppt_w*sin(2.5*pi*$)">
                                          <p:val>
                                            <p:fltVal val="0"/>
                                          </p:val>
                                        </p:tav>
                                        <p:tav tm="100000">
                                          <p:val>
                                            <p:fltVal val="1"/>
                                          </p:val>
                                        </p:tav>
                                      </p:tavLst>
                                    </p:anim>
                                    <p:anim calcmode="lin" valueType="num">
                                      <p:cBhvr>
                                        <p:cTn id="30"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609597"/>
            <a:ext cx="7210394" cy="5192808"/>
          </a:xfrm>
        </p:spPr>
        <p:txBody>
          <a:bodyPr>
            <a:normAutofit/>
          </a:bodyPr>
          <a:lstStyle/>
          <a:p>
            <a:pPr algn="r" rtl="1"/>
            <a:r>
              <a:rPr lang="ar-SA" dirty="0"/>
              <a:t>- گروهی دیگر كه در كشور اسلامی رشد كرده‌اند و در دانشگاه‌های داخل کشور مدرك تحصیلی گرفته‌اند. هم مذهبی هستند و مراسم مذهبی آنان ترك نمی‌شود اما از نظر فكری و علمی، غرب‌زد‌ه‌اند و در برابر تهاجم فرهنگی غرب بر ضد اسلام، بی‌دفاع مانده و باور كرده‌اند كه اسلام «مباحث مدیریتی» ندارد.</a:t>
            </a:r>
            <a:br>
              <a:rPr lang="ar-SA" dirty="0"/>
            </a:br>
            <a:r>
              <a:rPr lang="ar-SA" dirty="0"/>
              <a:t>و مدیریت علم سازمان یافته عصر ماست از این رو نمی‌توانند حقیقت را درک کنند و مباحث مدیریت اسلامی را بدرستی كشف نمایند. </a:t>
            </a:r>
            <a:br>
              <a:rPr lang="ar-SA" dirty="0"/>
            </a:br>
            <a:endParaRPr lang="en-US" dirty="0"/>
          </a:p>
        </p:txBody>
      </p:sp>
      <p:sp>
        <p:nvSpPr>
          <p:cNvPr id="3" name="Text Placeholder 2"/>
          <p:cNvSpPr>
            <a:spLocks noGrp="1"/>
          </p:cNvSpPr>
          <p:nvPr>
            <p:ph type="body" sz="half" idx="2"/>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smtClean="0"/>
              <a:t>5</a:t>
            </a:fld>
            <a:endParaRPr lang="en-US" dirty="0"/>
          </a:p>
        </p:txBody>
      </p:sp>
    </p:spTree>
    <p:extLst>
      <p:ext uri="{BB962C8B-B14F-4D97-AF65-F5344CB8AC3E}">
        <p14:creationId xmlns:p14="http://schemas.microsoft.com/office/powerpoint/2010/main" val="44502911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644236"/>
            <a:ext cx="7210396" cy="1413164"/>
          </a:xfrm>
        </p:spPr>
        <p:txBody>
          <a:bodyPr>
            <a:normAutofit fontScale="90000"/>
          </a:bodyPr>
          <a:lstStyle/>
          <a:p>
            <a:pPr algn="r" rtl="1"/>
            <a:r>
              <a:rPr lang="ar-SA" dirty="0">
                <a:solidFill>
                  <a:srgbClr val="FFFF00"/>
                </a:solidFill>
              </a:rPr>
              <a:t>قرآن كریم این روش متكامل را مطرح فرموده است كه: «فبشّر عباد الذین یستمعون القول فیتبعون احسنه اولئك هدیهم الله و اولئك هم اولوالالباب»  </a:t>
            </a:r>
            <a:br>
              <a:rPr lang="ar-SA" dirty="0">
                <a:solidFill>
                  <a:srgbClr val="FFFF00"/>
                </a:solidFill>
              </a:rPr>
            </a:br>
            <a:endParaRPr lang="en-US" dirty="0">
              <a:solidFill>
                <a:srgbClr val="FFFF00"/>
              </a:solidFill>
            </a:endParaRPr>
          </a:p>
        </p:txBody>
      </p:sp>
      <p:sp>
        <p:nvSpPr>
          <p:cNvPr id="3" name="Content Placeholder 2"/>
          <p:cNvSpPr>
            <a:spLocks noGrp="1"/>
          </p:cNvSpPr>
          <p:nvPr>
            <p:ph idx="1"/>
          </p:nvPr>
        </p:nvSpPr>
        <p:spPr>
          <a:xfrm>
            <a:off x="510241" y="2336873"/>
            <a:ext cx="8342814" cy="4521127"/>
          </a:xfrm>
        </p:spPr>
        <p:txBody>
          <a:bodyPr>
            <a:normAutofit/>
          </a:bodyPr>
          <a:lstStyle/>
          <a:p>
            <a:pPr algn="r" rtl="1"/>
            <a:r>
              <a:rPr lang="ar-SA" dirty="0"/>
              <a:t>«</a:t>
            </a:r>
            <a:r>
              <a:rPr lang="ar-SA" b="1" dirty="0"/>
              <a:t>بشارت و رحمت ده آن دسته از بندگان را كه چون سخنی بشنوند نیكوترین آن را می‌پذیرند آن‌ها افرادی هستند كه هدایت الهی شامل حالشان شده و آنان به حقیقت خردمندانند</a:t>
            </a:r>
            <a:r>
              <a:rPr lang="ar-SA" b="1" dirty="0" smtClean="0"/>
              <a:t>.»</a:t>
            </a:r>
            <a:endParaRPr lang="fa-IR" b="1" dirty="0" smtClean="0"/>
          </a:p>
          <a:p>
            <a:pPr algn="r" rtl="1"/>
            <a:r>
              <a:rPr lang="ar-SA" b="1" dirty="0"/>
              <a:t>بر اساس این راهنمایی قرآنی مطالبی باید مورد توجه و دقت‌نظر قرار گیرد؛</a:t>
            </a:r>
            <a:br>
              <a:rPr lang="ar-SA" b="1" dirty="0"/>
            </a:br>
            <a:r>
              <a:rPr lang="ar-SA" b="1" dirty="0">
                <a:solidFill>
                  <a:srgbClr val="FFFF00"/>
                </a:solidFill>
              </a:rPr>
              <a:t>اول – ضرورت بررسی </a:t>
            </a:r>
            <a:r>
              <a:rPr lang="ar-SA" b="1" dirty="0" smtClean="0">
                <a:solidFill>
                  <a:srgbClr val="FFFF00"/>
                </a:solidFill>
              </a:rPr>
              <a:t>تطبیقی</a:t>
            </a:r>
            <a:endParaRPr lang="fa-IR" b="1" dirty="0" smtClean="0">
              <a:solidFill>
                <a:srgbClr val="FFFF00"/>
              </a:solidFill>
            </a:endParaRPr>
          </a:p>
          <a:p>
            <a:pPr algn="r" rtl="1"/>
            <a:r>
              <a:rPr lang="ar-SA" b="1" dirty="0"/>
              <a:t>الف) بررسی تطبیقی مدیریت‌های موجود جهان معاصر</a:t>
            </a:r>
            <a:br>
              <a:rPr lang="ar-SA" b="1" dirty="0"/>
            </a:br>
            <a:r>
              <a:rPr lang="ar-SA" b="1" dirty="0"/>
              <a:t>ب) بررسی تطبیقی مدیریت‌های موجود جهان با مدیریت </a:t>
            </a:r>
            <a:r>
              <a:rPr lang="ar-SA" b="1" dirty="0" smtClean="0"/>
              <a:t>اسلامی</a:t>
            </a:r>
            <a:endParaRPr lang="fa-IR" b="1" dirty="0" smtClean="0"/>
          </a:p>
          <a:p>
            <a:pPr algn="r" rtl="1"/>
            <a:r>
              <a:rPr lang="ar-SA" b="1" dirty="0"/>
              <a:t>امام علی  فرموده¬اند: «و اعلموا انّكم لن تعرفوا الرشد حتی تعرفوا الذی نزكه</a:t>
            </a:r>
            <a:r>
              <a:rPr lang="ar-SA" b="1" dirty="0" smtClean="0"/>
              <a:t>»</a:t>
            </a:r>
            <a:endParaRPr lang="fa-IR" b="1" dirty="0" smtClean="0"/>
          </a:p>
          <a:p>
            <a:pPr algn="r" rtl="1"/>
            <a:r>
              <a:rPr lang="ar-SA" b="1" dirty="0" smtClean="0"/>
              <a:t> </a:t>
            </a:r>
            <a:r>
              <a:rPr lang="ar-SA" b="1" dirty="0"/>
              <a:t> </a:t>
            </a:r>
            <a:br>
              <a:rPr lang="ar-SA" b="1" dirty="0"/>
            </a:br>
            <a:r>
              <a:rPr lang="ar-SA" b="1" dirty="0"/>
              <a:t>«آگاه باشید كه هیچ‌گاه راه حق را نخواهید شناخت مگر آنكه مخالفان و ترك‌كنندگان آن‌را بشناسید.»</a:t>
            </a:r>
            <a:br>
              <a:rPr lang="ar-SA" b="1" dirty="0"/>
            </a:br>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6</a:t>
            </a:fld>
            <a:endParaRPr lang="en-US" dirty="0"/>
          </a:p>
        </p:txBody>
      </p:sp>
    </p:spTree>
    <p:extLst>
      <p:ext uri="{BB962C8B-B14F-4D97-AF65-F5344CB8AC3E}">
        <p14:creationId xmlns:p14="http://schemas.microsoft.com/office/powerpoint/2010/main" val="26669080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2000"/>
                                        <p:tgtEl>
                                          <p:spTgt spid="3">
                                            <p:txEl>
                                              <p:pRg st="1" end="1"/>
                                            </p:txEl>
                                          </p:spTgt>
                                        </p:tgtEl>
                                      </p:cBhvr>
                                    </p:animEffect>
                                    <p:anim calcmode="lin" valueType="num">
                                      <p:cBhvr>
                                        <p:cTn id="21"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2"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2000"/>
                                        <p:tgtEl>
                                          <p:spTgt spid="3">
                                            <p:txEl>
                                              <p:pRg st="2" end="2"/>
                                            </p:txEl>
                                          </p:spTgt>
                                        </p:tgtEl>
                                      </p:cBhvr>
                                    </p:animEffect>
                                    <p:anim calcmode="lin" valueType="num">
                                      <p:cBhvr>
                                        <p:cTn id="2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2000"/>
                                        <p:tgtEl>
                                          <p:spTgt spid="3">
                                            <p:txEl>
                                              <p:pRg st="3" end="3"/>
                                            </p:txEl>
                                          </p:spTgt>
                                        </p:tgtEl>
                                      </p:cBhvr>
                                    </p:animEffect>
                                    <p:anim calcmode="lin" valueType="num">
                                      <p:cBhvr>
                                        <p:cTn id="35"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6"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2000"/>
                                        <p:tgtEl>
                                          <p:spTgt spid="3">
                                            <p:txEl>
                                              <p:pRg st="4" end="4"/>
                                            </p:txEl>
                                          </p:spTgt>
                                        </p:tgtEl>
                                      </p:cBhvr>
                                    </p:animEffect>
                                    <p:anim calcmode="lin" valueType="num">
                                      <p:cBhvr>
                                        <p:cTn id="42"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43"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b="1" dirty="0">
                <a:solidFill>
                  <a:srgbClr val="FFFF00"/>
                </a:solidFill>
              </a:rPr>
              <a:t>دوم – انواع مدیریت‌ها</a:t>
            </a:r>
            <a:endParaRPr lang="en-US" dirty="0">
              <a:solidFill>
                <a:srgbClr val="FFFF00"/>
              </a:solidFill>
            </a:endParaRPr>
          </a:p>
        </p:txBody>
      </p:sp>
      <p:sp>
        <p:nvSpPr>
          <p:cNvPr id="3" name="Content Placeholder 2"/>
          <p:cNvSpPr>
            <a:spLocks noGrp="1"/>
          </p:cNvSpPr>
          <p:nvPr>
            <p:ph idx="1"/>
          </p:nvPr>
        </p:nvSpPr>
        <p:spPr>
          <a:xfrm>
            <a:off x="510241" y="2036618"/>
            <a:ext cx="8140191" cy="4572000"/>
          </a:xfrm>
        </p:spPr>
        <p:txBody>
          <a:bodyPr/>
          <a:lstStyle/>
          <a:p>
            <a:pPr algn="r" rtl="1"/>
            <a:r>
              <a:rPr lang="fa-IR" b="1" dirty="0" smtClean="0">
                <a:solidFill>
                  <a:srgbClr val="FFFF00"/>
                </a:solidFill>
              </a:rPr>
              <a:t>1-</a:t>
            </a:r>
            <a:r>
              <a:rPr lang="ar-SA" b="1" dirty="0" smtClean="0"/>
              <a:t> </a:t>
            </a:r>
            <a:r>
              <a:rPr lang="ar-SA" b="1" dirty="0">
                <a:solidFill>
                  <a:srgbClr val="FFFF00"/>
                </a:solidFill>
              </a:rPr>
              <a:t>مدیریت اجتماعی</a:t>
            </a:r>
            <a:r>
              <a:rPr lang="ar-SA" b="1" dirty="0"/>
              <a:t/>
            </a:r>
            <a:br>
              <a:rPr lang="ar-SA" b="1" dirty="0"/>
            </a:br>
            <a:r>
              <a:rPr lang="ar-SA" b="1" dirty="0"/>
              <a:t>الف) مدیریت خانواده</a:t>
            </a:r>
            <a:br>
              <a:rPr lang="ar-SA" b="1" dirty="0"/>
            </a:br>
            <a:r>
              <a:rPr lang="ar-SA" b="1" dirty="0"/>
              <a:t>ب) مدیریت جامعه و كشور</a:t>
            </a:r>
            <a:br>
              <a:rPr lang="ar-SA" b="1" dirty="0"/>
            </a:br>
            <a:r>
              <a:rPr lang="ar-SA" b="1" dirty="0"/>
              <a:t>ج) مدیریت یك قبیله یا یك روستا</a:t>
            </a:r>
            <a:br>
              <a:rPr lang="ar-SA" b="1" dirty="0"/>
            </a:br>
            <a:r>
              <a:rPr lang="ar-SA" b="1" dirty="0"/>
              <a:t>د) مدیریت شهرها</a:t>
            </a:r>
            <a:br>
              <a:rPr lang="ar-SA" b="1" dirty="0"/>
            </a:br>
            <a:r>
              <a:rPr lang="ar-SA" b="1" dirty="0">
                <a:solidFill>
                  <a:srgbClr val="FFFF00"/>
                </a:solidFill>
              </a:rPr>
              <a:t>2-مدیریت‌اقتصادی(در تولید انواع غذاها و نیازمندی‌های زیستی بشر)</a:t>
            </a:r>
            <a:br>
              <a:rPr lang="ar-SA" b="1" dirty="0">
                <a:solidFill>
                  <a:srgbClr val="FFFF00"/>
                </a:solidFill>
              </a:rPr>
            </a:br>
            <a:r>
              <a:rPr lang="ar-SA" b="1" dirty="0">
                <a:solidFill>
                  <a:srgbClr val="FFFF00"/>
                </a:solidFill>
              </a:rPr>
              <a:t>3- مدیریت سیاسی، حكومتی (برای اداره یك نظام سیاسی)</a:t>
            </a:r>
            <a:br>
              <a:rPr lang="ar-SA" b="1" dirty="0">
                <a:solidFill>
                  <a:srgbClr val="FFFF00"/>
                </a:solidFill>
              </a:rPr>
            </a:br>
            <a:r>
              <a:rPr lang="ar-SA" b="1" dirty="0">
                <a:solidFill>
                  <a:srgbClr val="FFFF00"/>
                </a:solidFill>
              </a:rPr>
              <a:t>4- مدیریت نظامی (كیفیت صحیح بازپروری ارتش و بكارگیری آن در جنگ و صلح)</a:t>
            </a:r>
            <a:br>
              <a:rPr lang="ar-SA" b="1" dirty="0">
                <a:solidFill>
                  <a:srgbClr val="FFFF00"/>
                </a:solidFill>
              </a:rPr>
            </a:br>
            <a:r>
              <a:rPr lang="ar-SA" b="1" dirty="0">
                <a:solidFill>
                  <a:srgbClr val="FFFF00"/>
                </a:solidFill>
              </a:rPr>
              <a:t>5- مدیریت قضایی (نظارت بر اجرای حقوق مردم و روش‌های صحیح بازدارندگی)</a:t>
            </a:r>
            <a:br>
              <a:rPr lang="ar-SA" b="1" dirty="0">
                <a:solidFill>
                  <a:srgbClr val="FFFF00"/>
                </a:solidFill>
              </a:rPr>
            </a:br>
            <a:endParaRPr lang="en-US" b="1" dirty="0">
              <a:solidFill>
                <a:srgbClr val="FFFF00"/>
              </a:solidFill>
            </a:endParaRPr>
          </a:p>
        </p:txBody>
      </p:sp>
      <p:sp>
        <p:nvSpPr>
          <p:cNvPr id="4" name="Slide Number Placeholder 3"/>
          <p:cNvSpPr>
            <a:spLocks noGrp="1"/>
          </p:cNvSpPr>
          <p:nvPr>
            <p:ph type="sldNum" sz="quarter" idx="12"/>
          </p:nvPr>
        </p:nvSpPr>
        <p:spPr/>
        <p:txBody>
          <a:bodyPr/>
          <a:lstStyle/>
          <a:p>
            <a:fld id="{6D22F896-40B5-4ADD-8801-0D06FADFA095}" type="slidenum">
              <a:rPr lang="en-US" smtClean="0"/>
              <a:t>7</a:t>
            </a:fld>
            <a:endParaRPr lang="en-US" dirty="0"/>
          </a:p>
        </p:txBody>
      </p:sp>
    </p:spTree>
    <p:extLst>
      <p:ext uri="{BB962C8B-B14F-4D97-AF65-F5344CB8AC3E}">
        <p14:creationId xmlns:p14="http://schemas.microsoft.com/office/powerpoint/2010/main" val="198797381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241" y="1558636"/>
            <a:ext cx="7210396" cy="275530"/>
          </a:xfrm>
        </p:spPr>
        <p:txBody>
          <a:bodyPr>
            <a:normAutofit fontScale="90000"/>
          </a:bodyPr>
          <a:lstStyle/>
          <a:p>
            <a:pPr algn="r" rtl="1"/>
            <a:r>
              <a:rPr lang="ar-SA" sz="2200" b="1" dirty="0">
                <a:solidFill>
                  <a:srgbClr val="FFFF00"/>
                </a:solidFill>
              </a:rPr>
              <a:t>حضرت امیرالمؤمنین  به بزرگترین مدیر فعال سرزمین مصر، در هدفداری و موضع‌گیری مدیریت </a:t>
            </a:r>
            <a:r>
              <a:rPr lang="ar-SA" sz="2200" b="1" dirty="0" smtClean="0">
                <a:solidFill>
                  <a:srgbClr val="FFFF00"/>
                </a:solidFill>
              </a:rPr>
              <a:t>اسلامی</a:t>
            </a:r>
            <a:r>
              <a:rPr lang="fa-IR" sz="2200" b="1" dirty="0" smtClean="0">
                <a:solidFill>
                  <a:srgbClr val="FFFF00"/>
                </a:solidFill>
              </a:rPr>
              <a:t> </a:t>
            </a:r>
            <a:r>
              <a:rPr lang="ar-SA" sz="2200" b="1" dirty="0" smtClean="0">
                <a:solidFill>
                  <a:srgbClr val="FFFF00"/>
                </a:solidFill>
              </a:rPr>
              <a:t>می‌نویسد</a:t>
            </a:r>
            <a:r>
              <a:rPr lang="en-US" sz="2200" b="1" dirty="0">
                <a:solidFill>
                  <a:srgbClr val="FFFF00"/>
                </a:solidFill>
              </a:rPr>
              <a:t/>
            </a:r>
            <a:br>
              <a:rPr lang="en-US" sz="2200" b="1" dirty="0">
                <a:solidFill>
                  <a:srgbClr val="FFFF00"/>
                </a:solidFill>
              </a:rPr>
            </a:br>
            <a:r>
              <a:rPr lang="ar-SA" sz="2200" b="1" dirty="0">
                <a:solidFill>
                  <a:srgbClr val="FFFF00"/>
                </a:solidFill>
              </a:rPr>
              <a:t>«مالك، با مردم مصر مانند حیوان درنده برخورد نكن، زیرا مردم دو گروهند ‹اِما اخ لك فی‌الدین› یا برادران دینی تو هستند ‹و اما نظیر لك فی‌الخلق› و یا اگر مسلمان نیستند همانند تو انسانند.» </a:t>
            </a:r>
            <a:r>
              <a:rPr lang="ar-SA" b="1" dirty="0">
                <a:solidFill>
                  <a:srgbClr val="FFFF00"/>
                </a:solidFill>
              </a:rPr>
              <a:t> </a:t>
            </a:r>
            <a:br>
              <a:rPr lang="ar-SA" b="1" dirty="0">
                <a:solidFill>
                  <a:srgbClr val="FFFF00"/>
                </a:solidFill>
              </a:rPr>
            </a:br>
            <a:r>
              <a:rPr lang="en-US" dirty="0">
                <a:solidFill>
                  <a:srgbClr val="FFFF00"/>
                </a:solidFill>
              </a:rPr>
              <a:t/>
            </a:r>
            <a:br>
              <a:rPr lang="en-US" dirty="0">
                <a:solidFill>
                  <a:srgbClr val="FFFF00"/>
                </a:solidFill>
              </a:rPr>
            </a:br>
            <a:endParaRPr lang="en-US" dirty="0">
              <a:solidFill>
                <a:srgbClr val="FFFF00"/>
              </a:solidFill>
            </a:endParaRPr>
          </a:p>
        </p:txBody>
      </p:sp>
      <p:sp>
        <p:nvSpPr>
          <p:cNvPr id="3" name="Content Placeholder 2"/>
          <p:cNvSpPr>
            <a:spLocks noGrp="1"/>
          </p:cNvSpPr>
          <p:nvPr>
            <p:ph idx="1"/>
          </p:nvPr>
        </p:nvSpPr>
        <p:spPr/>
        <p:txBody>
          <a:bodyPr>
            <a:normAutofit/>
          </a:bodyPr>
          <a:lstStyle/>
          <a:p>
            <a:pPr algn="r" rtl="1"/>
            <a:r>
              <a:rPr lang="ar-SA" sz="3200" b="1" dirty="0" smtClean="0"/>
              <a:t>با </a:t>
            </a:r>
            <a:r>
              <a:rPr lang="ar-SA" sz="3200" b="1" dirty="0"/>
              <a:t>بررسی دقیق دیدگاه مدیریت اسلامی در قرآن و نهج‌البلاغه </a:t>
            </a:r>
            <a:r>
              <a:rPr lang="ar-SA" sz="3200" b="1" dirty="0" smtClean="0"/>
              <a:t>به</a:t>
            </a:r>
            <a:endParaRPr lang="fa-IR" sz="3200" b="1" dirty="0" smtClean="0"/>
          </a:p>
          <a:p>
            <a:pPr marL="0" indent="0" algn="r" rtl="1">
              <a:buNone/>
            </a:pPr>
            <a:r>
              <a:rPr lang="ar-SA" sz="3200" b="1" dirty="0" smtClean="0"/>
              <a:t> </a:t>
            </a:r>
            <a:r>
              <a:rPr lang="ar-SA" sz="3200" b="1" dirty="0"/>
              <a:t>خوبی می‌نگریم كه </a:t>
            </a:r>
            <a:r>
              <a:rPr lang="ar-SA" sz="3200" b="1" dirty="0" smtClean="0"/>
              <a:t>در«مدیریت </a:t>
            </a:r>
            <a:r>
              <a:rPr lang="ar-SA" sz="3200" b="1" dirty="0"/>
              <a:t>اسلامی» از هرگونه تنگ‌نظری پرهیز </a:t>
            </a:r>
            <a:endParaRPr lang="fa-IR" sz="3200" b="1" dirty="0" smtClean="0"/>
          </a:p>
          <a:p>
            <a:pPr marL="0" indent="0" algn="r" rtl="1">
              <a:buNone/>
            </a:pPr>
            <a:r>
              <a:rPr lang="ar-SA" sz="3200" b="1" dirty="0" smtClean="0"/>
              <a:t>شده </a:t>
            </a:r>
            <a:r>
              <a:rPr lang="ar-SA" sz="3200" b="1" dirty="0"/>
              <a:t>و تنها به یكی از جوانب نیازمندی </a:t>
            </a:r>
            <a:r>
              <a:rPr lang="ar-SA" sz="3200" b="1" dirty="0" smtClean="0"/>
              <a:t>انسان </a:t>
            </a:r>
            <a:r>
              <a:rPr lang="ar-SA" sz="3200" b="1" dirty="0"/>
              <a:t>توجه نمی‌شود، بلكه همه </a:t>
            </a:r>
            <a:endParaRPr lang="fa-IR" sz="3200" b="1" dirty="0" smtClean="0"/>
          </a:p>
          <a:p>
            <a:pPr marL="0" indent="0" algn="r" rtl="1">
              <a:buNone/>
            </a:pPr>
            <a:r>
              <a:rPr lang="ar-SA" sz="3200" b="1" dirty="0" smtClean="0"/>
              <a:t>نیازمندی‌های </a:t>
            </a:r>
            <a:r>
              <a:rPr lang="ar-SA" sz="3200" b="1" dirty="0"/>
              <a:t>فرد و جامعه مورد توجه دقیق «مدیریت </a:t>
            </a:r>
            <a:r>
              <a:rPr lang="ar-SA" sz="3200" b="1" dirty="0" smtClean="0"/>
              <a:t>اسلامی</a:t>
            </a:r>
            <a:r>
              <a:rPr lang="ar-SA" sz="3200" b="1" dirty="0"/>
              <a:t>» است</a:t>
            </a:r>
            <a:r>
              <a:rPr lang="ar-SA" sz="3200" b="1" dirty="0" smtClean="0"/>
              <a:t>.</a:t>
            </a:r>
            <a:endParaRPr lang="fa-IR" sz="3200" b="1" dirty="0" smtClean="0"/>
          </a:p>
          <a:p>
            <a:pPr marL="0" indent="0" algn="r" rtl="1">
              <a:buNone/>
            </a:pPr>
            <a:r>
              <a:rPr lang="ar-SA" sz="3200" b="1" dirty="0"/>
              <a:t/>
            </a:r>
            <a:br>
              <a:rPr lang="ar-SA" sz="3200" b="1" dirty="0"/>
            </a:br>
            <a:r>
              <a:rPr lang="ar-SA" sz="3200" b="1" dirty="0"/>
              <a:t>گرچه مزایا و ویژگی‌های مدیریت‌های محدود و یك بعدی را نیز دارد.</a:t>
            </a:r>
            <a:r>
              <a:rPr lang="ar-SA" b="1" dirty="0"/>
              <a:t/>
            </a:r>
            <a:br>
              <a:rPr lang="ar-SA" b="1" dirty="0"/>
            </a:br>
            <a:endParaRPr lang="en-US" b="1" dirty="0"/>
          </a:p>
        </p:txBody>
      </p:sp>
      <p:sp>
        <p:nvSpPr>
          <p:cNvPr id="4" name="Slide Number Placeholder 3"/>
          <p:cNvSpPr>
            <a:spLocks noGrp="1"/>
          </p:cNvSpPr>
          <p:nvPr>
            <p:ph type="sldNum" sz="quarter" idx="12"/>
          </p:nvPr>
        </p:nvSpPr>
        <p:spPr/>
        <p:txBody>
          <a:bodyPr/>
          <a:lstStyle/>
          <a:p>
            <a:fld id="{6D22F896-40B5-4ADD-8801-0D06FADFA095}" type="slidenum">
              <a:rPr lang="en-US" smtClean="0"/>
              <a:t>8</a:t>
            </a:fld>
            <a:endParaRPr lang="en-US" dirty="0"/>
          </a:p>
        </p:txBody>
      </p:sp>
    </p:spTree>
    <p:extLst>
      <p:ext uri="{BB962C8B-B14F-4D97-AF65-F5344CB8AC3E}">
        <p14:creationId xmlns:p14="http://schemas.microsoft.com/office/powerpoint/2010/main" val="38139920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i="1" dirty="0" smtClean="0">
                <a:solidFill>
                  <a:srgbClr val="FFFF00"/>
                </a:solidFill>
              </a:rPr>
              <a:t>معایب مکاتب مدیریت غربی </a:t>
            </a:r>
            <a:endParaRPr lang="en-US" b="1" i="1" dirty="0">
              <a:solidFill>
                <a:srgbClr val="FFFF00"/>
              </a:solidFill>
            </a:endParaRPr>
          </a:p>
        </p:txBody>
      </p:sp>
      <p:sp>
        <p:nvSpPr>
          <p:cNvPr id="3" name="Content Placeholder 2"/>
          <p:cNvSpPr>
            <a:spLocks noGrp="1"/>
          </p:cNvSpPr>
          <p:nvPr>
            <p:ph idx="1"/>
          </p:nvPr>
        </p:nvSpPr>
        <p:spPr>
          <a:xfrm>
            <a:off x="510241" y="2125981"/>
            <a:ext cx="7210396" cy="4251959"/>
          </a:xfrm>
        </p:spPr>
        <p:txBody>
          <a:bodyPr>
            <a:normAutofit fontScale="85000" lnSpcReduction="20000"/>
          </a:bodyPr>
          <a:lstStyle/>
          <a:p>
            <a:pPr marL="0" indent="0" algn="r" rtl="1">
              <a:buNone/>
            </a:pPr>
            <a:r>
              <a:rPr lang="fa-IR" dirty="0" smtClean="0"/>
              <a:t>-</a:t>
            </a:r>
            <a:r>
              <a:rPr lang="ar-SA" b="1" dirty="0" smtClean="0"/>
              <a:t>حداكثر </a:t>
            </a:r>
            <a:r>
              <a:rPr lang="ar-SA" b="1" dirty="0"/>
              <a:t>بهره‌كشی و استفاده را از انسان‌ها به عنوان ابزار تولید داشته باشند</a:t>
            </a:r>
            <a:r>
              <a:rPr lang="ar-SA" b="1" dirty="0" smtClean="0"/>
              <a:t>.</a:t>
            </a:r>
            <a:endParaRPr lang="en-US" b="1" dirty="0" smtClean="0"/>
          </a:p>
          <a:p>
            <a:pPr marL="0" indent="0" algn="r" rtl="1">
              <a:buNone/>
            </a:pPr>
            <a:r>
              <a:rPr lang="ar-SA" b="1" dirty="0"/>
              <a:t/>
            </a:r>
            <a:br>
              <a:rPr lang="ar-SA" b="1" dirty="0"/>
            </a:br>
            <a:r>
              <a:rPr lang="fa-IR" b="1" dirty="0" smtClean="0"/>
              <a:t>-</a:t>
            </a:r>
            <a:r>
              <a:rPr lang="ar-SA" b="1" dirty="0" smtClean="0"/>
              <a:t>از </a:t>
            </a:r>
            <a:r>
              <a:rPr lang="ar-SA" b="1" dirty="0"/>
              <a:t>نیروی كار ارزان كارگران به صورت اغراق‌آمیزی استفاده نمایند</a:t>
            </a:r>
            <a:r>
              <a:rPr lang="ar-SA" b="1" dirty="0" smtClean="0"/>
              <a:t>.</a:t>
            </a:r>
            <a:endParaRPr lang="en-US" b="1" dirty="0" smtClean="0"/>
          </a:p>
          <a:p>
            <a:pPr marL="0" indent="0" algn="r" rtl="1">
              <a:buNone/>
            </a:pPr>
            <a:r>
              <a:rPr lang="ar-SA" b="1" dirty="0"/>
              <a:t/>
            </a:r>
            <a:br>
              <a:rPr lang="ar-SA" b="1" dirty="0"/>
            </a:br>
            <a:r>
              <a:rPr lang="fa-IR" b="1" dirty="0" smtClean="0"/>
              <a:t>-</a:t>
            </a:r>
            <a:r>
              <a:rPr lang="ar-SA" b="1" dirty="0" smtClean="0"/>
              <a:t>انسان </a:t>
            </a:r>
            <a:r>
              <a:rPr lang="ar-SA" b="1" dirty="0"/>
              <a:t>را همانند ماشین بنگرند</a:t>
            </a:r>
            <a:r>
              <a:rPr lang="ar-SA" b="1" dirty="0" smtClean="0"/>
              <a:t>.</a:t>
            </a:r>
            <a:endParaRPr lang="en-US" b="1" dirty="0" smtClean="0"/>
          </a:p>
          <a:p>
            <a:pPr marL="0" indent="0" algn="r" rtl="1">
              <a:buNone/>
            </a:pPr>
            <a:endParaRPr lang="fa-IR" b="1" dirty="0" smtClean="0"/>
          </a:p>
          <a:p>
            <a:pPr algn="r" rtl="1">
              <a:buFontTx/>
              <a:buChar char="-"/>
            </a:pPr>
            <a:r>
              <a:rPr lang="ar-SA" b="1" dirty="0" smtClean="0"/>
              <a:t>نیروی </a:t>
            </a:r>
            <a:r>
              <a:rPr lang="ar-SA" b="1" dirty="0"/>
              <a:t>كارگران را در معرض خرید و فروش قرار دهند</a:t>
            </a:r>
            <a:r>
              <a:rPr lang="ar-SA" b="1" dirty="0" smtClean="0"/>
              <a:t>.</a:t>
            </a:r>
            <a:endParaRPr lang="en-US" b="1" dirty="0" smtClean="0"/>
          </a:p>
          <a:p>
            <a:pPr algn="r" rtl="1">
              <a:buFontTx/>
              <a:buChar char="-"/>
            </a:pPr>
            <a:endParaRPr lang="fa-IR" b="1" dirty="0" smtClean="0"/>
          </a:p>
          <a:p>
            <a:pPr algn="r" rtl="1">
              <a:buFontTx/>
              <a:buChar char="-"/>
            </a:pPr>
            <a:r>
              <a:rPr lang="ar-SA" b="1" dirty="0"/>
              <a:t>زندگی ماشینی و ماشین را بر انسان و جامعه تحمیل نمایند</a:t>
            </a:r>
            <a:r>
              <a:rPr lang="ar-SA" b="1" dirty="0" smtClean="0"/>
              <a:t>.</a:t>
            </a:r>
            <a:endParaRPr lang="en-US" b="1" dirty="0" smtClean="0"/>
          </a:p>
          <a:p>
            <a:pPr algn="r" rtl="1">
              <a:buFontTx/>
              <a:buChar char="-"/>
            </a:pPr>
            <a:endParaRPr lang="fa-IR" b="1" dirty="0" smtClean="0"/>
          </a:p>
          <a:p>
            <a:pPr algn="r" rtl="1">
              <a:buFontTx/>
              <a:buChar char="-"/>
            </a:pPr>
            <a:r>
              <a:rPr lang="ar-SA" b="1" dirty="0"/>
              <a:t>در مدیریت كلاسیك، كارفرما و مدیران مجازند تا با تمام روش‌های استحماری، ایجاد رعب و وحشت نموده، كارگران را به كار گیرند</a:t>
            </a:r>
            <a:r>
              <a:rPr lang="ar-SA" b="1" dirty="0" smtClean="0"/>
              <a:t>.</a:t>
            </a:r>
            <a:endParaRPr lang="en-US" b="1" dirty="0" smtClean="0"/>
          </a:p>
          <a:p>
            <a:pPr marL="0" indent="0" algn="r" rtl="1">
              <a:buNone/>
            </a:pPr>
            <a:r>
              <a:rPr lang="ar-SA" b="1" dirty="0" smtClean="0"/>
              <a:t>- </a:t>
            </a:r>
            <a:r>
              <a:rPr lang="ar-SA" b="1" dirty="0"/>
              <a:t>مدیریت‌هایی كه در مرز منافع شخصی، طبقات حاكم، احزاب سیاسی، اصناف مشخصی پدید آمدند مانند</a:t>
            </a:r>
            <a:r>
              <a:rPr lang="ar-SA" b="1" dirty="0" smtClean="0"/>
              <a:t>:</a:t>
            </a:r>
            <a:endParaRPr lang="en-US" b="1" dirty="0" smtClean="0"/>
          </a:p>
        </p:txBody>
      </p:sp>
      <p:sp>
        <p:nvSpPr>
          <p:cNvPr id="4" name="Slide Number Placeholder 3"/>
          <p:cNvSpPr>
            <a:spLocks noGrp="1"/>
          </p:cNvSpPr>
          <p:nvPr>
            <p:ph type="sldNum" sz="quarter" idx="12"/>
          </p:nvPr>
        </p:nvSpPr>
        <p:spPr/>
        <p:txBody>
          <a:bodyPr/>
          <a:lstStyle/>
          <a:p>
            <a:fld id="{6D22F896-40B5-4ADD-8801-0D06FADFA095}" type="slidenum">
              <a:rPr lang="en-US" smtClean="0"/>
              <a:t>9</a:t>
            </a:fld>
            <a:endParaRPr lang="en-US" dirty="0"/>
          </a:p>
        </p:txBody>
      </p:sp>
    </p:spTree>
    <p:extLst>
      <p:ext uri="{BB962C8B-B14F-4D97-AF65-F5344CB8AC3E}">
        <p14:creationId xmlns:p14="http://schemas.microsoft.com/office/powerpoint/2010/main" val="3266739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2000"/>
                                        <p:tgtEl>
                                          <p:spTgt spid="3">
                                            <p:txEl>
                                              <p:pRg st="1" end="1"/>
                                            </p:txEl>
                                          </p:spTgt>
                                        </p:tgtEl>
                                      </p:cBhvr>
                                    </p:animEffect>
                                    <p:anim calcmode="lin" valueType="num">
                                      <p:cBhvr>
                                        <p:cTn id="21"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2"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2000"/>
                                        <p:tgtEl>
                                          <p:spTgt spid="3">
                                            <p:txEl>
                                              <p:pRg st="2" end="2"/>
                                            </p:txEl>
                                          </p:spTgt>
                                        </p:tgtEl>
                                      </p:cBhvr>
                                    </p:animEffect>
                                    <p:anim calcmode="lin" valueType="num">
                                      <p:cBhvr>
                                        <p:cTn id="2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2000"/>
                                        <p:tgtEl>
                                          <p:spTgt spid="3">
                                            <p:txEl>
                                              <p:pRg st="4" end="4"/>
                                            </p:txEl>
                                          </p:spTgt>
                                        </p:tgtEl>
                                      </p:cBhvr>
                                    </p:animEffect>
                                    <p:anim calcmode="lin" valueType="num">
                                      <p:cBhvr>
                                        <p:cTn id="35"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36"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2000"/>
                                        <p:tgtEl>
                                          <p:spTgt spid="3">
                                            <p:txEl>
                                              <p:pRg st="6" end="6"/>
                                            </p:txEl>
                                          </p:spTgt>
                                        </p:tgtEl>
                                      </p:cBhvr>
                                    </p:animEffect>
                                    <p:anim calcmode="lin" valueType="num">
                                      <p:cBhvr>
                                        <p:cTn id="42"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43"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45" presetClass="entr" presetSubtype="0" fill="hold" grpId="0" nodeType="click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animEffect transition="in" filter="fade">
                                      <p:cBhvr>
                                        <p:cTn id="48" dur="2000"/>
                                        <p:tgtEl>
                                          <p:spTgt spid="3">
                                            <p:txEl>
                                              <p:pRg st="8" end="8"/>
                                            </p:txEl>
                                          </p:spTgt>
                                        </p:tgtEl>
                                      </p:cBhvr>
                                    </p:animEffect>
                                    <p:anim calcmode="lin" valueType="num">
                                      <p:cBhvr>
                                        <p:cTn id="49"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50"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45" presetClass="entr" presetSubtype="0" fill="hold" grpId="0"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2000"/>
                                        <p:tgtEl>
                                          <p:spTgt spid="3">
                                            <p:txEl>
                                              <p:pRg st="9" end="9"/>
                                            </p:txEl>
                                          </p:spTgt>
                                        </p:tgtEl>
                                      </p:cBhvr>
                                    </p:animEffect>
                                    <p:anim calcmode="lin" valueType="num">
                                      <p:cBhvr>
                                        <p:cTn id="56" dur="2000" fill="hold"/>
                                        <p:tgtEl>
                                          <p:spTgt spid="3">
                                            <p:txEl>
                                              <p:pRg st="9" end="9"/>
                                            </p:txEl>
                                          </p:spTgt>
                                        </p:tgtEl>
                                        <p:attrNameLst>
                                          <p:attrName>ppt_w</p:attrName>
                                        </p:attrNameLst>
                                      </p:cBhvr>
                                      <p:tavLst>
                                        <p:tav tm="0" fmla="#ppt_w*sin(2.5*pi*$)">
                                          <p:val>
                                            <p:fltVal val="0"/>
                                          </p:val>
                                        </p:tav>
                                        <p:tav tm="100000">
                                          <p:val>
                                            <p:fltVal val="1"/>
                                          </p:val>
                                        </p:tav>
                                      </p:tavLst>
                                    </p:anim>
                                    <p:anim calcmode="lin" valueType="num">
                                      <p:cBhvr>
                                        <p:cTn id="57" dur="2000" fill="hold"/>
                                        <p:tgtEl>
                                          <p:spTgt spid="3">
                                            <p:txEl>
                                              <p:pRg st="9" end="9"/>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2733</Words>
  <Application>Microsoft Office PowerPoint</Application>
  <PresentationFormat>On-screen Show (4:3)</PresentationFormat>
  <Paragraphs>341</Paragraphs>
  <Slides>47</Slides>
  <Notes>5</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PowerPoint Presentation</vt:lpstr>
      <vt:lpstr>PowerPoint Presentation</vt:lpstr>
      <vt:lpstr>سیمای مدیرموفق </vt:lpstr>
      <vt:lpstr>مقدمه</vt:lpstr>
      <vt:lpstr>- گروهی دیگر كه در كشور اسلامی رشد كرده‌اند و در دانشگاه‌های داخل کشور مدرك تحصیلی گرفته‌اند. هم مذهبی هستند و مراسم مذهبی آنان ترك نمی‌شود اما از نظر فكری و علمی، غرب‌زد‌ه‌اند و در برابر تهاجم فرهنگی غرب بر ضد اسلام، بی‌دفاع مانده و باور كرده‌اند كه اسلام «مباحث مدیریتی» ندارد. و مدیریت علم سازمان یافته عصر ماست از این رو نمی‌توانند حقیقت را درک کنند و مباحث مدیریت اسلامی را بدرستی كشف نمایند.  </vt:lpstr>
      <vt:lpstr>قرآن كریم این روش متكامل را مطرح فرموده است كه: «فبشّر عباد الذین یستمعون القول فیتبعون احسنه اولئك هدیهم الله و اولئك هم اولوالالباب»   </vt:lpstr>
      <vt:lpstr>دوم – انواع مدیریت‌ها</vt:lpstr>
      <vt:lpstr>حضرت امیرالمؤمنین  به بزرگترین مدیر فعال سرزمین مصر، در هدفداری و موضع‌گیری مدیریت اسلامی می‌نویسد «مالك، با مردم مصر مانند حیوان درنده برخورد نكن، زیرا مردم دو گروهند ‹اِما اخ لك فی‌الدین› یا برادران دینی تو هستند ‹و اما نظیر لك فی‌الخلق› و یا اگر مسلمان نیستند همانند تو انسانند.»    </vt:lpstr>
      <vt:lpstr>معایب مکاتب مدیریت غربی </vt:lpstr>
      <vt:lpstr>معایب مکاتب مدیریت غربی </vt:lpstr>
      <vt:lpstr>این دسته از حكومت‌ها و مدیریت‌ها از نظر قرآن و نهج‌البلاغه، مردود می‌باشند زیرا در قرآن و نهج‌البلاغه حكومت و مدیریت تكیه‌گاه‌های ارزشمندی دارند كه نمی‌توان در مدیریت اسلامی تئوری مدیریت الیگارشی یا اریستوكراسی را پذیرفت مانند:  </vt:lpstr>
      <vt:lpstr>مدیریت ازدیدگاه قرآن</vt:lpstr>
      <vt:lpstr>سیمای مدیرموفق درسوره ی یوسف</vt:lpstr>
      <vt:lpstr>الر تِلْكَ ءَایَاتُ الْكِتَابِ الْمُبِین «1» إِنَّآ أَنْزَلْنَاهُ قُرْءَاناً عَرَبِیّاً لَعَلَّكُمْ تَعْقِلُون َ«2»  </vt:lpstr>
      <vt:lpstr>إِذْ قَالَ یُوسُفُ لِأَبِیهِ یَآ أَبَتِ إِنِّی رَأَیْتُ أَحَدَ عَشَرَ كَوْكَباً وَ الشَّمْسَ وَ الْقَمَرَ رَأَیْتُهُمْ لِی سَاجِدِینَ «4» «آنگاه كه یوسف به پدر خویش گفت: ای پدر! همانا من (در خواب) یازده ستاره با خورشید و ماه دیدم، آنها را در برابر خود سجده‌كنان دیدم.» </vt:lpstr>
      <vt:lpstr>قَالَ یَا بُنَی لَاتَقْصُصْ رُءْیَاكَ عَلَی‌ إِخْوَتِكَ فَیَكِیدُواْ لَكَ كَیْداً إِنَّ الْشَّیْطَانَ لِلْإِنْسَانِ عَدُوٌّ مُّبِینٌ«5» «(یعقوب)گفت: ای پسر كوچكم! خوابت را برای برادرانت بازگو مكن، كه برایت نقشه‌ای (خطرناك) می‌كشند. همانا شیطان، برای انسان دشمنی آشكار است.» </vt:lpstr>
      <vt:lpstr>    5- نگرش استراتژیکی آینده‌نگری، صفتی ارزنده است.«لا تقصص... فیكیدوا» 6- خطر افشای اسرار افشای اسرار و برخی اخبار، تبعات بدی را به دنبال دارد.  7- میزان ریسک  در موارد مهم و حسّاس باید خطر را قبل از وقوع آن گوشزد كرد.                    8- رازداری  9- افشاگری بجا      10-در مسایل مهم، گاهی اظهار سوءظن و یا پرده‌برداشتن از خصلت‌ها  مانعی ندارد. «فَیَكیدوا لَك كَیدا»  </vt:lpstr>
      <vt:lpstr>وَكَذَلِكَ یَجْتَبِیكَ رَبُّكَ وَیُعَلِّمُكَ مِن تَأْوِیلِ الْأَحَادِیثِ وَ یُتِمُّ نِعْمَتَهُ عَلَیْكَ وَعَلی‌ ءَالِ یَعْقُوبَ كَمَآ أَتَمَّهَا عَلَی‌ أَبَوَیْكَ مِن قَبْلُ إِبْرَاهِیمَ وَ إِسْحَاقَ إِنَّ رَبَّكَ عَلِیمٌ حَكِیمٌ«6» «و اینگونه پرودگارت تو را برمی‌گزیند واز تعبیر خواب‌ها (و سرانجام امور) تو را آگاه می‌سازد و نعمتش را بر تو و بر خاندان یعقوب تمام می‌كند. همان گونه كه پیش از این بر پدرانت ابراهیم و اسحاق تمام كرد. همانا پرودگارت دانای حكیم است.» </vt:lpstr>
      <vt:lpstr>إِذْ قَالُواْ لَیُوسُفُ وَأَخُوهُ أَحَبُّ إِلَی‌ أَبِینَا مِنَّا وَ نَحْنُ عُصْبَةٌ إِنَّ أَبَانَا لَفِی ضَلاَلٍ مُّبِینٍ «8» «آنگاه كه (برادران او) گفتند: همانا یوسف و برادرش (بنیامین) نزد پدرمان از ما كه گروهی نیرومند هستیم محبوب‌ترند. همانا پدرمان (در این علاقه به آن دو) در گمراهی روشنی است.»  </vt:lpstr>
      <vt:lpstr>اُقْتُلُواْ یُوسُفَ أَوِ اطْرَحُوهُ أَرْضاً یَخْلُ لَكُمْ وَجْهُ أَبِیكُمْ وَ تَكُونُواْ مِن بَعْدِهِ قَوْماً صَالِحِینَ«9» «(برادران به یكدیگر گفتند:) یوسف را بكشید یا او را به سرزمینی دور بیافكنید تا توجّه پدرتان مخصوص شما شود و پس از انجام طرح (با توبه) گروهی شایسته باشید.» </vt:lpstr>
      <vt:lpstr>قَالَ قَآئِلٌ مِّنْهُمْ لَا تَقْتُلُواْ یُوسُفَ وَأَلْقُوهُ فِی غَیَابَتِ الْجُبِ‌ّ یَلْتَقِطْهُ بَعْضُ السَّیَّارَةِ إِن كُنتُمْ فَاعِلِینَ«10» «گوینده‌ای از میان آنان گفت: یوسف را نكشید و اگر قصد این كار را دارید، او را به نهان‌خانه چاه بیفكنید تا بعضی كاروان‌ها (كه از آنجا عبور می‌كنند) او را برگیرند.» </vt:lpstr>
      <vt:lpstr>قَالُواْ یَآ أَبَانَا مَالَكَ لَا تَأْمَنَّا عَلَی‌ یُوسُفَ وَ إِنَّا لَهُ لَنَاصِحُونَ «11» «گفتند: ای پدر تو را چه شده كه ما را بر یوسف امین نمی‌دانی، در حالی كه قطعاً ما خیرخواه او هستیم؟!» </vt:lpstr>
      <vt:lpstr>قَالَ إِنِّی لَیَحْزُنُنِی أَن تَذْهَبُواْ بِهِ وَ أَخَافُ أَنْ یَأْكُلَهُ الذِّئْبُ وَ أَنْتُمْ عَنْهُ غَافِلُونَ «13» «(یعقوب) گفت: همانا اینكه او را ببرید مرا غمگین می‌سازد و از این می‌ترسم كه گرگ او را بخورد و شما از او غافل باشید.» </vt:lpstr>
      <vt:lpstr>فَلَمَّا ذَهَبُواْ بِهِ وَ أَجْمَعُواْ أَن یَجْعَلُوهُ فِی غَیَابَتِ الْجُبِ‌ّ وَ أَوْحَیْنَآ إِلَیْهِ لَتُنَبِّئَنَّهُمْ بِأَمْرِهِمْ هَذا وَ هُمْ لَا یَشْعُرُونَ «15» «پس چون اورا با خود بردند وهمگی تصمیم گرفتند كه اورا در مخفی‌گاه چاه قرار دهند، (تصمیم خود را عملی كردند) وما به او وحی كردیم كه در آینده آنها را از این كارشان خبر خواهی‌داد، در حالی كه آنها (تو را) نشناسند.» </vt:lpstr>
      <vt:lpstr>وَ جَآءُو عَلَی‌ قَمِیصِهِ بِدَمٍ كَذِبٍ قَالَ بَلْ سَوَّلَتْ لَكُمْ أَنفُسُكُمْ أَمْراً فَصَبْرٌ جَمِیلٌ وَ اللَّهُ الْمُسْتَعَانُ عَلَی‌ مَا تَصِفُونَ «18» «و پیراهن یوسف را آغشته به خونی دروغین (نزد پدر) آوردند. (پدر) گفت: چنین نیست، (كه یوسف را گرگ دریده باشد)، بلكه نفسِتان كاری (بد) را برای شما آراسته است. پس صبری جمیل و نیكو لازم است و خدا را بر آنچه (از فراق یوسف) می‌گویید، به استعانت می‌طلبم.» </vt:lpstr>
      <vt:lpstr>وَ قَالَ الَّذِی اشْتَرَاهُ مِن مِّصْرَ لِامْرَأَتِهِ أَكْرِمِی مَثْوَاهُ عَسَی‌ أَن یَنْفَعَنَآ أَوْ نَتَّخِذَهُ وَلَداً وَكَذَلِكَ مَكَّنَّا لِیُوسُفَ فِی الْأَرْضِ وَ لِنُعَلِّمَهُ مِن تَأْوِیلِ الْأَحَادِیثِ وَ اللَّهُ غَالِبٌ عَلَی‌ أَمْرِهِ وَ لَكِنَّ أَكْثَرَ النَّاسِ لَا یَعْلَمُونَ «21» «و كسی از مردم مصر كه یوسف را خرید، به همسرش گفت: مقام او را گرامی دار (او را به دید بَرده، نگاه مكن) امید است كه در آینده ما را سود برساند یا او را به فرزندی بگیریم. و اینگونه ما به یوسف در آن سرزمین جایگاه و مكنت دادیم (تا اراده ما تحقق یابد) و تا او را از تعبیر خواب‌ها بیاموزیم و خداوند بر كار خویش تواناست، ولی اكثر مردم نمی‌دانند.» </vt:lpstr>
      <vt:lpstr>وَلَمَّا بَلَغَ أَشُدَّهُ ءَاتَیْنَاهُ حُكْماً وَ عِلْماً وَ كَذَلِكَ نَجْزِی الْمُحْسِنِینَ «22»  «و چون (یوسف) به رشد و قوّت خود رسید به او حُكم (نبوّت یا حكمت) و علم دادیم و ما اینگونه نیكوكاران را پاداش می‌دهیم.»</vt:lpstr>
      <vt:lpstr>وَ رَاوَدَتْهُ الَّتِی هُوَ فِی بَیْتِهَا عَن نَّفْسِهِ وَ غَلَّقَتِ الْأَبْوَابَ وَ قَالَتْ هَیْتَ لَكَ قَالَ مَعَاذَ اللَّهِ إِنَّهُ رَبِّی أَحْسَنَ مَثْوَای إِنَّهُ لَا یُفْلِحُ الظَّالِمُونَ«23» «و زنی كه یوسف در خانه او بود، از یوسف از طریق مراوده و ملایمت، تمنای كام‌گیری كرد و درها را (برای انجام مقصودش) محكم بست و گفت: برای تو آماده‌ام. یوسف گفت: پناه به خدا كه او پروردگار من است و مقام مرا گرامی داشته، قطعاً ستمگران رستگار نمی‌شوند.» </vt:lpstr>
      <vt:lpstr>یُوسُفُ أَعْرِضْ عَنْ هَذَا وَاسْتَغْفِرِی لِذَنبِكِ إِنَّكِ كُنتِ مِنَ الْخَاطِئِینَ«29» «(عزیز مصر گفت:) یوسف از این مسئله صرف نظر كن و (آن را بازگو نكن وبه همسرش نیز خطاب كرد و گفت:) تو برای گناهت استغفاركن، چون از خطاكاران هستی.» </vt:lpstr>
      <vt:lpstr>فَلَمَّا سَمِعَتْ بِمَكْرِهِنَّ أَرْسَلَتْ إِلَیْهِنَّ وَأَعْتَدَتْ لَهُنَّ مُتّــَكَاً وَءَاتَتْ كُلَّ وَاحِـدَةٍ مِّنْهُنَّ سِكِّیناً وَقَالَتِ اخْرُجْ عَلَیْهِنَّ فَلَمَّا رَأَیْنَهُ أَكْبَرْنَهُ وَقَطَّعْنَ أَیْدِیَهُنَّ وَ قُلْنَ حَاشَ لِلَّهِ مَا هَذَا بَشَراً إِنْ هَذَآ إِلَّا مَلَكٌ كَرِیمٌ«31» «پس چون (همسر عزیز) نیرنگ (وبدگویی) زنان (مصر) را شنید، (كسی را برای دعوت) به سراغ آنها فرستاد و برای آنان (محفل و) تكیه‌گاهی آماده كرد و به هر یك چاقویی داد (تا میوه میل كنند) و به یوسف گفت: بر زنان وارد شو. همین كه زنان او را دیدند بزرگش یافتند و دست‌های خود را (به جای میوه) عمیقاً بریدند و گفتند: منزّه است خداوند، این بشر نیست، این نیست جز فرشته‌ای </vt:lpstr>
      <vt:lpstr>قَالَ لَا یَأْتِیْكُمَا طَعَامٌ تُرْزَقَانِهِ إِلَّا نَبَّأْتُكُمَا بِتَأْوِیلِهِ قَبْلَ أَن یَأْتِیَكُمَا ذَ لِكُمَا مِمَّا عَلَّمَنِی رَبِّی إِنِّی تَرَكْتُ مِلَّةَ قَوْمٍ لَّا یُؤْمِنُونَ بِاللَّهِ وَهُم بِالْأَخِرَةِ هُمْ كَافِرُونَ«37» «(یوسف به آن دو نفر كه خواب دیده بودند) گفت: من قبل از آنكه جیره غذایی شما برسد، تأویل خوابتان را خواهم گفت. این از اموری است كه پرودگارم به من آموخته است. همانا من آئین قومی را كه به خدا ایمان ندارند و به قیامت كفر می‌ورزند، رها كرده‌ام.»  </vt:lpstr>
      <vt:lpstr>یَا صَاحِبَی السِّجْنِ أَمَّآ أَحَدُكُمَا فَیَسْقِـی رَبَّهُ خَـمْراً وَ أَمَّـا الْأَخَرُ فَیُصْلَـبُ فَتـَأْكُلُ الطَّیْرُ مِن رَّأْسِهِ قُضِی الْأَمْرُ الَّذِی فِیهِ تَسْتَفْتِیَانِ«41» «ای دوستان زندانیم، امّا یكی از شما (آزاد می‌شود) و به ارباب خود شراب می‌نوشاند و دیگری به دار آویخته می‌شود و (آنقدر بالای دار می‌ماند كه) پرندگان (با نوك خود) از سر او می‌خورند. امری كه درباره آن از من نظر خواستید، حتمی و قطعی است.» </vt:lpstr>
      <vt:lpstr>قَالُواْ أَضْغَـاثُ أَحْـلاَمٍ وَمـَا نـَحْنُ بِتَأْوِیلِ الْأَحْلاَمِ بِعَالِمِینَ«44» «(اطرافیان پادشاه) گفتند: خواب‌هایی پریشان است و ما به تعبیر خواب‌های آشفته دانا نیستیم.» </vt:lpstr>
      <vt:lpstr>قَالَ تَزْرَعُونَ سَبْعَ سِنِینَ دَأَباً فَمَا حَصَدتُّمْ فَذَرُوهُ فِی سُنبُلِهِ إِلَّا قَلِیلاً مِّمَّا تَأْكُلُونَ«47» «(یوسف در جواب) گفت: هفت سال پی‌درپی كشت كنید و آنچه را درو كردید، جز اندكی را كه می‌خورید، در خوشه‌اش كنار بگذارید.»</vt:lpstr>
      <vt:lpstr>وَ قَالَ الْمَلِكُ ائْتُونِی بِهِ أَسْتَخْلِصْهُ لِنَفْسِی فَلَمَّا كَلَّمَهُ قَالَ إِنَّكَ الْیَوْمَ لَدَیْنَا مَكِینٌ أَمِینٌ«54» «و پادشاه گفت: یوسف را نزد من آورید تا وی را (مشاور) مخصوص خود قرار دهم. پس چون با او گفتگو نمود، به او گفت: همانا تو امروز نزد ما دارای منزلتی بزرگ و فردی امین هستی.» </vt:lpstr>
      <vt:lpstr>قَالَ اجْعَلْنِی عَلَی‌ خَزَآئِنِ الْأَرْضِ إِنِّی حَفِیظٌ عَلِیمٌ«55» «(یوسف) گفت: مرا بر خزانه‌های این سرزمین (مصر) بگمار، زیرا كه من نگهبانی دانا هستم.» </vt:lpstr>
      <vt:lpstr>علاوه بر «حفیظ و علیم» بودن، معیارهای دیگری در قرآن ذكر شده است،  از آن جمله:  الف) ایمان. «افمن كان مؤمناً كمن كان فاسقاً لایستوون»  ب) سابقه. «والسابقون السابقون . اولئك المقربون»  ج) هجرت. «والذین آمنوا و لم یهاجروا ما لكم من ولایتهم من شی‌ء»  د) توان جسمی و علمی. «و زاده بسطة فی‌العلم و الجسم»  هـ) اصالت خانوادگی. «ماكان ابوك امرء سوء»  و) جهاد و مبارزه. «فضل اللَّه المجاهدین علی‌القاعدین اجراً عظیما </vt:lpstr>
      <vt:lpstr>وَجَآءَ إِخْوَةُ یُوسُفَ فَدَخَلُواْ عَلَیْهِ فَعَرَفَهُمْ وَ هُمْ لَهُ مُنكِرُونَ«58» «(سرزمین كنعان را قحطی فرا گرفت) و (در پی مواد غذایی) برادران یوسف (به مصر) آمدند و بر او وارد شدند، آنگاه (یوسف) آنان را شناخت، ولی آنها او را نشناختند.» </vt:lpstr>
      <vt:lpstr>وَ لَمَّا جَهَّزَهُم بِجَهَازِهِمْ قَالَ ائْتُونِی بِأَخٍ لَّكُم مِّنْ أَبِیكُمْ أَلَاتَرَوْنَ أَنِّی أُوفِی الْكَیْلَ وَأَنَاْ خَیْرُ الْمُنْزِلِینَ«59» «و چون یوسف بارهای (غذایی) آنان را آماده ساخت، گفت: برادر پدری خود را (در نوبت آینده) نزد من آورید. آیا نمی‌بینید كه من پیمانه را كامل می‌دهم و بهترین میزبان هستم.» </vt:lpstr>
      <vt:lpstr>فَإِنْ لَّمْ تَأْتُونِی بِهِ فَلاكَیْلَ لَكُمْ عِندِی وَ لَاتَقْرَبُونِ«60» «(ولی) اگر آن برادر را نزد من نیاورید، نه پیمانه‌ای (از غلّه) نزد من خواهید داشت و نه نزدیك من شوید.» </vt:lpstr>
      <vt:lpstr>قَالُواْ تَاللَّهِ لَقَدْ عَلِمْتُم مَّا جِئْنَا لِنُفْسِدَ فِی الْأَرْضِ وَ مَا كُنَّا سَارِقِینَ«73» «گفتند: به خدا سوگند شما می‌دانید كه ما برای فساد در این سرزمین نیامده‌ایم و ما هرگز سارق نبوده‌ایم.» </vt:lpstr>
      <vt:lpstr>قَالُواْ جَزَآؤُهُ مَن وُجِدَ فِی رَحْلِهِ فَهُوَ جَزَآؤُهُ كَذَ لِكَ نَجْزِی الظَّالِمِینَ«75» «گفتند: كیفرش چنین است كه هر كس پیمانه در بارش پیدا شود، خود او جزای سرقت است (كه به عنوان گروگان یا برده در اختیار صاحب پیمانه قرار گیرد) ما (در منطقه كنعان) ظالم (سارق) را اینگونه كیفر می‌دهیم.» </vt:lpstr>
      <vt:lpstr>وَ سْئَلِ الْقَرْیَةَ الَّتِی كُنَّا فِیهَا وَالْعِیرَ الَّتِی أَقْبَلْنَا فِیهَا وَ إِنَّا لَصَادِقُونَ«82» «(اگر به حرف ما اطمینان نداری) از قریه‌ای كه در آن بودیم و از كاروانی كه در میانشان به اینجا رو آورده‌ایم، سؤال كن و بی‌شك ما راستگو هستیم.» </vt:lpstr>
      <vt:lpstr>قَالَ هَلْ عَلِمْتـُم مَّا فَعَلْتُم بِیُوسُفَ وَ أَخِیهِ إِذْ أَنْتُمْ جَاهِلُونَ«89» «(یوسف) گفت: آیا دانستید با یوسف و برادرش چه كردید آنگاه كه شما نادان بودید.» </vt:lpstr>
      <vt:lpstr>وَ لَمَّا فَصَلَتِ الْعِیرُ قَالَ أَبُوهُمْ إِنِّی لَأَجِدُ رِیحَ یُوسُفَ لَوْلَآ أَن تُفَنِّدُونِ«94» «و چون كاروان (از مصر به سوی كنعان محل زندگی یعقوب) رهسپار شد، پدرشان گفت: همانا من بوی یوسف را می‌یابم، البتّه اگر مرا كم‌خرد ندانید.» </vt:lpstr>
      <vt:lpstr>قَالُواْ یَآ أَبَانَا اسْتَغْفِرْ لَنَا ذُنُوبَنَآ إِنَّا كُنَّا خَاطِئِـینَ«97» «(فرزندان) گفتند: ای پدر! برای گناهانمان (از خداوند) طلبِ آمرزش كن كه براستی ما خطاكار بودیم» قَالَ سَوْفَ أَسْتَغْفِرُ لَكُمْ رَبِّی إِنَّهُ هُوَ الْغَفُورُ الرَّحِیمُ«98» «(یعقوب) گفت: بزودی از پروردگارم برای شما طلب آمرزش می‌كنم، براستی كه او، خود آمرزنده و بسیار مهربان است.» </vt:lpstr>
      <vt:lpstr>ازتوجه شما سپاسگزارم</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mr.aliahmadi</dc:creator>
  <cp:lastModifiedBy>User</cp:lastModifiedBy>
  <cp:revision>1</cp:revision>
  <dcterms:created xsi:type="dcterms:W3CDTF">2006-08-16T00:00:00Z</dcterms:created>
  <dcterms:modified xsi:type="dcterms:W3CDTF">2013-12-22T12:48:35Z</dcterms:modified>
</cp:coreProperties>
</file>