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6" r:id="rId2"/>
    <p:sldId id="260" r:id="rId3"/>
    <p:sldId id="257" r:id="rId4"/>
    <p:sldId id="259" r:id="rId5"/>
    <p:sldId id="261" r:id="rId6"/>
    <p:sldId id="258" r:id="rId7"/>
    <p:sldId id="263" r:id="rId8"/>
    <p:sldId id="262" r:id="rId9"/>
    <p:sldId id="264" r:id="rId10"/>
    <p:sldId id="265" r:id="rId11"/>
    <p:sldId id="266" r:id="rId12"/>
    <p:sldId id="267" r:id="rId13"/>
    <p:sldId id="268" r:id="rId14"/>
    <p:sldId id="269" r:id="rId15"/>
    <p:sldId id="270" r:id="rId16"/>
    <p:sldId id="271" r:id="rId17"/>
    <p:sldId id="272" r:id="rId18"/>
    <p:sldId id="274" r:id="rId19"/>
    <p:sldId id="273" r:id="rId20"/>
    <p:sldId id="275" r:id="rId21"/>
    <p:sldId id="276" r:id="rId22"/>
    <p:sldId id="277" r:id="rId23"/>
    <p:sldId id="279" r:id="rId24"/>
    <p:sldId id="278" r:id="rId25"/>
    <p:sldId id="280" r:id="rId26"/>
    <p:sldId id="281" r:id="rId27"/>
    <p:sldId id="282" r:id="rId28"/>
    <p:sldId id="283" r:id="rId29"/>
    <p:sldId id="284" r:id="rId30"/>
    <p:sldId id="285" r:id="rId31"/>
    <p:sldId id="286" r:id="rId32"/>
    <p:sldId id="287" r:id="rId33"/>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3" d="100"/>
          <a:sy n="63" d="100"/>
        </p:scale>
        <p:origin x="-120" y="-5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0"/>
            <a:ext cx="752475"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1"/>
          <p:cNvSpPr>
            <a:spLocks noGrp="1"/>
          </p:cNvSpPr>
          <p:nvPr>
            <p:ph type="ctrTitle"/>
          </p:nvPr>
        </p:nvSpPr>
        <p:spPr>
          <a:xfrm>
            <a:off x="1216152" y="1267485"/>
            <a:ext cx="7235981" cy="5133316"/>
          </a:xfrm>
        </p:spPr>
        <p:txBody>
          <a:bodyPr/>
          <a:lstStyle>
            <a:lvl1pPr>
              <a:defRPr sz="11500"/>
            </a:lvl1pPr>
          </a:lstStyle>
          <a:p>
            <a:r>
              <a:rPr lang="en-US" smtClean="0"/>
              <a:t>Click to edit Master title style</a:t>
            </a:r>
            <a:endParaRPr lang="en-US" dirty="0"/>
          </a:p>
        </p:txBody>
      </p:sp>
      <p:sp>
        <p:nvSpPr>
          <p:cNvPr id="3" name="Subtitle 2"/>
          <p:cNvSpPr>
            <a:spLocks noGrp="1"/>
          </p:cNvSpPr>
          <p:nvPr>
            <p:ph type="subTitle" idx="1"/>
          </p:nvPr>
        </p:nvSpPr>
        <p:spPr>
          <a:xfrm>
            <a:off x="1216151" y="201702"/>
            <a:ext cx="6189583" cy="949569"/>
          </a:xfrm>
        </p:spPr>
        <p:txBody>
          <a:bodyPr>
            <a:normAutofit/>
          </a:bodyPr>
          <a:lstStyle>
            <a:lvl1pPr marL="0" indent="0" algn="r">
              <a:buNone/>
              <a:defRPr sz="2400">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C55FA38-3620-427C-B390-FEE9AA85DC21}" type="datetimeFigureOut">
              <a:rPr lang="fa-IR" smtClean="0"/>
              <a:t>02/16/1435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a:xfrm>
            <a:off x="8150469" y="236415"/>
            <a:ext cx="785301" cy="365125"/>
          </a:xfrm>
        </p:spPr>
        <p:txBody>
          <a:bodyPr/>
          <a:lstStyle>
            <a:lvl1pPr>
              <a:defRPr sz="1400"/>
            </a:lvl1pPr>
          </a:lstStyle>
          <a:p>
            <a:fld id="{544FF6A5-268E-4C84-9D7F-FC779AD6460C}" type="slidenum">
              <a:rPr lang="fa-IR" smtClean="0"/>
              <a:t>‹#›</a:t>
            </a:fld>
            <a:endParaRPr lang="fa-IR"/>
          </a:p>
        </p:txBody>
      </p:sp>
      <p:grpSp>
        <p:nvGrpSpPr>
          <p:cNvPr id="7" name="Group 6"/>
          <p:cNvGrpSpPr/>
          <p:nvPr/>
        </p:nvGrpSpPr>
        <p:grpSpPr>
          <a:xfrm>
            <a:off x="7467600" y="209550"/>
            <a:ext cx="657226" cy="431800"/>
            <a:chOff x="7467600" y="209550"/>
            <a:chExt cx="657226" cy="431800"/>
          </a:xfrm>
          <a:solidFill>
            <a:schemeClr val="tx2">
              <a:lumMod val="60000"/>
              <a:lumOff val="40000"/>
            </a:schemeClr>
          </a:solidFill>
        </p:grpSpPr>
        <p:sp>
          <p:nvSpPr>
            <p:cNvPr id="8" name="Freeform 5"/>
            <p:cNvSpPr>
              <a:spLocks/>
            </p:cNvSpPr>
            <p:nvPr/>
          </p:nvSpPr>
          <p:spPr bwMode="auto">
            <a:xfrm>
              <a:off x="7467600"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5"/>
            <p:cNvSpPr>
              <a:spLocks/>
            </p:cNvSpPr>
            <p:nvPr/>
          </p:nvSpPr>
          <p:spPr bwMode="auto">
            <a:xfrm>
              <a:off x="7677151"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5"/>
            <p:cNvSpPr>
              <a:spLocks/>
            </p:cNvSpPr>
            <p:nvPr/>
          </p:nvSpPr>
          <p:spPr bwMode="auto">
            <a:xfrm>
              <a:off x="7881939" y="20955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1"/>
                                        </p:tgtEl>
                                      </p:cBhvr>
                                    </p:animEffect>
                                    <p:set>
                                      <p:cBhvr>
                                        <p:cTn id="7" dur="1" fill="hold">
                                          <p:stCondLst>
                                            <p:cond delay="1999"/>
                                          </p:stCondLst>
                                        </p:cTn>
                                        <p:tgtEl>
                                          <p:spTgt spid="11"/>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55FA38-3620-427C-B390-FEE9AA85DC21}" type="datetimeFigureOut">
              <a:rPr lang="fa-IR" smtClean="0"/>
              <a:t>02/16/1435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44FF6A5-268E-4C84-9D7F-FC779AD6460C}"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C55FA38-3620-427C-B390-FEE9AA85DC21}" type="datetimeFigureOut">
              <a:rPr lang="fa-IR" smtClean="0"/>
              <a:t>02/16/1435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44FF6A5-268E-4C84-9D7F-FC779AD6460C}"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n-US" smtClean="0"/>
              <a:t>Click to edit Master title style</a:t>
            </a:r>
            <a:endParaRPr lang="en-US" dirty="0"/>
          </a:p>
        </p:txBody>
      </p:sp>
      <p:sp>
        <p:nvSpPr>
          <p:cNvPr id="3" name="Content Placeholder 2"/>
          <p:cNvSpPr>
            <a:spLocks noGrp="1"/>
          </p:cNvSpPr>
          <p:nvPr>
            <p:ph idx="1"/>
          </p:nvPr>
        </p:nvSpPr>
        <p:spPr>
          <a:xfrm>
            <a:off x="1219200" y="838200"/>
            <a:ext cx="7467600" cy="4419600"/>
          </a:xfrm>
        </p:spPr>
        <p:txBody>
          <a:bodyPr>
            <a:normAutofit/>
          </a:bodyPr>
          <a:lstStyle>
            <a:lvl1pPr>
              <a:defRPr sz="2800"/>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C55FA38-3620-427C-B390-FEE9AA85DC21}" type="datetimeFigureOut">
              <a:rPr lang="fa-IR" smtClean="0"/>
              <a:t>02/16/1435</a:t>
            </a:fld>
            <a:endParaRPr lang="fa-IR"/>
          </a:p>
        </p:txBody>
      </p:sp>
      <p:sp>
        <p:nvSpPr>
          <p:cNvPr id="10" name="Slide Number Placeholder 9"/>
          <p:cNvSpPr>
            <a:spLocks noGrp="1"/>
          </p:cNvSpPr>
          <p:nvPr>
            <p:ph type="sldNum" sz="quarter" idx="11"/>
          </p:nvPr>
        </p:nvSpPr>
        <p:spPr/>
        <p:txBody>
          <a:bodyPr/>
          <a:lstStyle/>
          <a:p>
            <a:fld id="{544FF6A5-268E-4C84-9D7F-FC779AD6460C}" type="slidenum">
              <a:rPr lang="fa-IR" smtClean="0"/>
              <a:t>‹#›</a:t>
            </a:fld>
            <a:endParaRPr lang="fa-IR"/>
          </a:p>
        </p:txBody>
      </p:sp>
      <p:sp>
        <p:nvSpPr>
          <p:cNvPr id="12" name="Footer Placeholder 11"/>
          <p:cNvSpPr>
            <a:spLocks noGrp="1"/>
          </p:cNvSpPr>
          <p:nvPr>
            <p:ph type="ftr" sz="quarter" idx="12"/>
          </p:nvPr>
        </p:nvSpPr>
        <p:spPr/>
        <p:txBody>
          <a:bodyPr/>
          <a:lstStyle/>
          <a:p>
            <a:endParaRPr lang="fa-I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19199" y="4484080"/>
            <a:ext cx="7239001" cy="762000"/>
          </a:xfrm>
        </p:spPr>
        <p:txBody>
          <a:bodyPr bIns="0"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3" name="Title 1"/>
          <p:cNvSpPr>
            <a:spLocks noGrp="1"/>
          </p:cNvSpPr>
          <p:nvPr>
            <p:ph type="title"/>
          </p:nvPr>
        </p:nvSpPr>
        <p:spPr>
          <a:xfrm>
            <a:off x="1219200" y="5257800"/>
            <a:ext cx="7239000" cy="1143000"/>
          </a:xfrm>
        </p:spPr>
        <p:txBody>
          <a:bodyPr>
            <a:noAutofit/>
          </a:bodyPr>
          <a:lstStyle>
            <a:lvl1pPr algn="l">
              <a:defRPr sz="7200" baseline="0">
                <a:ln w="12700">
                  <a:solidFill>
                    <a:schemeClr val="tx2"/>
                  </a:solidFill>
                </a:ln>
              </a:defRPr>
            </a:lvl1pPr>
          </a:lstStyle>
          <a:p>
            <a:r>
              <a:rPr lang="en-US" smtClean="0"/>
              <a:t>Click to edit Master title style</a:t>
            </a:r>
            <a:endParaRPr lang="en-US" dirty="0"/>
          </a:p>
        </p:txBody>
      </p:sp>
      <p:sp>
        <p:nvSpPr>
          <p:cNvPr id="19" name="Date Placeholder 18"/>
          <p:cNvSpPr>
            <a:spLocks noGrp="1"/>
          </p:cNvSpPr>
          <p:nvPr>
            <p:ph type="dt" sz="half" idx="10"/>
          </p:nvPr>
        </p:nvSpPr>
        <p:spPr/>
        <p:txBody>
          <a:bodyPr/>
          <a:lstStyle/>
          <a:p>
            <a:fld id="{9C55FA38-3620-427C-B390-FEE9AA85DC21}" type="datetimeFigureOut">
              <a:rPr lang="fa-IR" smtClean="0"/>
              <a:t>02/16/1435</a:t>
            </a:fld>
            <a:endParaRPr lang="fa-IR"/>
          </a:p>
        </p:txBody>
      </p:sp>
      <p:sp>
        <p:nvSpPr>
          <p:cNvPr id="20" name="Slide Number Placeholder 19"/>
          <p:cNvSpPr>
            <a:spLocks noGrp="1"/>
          </p:cNvSpPr>
          <p:nvPr>
            <p:ph type="sldNum" sz="quarter" idx="11"/>
          </p:nvPr>
        </p:nvSpPr>
        <p:spPr/>
        <p:txBody>
          <a:bodyPr/>
          <a:lstStyle/>
          <a:p>
            <a:fld id="{544FF6A5-268E-4C84-9D7F-FC779AD6460C}" type="slidenum">
              <a:rPr lang="fa-IR" smtClean="0"/>
              <a:t>‹#›</a:t>
            </a:fld>
            <a:endParaRPr lang="fa-IR"/>
          </a:p>
        </p:txBody>
      </p:sp>
      <p:sp>
        <p:nvSpPr>
          <p:cNvPr id="21" name="Footer Placeholder 20"/>
          <p:cNvSpPr>
            <a:spLocks noGrp="1"/>
          </p:cNvSpPr>
          <p:nvPr>
            <p:ph type="ftr" sz="quarter" idx="12"/>
          </p:nvPr>
        </p:nvSpPr>
        <p:spPr/>
        <p:txBody>
          <a:bodyPr/>
          <a:lstStyle/>
          <a:p>
            <a:endParaRPr lang="fa-I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9C55FA38-3620-427C-B390-FEE9AA85DC21}" type="datetimeFigureOut">
              <a:rPr lang="fa-IR" smtClean="0"/>
              <a:t>02/16/1435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44FF6A5-268E-4C84-9D7F-FC779AD6460C}" type="slidenum">
              <a:rPr lang="fa-IR" smtClean="0"/>
              <a:t>‹#›</a:t>
            </a:fld>
            <a:endParaRPr lang="fa-IR"/>
          </a:p>
        </p:txBody>
      </p:sp>
      <p:sp>
        <p:nvSpPr>
          <p:cNvPr id="9" name="Content Placeholder 8"/>
          <p:cNvSpPr>
            <a:spLocks noGrp="1"/>
          </p:cNvSpPr>
          <p:nvPr>
            <p:ph sz="quarter" idx="13"/>
          </p:nvPr>
        </p:nvSpPr>
        <p:spPr>
          <a:xfrm>
            <a:off x="1216152" y="841248"/>
            <a:ext cx="3730752" cy="4389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5102352" y="841248"/>
            <a:ext cx="3730752" cy="4389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19200" y="841248"/>
            <a:ext cx="3733800"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105400" y="841248"/>
            <a:ext cx="3735267" cy="533400"/>
          </a:xfrm>
        </p:spPr>
        <p:txBody>
          <a:bodyPr anchor="t">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9C55FA38-3620-427C-B390-FEE9AA85DC21}" type="datetimeFigureOut">
              <a:rPr lang="fa-IR" smtClean="0"/>
              <a:t>02/16/1435</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544FF6A5-268E-4C84-9D7F-FC779AD6460C}" type="slidenum">
              <a:rPr lang="fa-IR" smtClean="0"/>
              <a:t>‹#›</a:t>
            </a:fld>
            <a:endParaRPr lang="fa-IR"/>
          </a:p>
        </p:txBody>
      </p:sp>
      <p:sp>
        <p:nvSpPr>
          <p:cNvPr id="11" name="Content Placeholder 10"/>
          <p:cNvSpPr>
            <a:spLocks noGrp="1"/>
          </p:cNvSpPr>
          <p:nvPr>
            <p:ph sz="quarter" idx="13"/>
          </p:nvPr>
        </p:nvSpPr>
        <p:spPr>
          <a:xfrm>
            <a:off x="1216152" y="1380744"/>
            <a:ext cx="3730752" cy="38404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14"/>
          </p:nvPr>
        </p:nvSpPr>
        <p:spPr>
          <a:xfrm>
            <a:off x="5102352" y="1380743"/>
            <a:ext cx="3730752" cy="38404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C55FA38-3620-427C-B390-FEE9AA85DC21}" type="datetimeFigureOut">
              <a:rPr lang="fa-IR" smtClean="0"/>
              <a:t>02/16/1435</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544FF6A5-268E-4C84-9D7F-FC779AD6460C}" type="slidenum">
              <a:rPr lang="fa-IR" smtClean="0"/>
              <a:t>‹#›</a:t>
            </a:fld>
            <a:endParaRPr lang="fa-I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C55FA38-3620-427C-B390-FEE9AA85DC21}" type="datetimeFigureOut">
              <a:rPr lang="fa-IR" smtClean="0"/>
              <a:t>02/16/1435</a:t>
            </a:fld>
            <a:endParaRPr lang="fa-IR"/>
          </a:p>
        </p:txBody>
      </p:sp>
      <p:sp>
        <p:nvSpPr>
          <p:cNvPr id="6" name="Slide Number Placeholder 5"/>
          <p:cNvSpPr>
            <a:spLocks noGrp="1"/>
          </p:cNvSpPr>
          <p:nvPr>
            <p:ph type="sldNum" sz="quarter" idx="11"/>
          </p:nvPr>
        </p:nvSpPr>
        <p:spPr/>
        <p:txBody>
          <a:bodyPr/>
          <a:lstStyle/>
          <a:p>
            <a:fld id="{544FF6A5-268E-4C84-9D7F-FC779AD6460C}" type="slidenum">
              <a:rPr lang="fa-IR" smtClean="0"/>
              <a:t>‹#›</a:t>
            </a:fld>
            <a:endParaRPr lang="fa-IR"/>
          </a:p>
        </p:txBody>
      </p:sp>
      <p:sp>
        <p:nvSpPr>
          <p:cNvPr id="7" name="Footer Placeholder 6"/>
          <p:cNvSpPr>
            <a:spLocks noGrp="1"/>
          </p:cNvSpPr>
          <p:nvPr>
            <p:ph type="ftr" sz="quarter" idx="12"/>
          </p:nvPr>
        </p:nvSpPr>
        <p:spPr/>
        <p:txBody>
          <a:bodyPr/>
          <a:lstStyle/>
          <a:p>
            <a:endParaRPr lang="fa-I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715000" y="395287"/>
            <a:ext cx="3008313" cy="1162050"/>
          </a:xfrm>
        </p:spPr>
        <p:txBody>
          <a:bodyPr anchor="b"/>
          <a:lstStyle>
            <a:lvl1pPr algn="l">
              <a:defRPr sz="2000" b="1">
                <a:ln>
                  <a:noFill/>
                </a:ln>
                <a:solidFill>
                  <a:srgbClr val="FF7605"/>
                </a:solidFill>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5715000" y="1557337"/>
            <a:ext cx="3008313" cy="4386263"/>
          </a:xfrm>
        </p:spPr>
        <p:txBody>
          <a:bodyPr/>
          <a:lstStyle>
            <a:lvl1pPr marL="0" indent="0">
              <a:buNone/>
              <a:defRPr sz="140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Content Placeholder 13"/>
          <p:cNvSpPr>
            <a:spLocks noGrp="1"/>
          </p:cNvSpPr>
          <p:nvPr>
            <p:ph sz="quarter" idx="13"/>
          </p:nvPr>
        </p:nvSpPr>
        <p:spPr>
          <a:xfrm>
            <a:off x="914400" y="381000"/>
            <a:ext cx="48006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Date Placeholder 8"/>
          <p:cNvSpPr>
            <a:spLocks noGrp="1"/>
          </p:cNvSpPr>
          <p:nvPr>
            <p:ph type="dt" sz="half" idx="14"/>
          </p:nvPr>
        </p:nvSpPr>
        <p:spPr/>
        <p:txBody>
          <a:bodyPr/>
          <a:lstStyle/>
          <a:p>
            <a:fld id="{9C55FA38-3620-427C-B390-FEE9AA85DC21}" type="datetimeFigureOut">
              <a:rPr lang="fa-IR" smtClean="0"/>
              <a:t>02/16/1435</a:t>
            </a:fld>
            <a:endParaRPr lang="fa-IR"/>
          </a:p>
        </p:txBody>
      </p:sp>
      <p:sp>
        <p:nvSpPr>
          <p:cNvPr id="10" name="Slide Number Placeholder 9"/>
          <p:cNvSpPr>
            <a:spLocks noGrp="1"/>
          </p:cNvSpPr>
          <p:nvPr>
            <p:ph type="sldNum" sz="quarter" idx="15"/>
          </p:nvPr>
        </p:nvSpPr>
        <p:spPr/>
        <p:txBody>
          <a:bodyPr/>
          <a:lstStyle/>
          <a:p>
            <a:fld id="{544FF6A5-268E-4C84-9D7F-FC779AD6460C}" type="slidenum">
              <a:rPr lang="fa-IR" smtClean="0"/>
              <a:t>‹#›</a:t>
            </a:fld>
            <a:endParaRPr lang="fa-IR"/>
          </a:p>
        </p:txBody>
      </p:sp>
      <p:sp>
        <p:nvSpPr>
          <p:cNvPr id="13" name="Footer Placeholder 12"/>
          <p:cNvSpPr>
            <a:spLocks noGrp="1"/>
          </p:cNvSpPr>
          <p:nvPr>
            <p:ph type="ftr" sz="quarter" idx="16"/>
          </p:nvPr>
        </p:nvSpPr>
        <p:spPr/>
        <p:txBody>
          <a:bodyPr/>
          <a:lstStyle/>
          <a:p>
            <a:endParaRPr lang="fa-I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4624754"/>
            <a:ext cx="5486400" cy="404446"/>
          </a:xfrm>
        </p:spPr>
        <p:txBody>
          <a:bodyPr bIns="0" anchor="b"/>
          <a:lstStyle>
            <a:lvl1pPr algn="l">
              <a:defRPr sz="2000" b="1">
                <a:ln w="12700">
                  <a:noFill/>
                </a:ln>
                <a:solidFill>
                  <a:schemeClr val="tx1"/>
                </a:solidFill>
                <a:effectLst/>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323975" y="381000"/>
            <a:ext cx="5867400" cy="40814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219200" y="5029200"/>
            <a:ext cx="4038600" cy="1371600"/>
          </a:xfr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55FA38-3620-427C-B390-FEE9AA85DC21}" type="datetimeFigureOut">
              <a:rPr lang="fa-IR" smtClean="0"/>
              <a:t>02/16/1435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44FF6A5-268E-4C84-9D7F-FC779AD6460C}" type="slidenum">
              <a:rPr lang="fa-IR" smtClean="0"/>
              <a:t>‹#›</a:t>
            </a:fld>
            <a:endParaRPr lang="fa-I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228600" cy="6858000"/>
          </a:xfrm>
          <a:prstGeom prst="rect">
            <a:avLst/>
          </a:prstGeom>
          <a:gradFill>
            <a:gsLst>
              <a:gs pos="0">
                <a:schemeClr val="accent1"/>
              </a:gs>
              <a:gs pos="52000">
                <a:schemeClr val="accent6">
                  <a:lumMod val="75000"/>
                </a:schemeClr>
              </a:gs>
              <a:gs pos="100000">
                <a:schemeClr val="accent6">
                  <a:lumMod val="50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13" name="Rectangle 12"/>
          <p:cNvSpPr/>
          <p:nvPr/>
        </p:nvSpPr>
        <p:spPr>
          <a:xfrm>
            <a:off x="0" y="0"/>
            <a:ext cx="228600" cy="6858000"/>
          </a:xfrm>
          <a:prstGeom prst="rect">
            <a:avLst/>
          </a:prstGeom>
          <a:gradFill>
            <a:gsLst>
              <a:gs pos="0">
                <a:schemeClr val="accent1">
                  <a:lumMod val="60000"/>
                  <a:lumOff val="40000"/>
                </a:schemeClr>
              </a:gs>
              <a:gs pos="50000">
                <a:schemeClr val="accent1"/>
              </a:gs>
              <a:gs pos="100000">
                <a:schemeClr val="accent6">
                  <a:lumMod val="75000"/>
                </a:schemeClr>
              </a:gs>
            </a:gsLst>
            <a:lin ang="5400000" scaled="0"/>
          </a:gradFill>
          <a:ln>
            <a:noFill/>
          </a:ln>
          <a:effectLst>
            <a:innerShdw blurRad="190500" dist="254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ffectLst>
                <a:innerShdw blurRad="63500" dist="50800" dir="18900000">
                  <a:prstClr val="black">
                    <a:alpha val="50000"/>
                  </a:prstClr>
                </a:innerShdw>
              </a:effectLst>
            </a:endParaRPr>
          </a:p>
        </p:txBody>
      </p:sp>
      <p:sp>
        <p:nvSpPr>
          <p:cNvPr id="2" name="Title Placeholder 1"/>
          <p:cNvSpPr>
            <a:spLocks noGrp="1"/>
          </p:cNvSpPr>
          <p:nvPr>
            <p:ph type="title"/>
          </p:nvPr>
        </p:nvSpPr>
        <p:spPr>
          <a:xfrm>
            <a:off x="1219200" y="5257800"/>
            <a:ext cx="7239000" cy="1143000"/>
          </a:xfrm>
          <a:prstGeom prst="rect">
            <a:avLst/>
          </a:prstGeom>
        </p:spPr>
        <p:txBody>
          <a:bodyPr vert="horz" lIns="91440" tIns="45720" rIns="91440" bIns="45720" rtlCol="0" anchor="b">
            <a:noAutofit/>
          </a:bodyPr>
          <a:lstStyle/>
          <a:p>
            <a:endParaRPr lang="en-US" dirty="0"/>
          </a:p>
        </p:txBody>
      </p:sp>
      <p:sp>
        <p:nvSpPr>
          <p:cNvPr id="3" name="Text Placeholder 2"/>
          <p:cNvSpPr>
            <a:spLocks noGrp="1"/>
          </p:cNvSpPr>
          <p:nvPr>
            <p:ph type="body" idx="1"/>
          </p:nvPr>
        </p:nvSpPr>
        <p:spPr>
          <a:xfrm>
            <a:off x="1219200" y="838200"/>
            <a:ext cx="7467600" cy="4419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1259680" y="6553200"/>
            <a:ext cx="7162800" cy="228600"/>
          </a:xfrm>
          <a:prstGeom prst="rect">
            <a:avLst/>
          </a:prstGeom>
        </p:spPr>
        <p:txBody>
          <a:bodyPr vert="horz" lIns="91440" tIns="45720" rIns="91440" bIns="45720" rtlCol="0" anchor="ctr"/>
          <a:lstStyle>
            <a:lvl1pPr algn="l">
              <a:defRPr sz="1200">
                <a:solidFill>
                  <a:schemeClr val="tx1">
                    <a:lumMod val="60000"/>
                    <a:lumOff val="40000"/>
                  </a:schemeClr>
                </a:solidFill>
              </a:defRPr>
            </a:lvl1pPr>
          </a:lstStyle>
          <a:p>
            <a:endParaRPr lang="fa-IR"/>
          </a:p>
        </p:txBody>
      </p:sp>
      <p:sp>
        <p:nvSpPr>
          <p:cNvPr id="6" name="Slide Number Placeholder 5"/>
          <p:cNvSpPr>
            <a:spLocks noGrp="1"/>
          </p:cNvSpPr>
          <p:nvPr>
            <p:ph type="sldNum" sz="quarter" idx="4"/>
          </p:nvPr>
        </p:nvSpPr>
        <p:spPr>
          <a:xfrm>
            <a:off x="8686800" y="5740400"/>
            <a:ext cx="381000" cy="365125"/>
          </a:xfrm>
          <a:prstGeom prst="rect">
            <a:avLst/>
          </a:prstGeom>
        </p:spPr>
        <p:txBody>
          <a:bodyPr vert="horz" lIns="91440" tIns="45720" rIns="91440" bIns="45720" rtlCol="0" anchor="ctr"/>
          <a:lstStyle>
            <a:lvl1pPr algn="l">
              <a:defRPr sz="1200" b="0">
                <a:solidFill>
                  <a:schemeClr val="tx2">
                    <a:lumMod val="60000"/>
                    <a:lumOff val="40000"/>
                  </a:schemeClr>
                </a:solidFill>
              </a:defRPr>
            </a:lvl1pPr>
          </a:lstStyle>
          <a:p>
            <a:fld id="{544FF6A5-268E-4C84-9D7F-FC779AD6460C}" type="slidenum">
              <a:rPr lang="fa-IR" smtClean="0"/>
              <a:t>‹#›</a:t>
            </a:fld>
            <a:endParaRPr lang="fa-IR"/>
          </a:p>
        </p:txBody>
      </p:sp>
      <p:sp>
        <p:nvSpPr>
          <p:cNvPr id="16" name="Freeform 5"/>
          <p:cNvSpPr>
            <a:spLocks/>
          </p:cNvSpPr>
          <p:nvPr/>
        </p:nvSpPr>
        <p:spPr bwMode="auto">
          <a:xfrm>
            <a:off x="8453438" y="5715000"/>
            <a:ext cx="242887" cy="431800"/>
          </a:xfrm>
          <a:custGeom>
            <a:avLst/>
            <a:gdLst/>
            <a:ahLst/>
            <a:cxnLst>
              <a:cxn ang="0">
                <a:pos x="62" y="0"/>
              </a:cxn>
              <a:cxn ang="0">
                <a:pos x="0" y="0"/>
              </a:cxn>
              <a:cxn ang="0">
                <a:pos x="89" y="136"/>
              </a:cxn>
              <a:cxn ang="0">
                <a:pos x="89" y="136"/>
              </a:cxn>
              <a:cxn ang="0">
                <a:pos x="0" y="272"/>
              </a:cxn>
              <a:cxn ang="0">
                <a:pos x="62" y="272"/>
              </a:cxn>
              <a:cxn ang="0">
                <a:pos x="153" y="136"/>
              </a:cxn>
              <a:cxn ang="0">
                <a:pos x="62" y="0"/>
              </a:cxn>
            </a:cxnLst>
            <a:rect l="0" t="0" r="r" b="b"/>
            <a:pathLst>
              <a:path w="153" h="272">
                <a:moveTo>
                  <a:pt x="62" y="0"/>
                </a:moveTo>
                <a:lnTo>
                  <a:pt x="0" y="0"/>
                </a:lnTo>
                <a:lnTo>
                  <a:pt x="89" y="136"/>
                </a:lnTo>
                <a:lnTo>
                  <a:pt x="89" y="136"/>
                </a:lnTo>
                <a:lnTo>
                  <a:pt x="0" y="272"/>
                </a:lnTo>
                <a:lnTo>
                  <a:pt x="62" y="272"/>
                </a:lnTo>
                <a:lnTo>
                  <a:pt x="153" y="136"/>
                </a:lnTo>
                <a:lnTo>
                  <a:pt x="62" y="0"/>
                </a:lnTo>
                <a:close/>
              </a:path>
            </a:pathLst>
          </a:custGeom>
          <a:solidFill>
            <a:schemeClr val="tx2">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2"/>
          </p:nvPr>
        </p:nvSpPr>
        <p:spPr>
          <a:xfrm rot="16200000">
            <a:off x="-1198682" y="4821116"/>
            <a:ext cx="2625969" cy="228600"/>
          </a:xfrm>
          <a:prstGeom prst="rect">
            <a:avLst/>
          </a:prstGeom>
        </p:spPr>
        <p:txBody>
          <a:bodyPr vert="horz" lIns="91440" tIns="45720" rIns="91440" bIns="45720" rtlCol="0" anchor="ctr"/>
          <a:lstStyle>
            <a:lvl1pPr algn="l">
              <a:defRPr sz="1200">
                <a:solidFill>
                  <a:srgbClr val="FFFFFF"/>
                </a:solidFill>
              </a:defRPr>
            </a:lvl1pPr>
          </a:lstStyle>
          <a:p>
            <a:fld id="{9C55FA38-3620-427C-B390-FEE9AA85DC21}" type="datetimeFigureOut">
              <a:rPr lang="fa-IR" smtClean="0"/>
              <a:t>02/16/1435</a:t>
            </a:fld>
            <a:endParaRPr lang="fa-I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50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par>
                          <p:cTn id="8" fill="hold">
                            <p:stCondLst>
                              <p:cond delay="2500"/>
                            </p:stCondLst>
                            <p:childTnLst>
                              <p:par>
                                <p:cTn id="9" presetID="10" presetClass="entr" presetSubtype="0" fill="hold" grpId="1"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txStyles>
    <p:titleStyle>
      <a:lvl1pPr algn="l" defTabSz="914400" rtl="1" eaLnBrk="1" latinLnBrk="0" hangingPunct="1">
        <a:spcBef>
          <a:spcPct val="0"/>
        </a:spcBef>
        <a:buNone/>
        <a:defRPr sz="7200" b="1" kern="1200">
          <a:ln w="12700">
            <a:solidFill>
              <a:schemeClr val="tx2"/>
            </a:solidFill>
          </a:ln>
          <a:solidFill>
            <a:schemeClr val="bg1"/>
          </a:solidFill>
          <a:effectLst>
            <a:outerShdw blurRad="50800" dist="38100" dir="8100000" algn="tr" rotWithShape="0">
              <a:prstClr val="black">
                <a:alpha val="40000"/>
              </a:prstClr>
            </a:outerShdw>
          </a:effectLst>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2800" kern="1200">
          <a:solidFill>
            <a:schemeClr val="tx2"/>
          </a:solidFill>
          <a:latin typeface="+mn-lt"/>
          <a:ea typeface="+mn-ea"/>
          <a:cs typeface="+mn-cs"/>
        </a:defRPr>
      </a:lvl1pPr>
      <a:lvl2pPr marL="742950" indent="-285750" algn="r" defTabSz="914400" rtl="1"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r" defTabSz="914400" rtl="1" eaLnBrk="1" latinLnBrk="0" hangingPunct="1">
        <a:spcBef>
          <a:spcPct val="20000"/>
        </a:spcBef>
        <a:buFont typeface="Calibri" pitchFamily="34" charset="0"/>
        <a:buChar char="+"/>
        <a:defRPr sz="18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r" defTabSz="914400" rtl="1" eaLnBrk="1" latinLnBrk="0" hangingPunct="1">
        <a:spcBef>
          <a:spcPct val="20000"/>
        </a:spcBef>
        <a:buClr>
          <a:schemeClr val="tx1"/>
        </a:buClr>
        <a:buFont typeface="Calibri" pitchFamily="34" charset="0"/>
        <a:buChar char="&gt;"/>
        <a:defRPr sz="1800" kern="1200">
          <a:solidFill>
            <a:schemeClr val="tx1"/>
          </a:solidFill>
          <a:latin typeface="+mn-lt"/>
          <a:ea typeface="+mn-ea"/>
          <a:cs typeface="+mn-cs"/>
        </a:defRPr>
      </a:lvl6pPr>
      <a:lvl7pPr marL="2971800" indent="-228600" algn="r" defTabSz="914400" rtl="1" eaLnBrk="1" latinLnBrk="0" hangingPunct="1">
        <a:spcBef>
          <a:spcPct val="20000"/>
        </a:spcBef>
        <a:buFont typeface="Calibri" pitchFamily="34" charset="0"/>
        <a:buChar char="+"/>
        <a:defRPr sz="1800" kern="1200">
          <a:solidFill>
            <a:schemeClr val="tx1"/>
          </a:solidFill>
          <a:latin typeface="+mn-lt"/>
          <a:ea typeface="+mn-ea"/>
          <a:cs typeface="+mn-cs"/>
        </a:defRPr>
      </a:lvl7pPr>
      <a:lvl8pPr marL="3429000" indent="-228600" algn="r" defTabSz="914400" rtl="1"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8pPr>
      <a:lvl9pPr marL="3886200" indent="-228600" algn="r" defTabSz="914400" rtl="1" eaLnBrk="1" latinLnBrk="0" hangingPunct="1">
        <a:spcBef>
          <a:spcPct val="20000"/>
        </a:spcBef>
        <a:buClr>
          <a:schemeClr val="tx1"/>
        </a:buClr>
        <a:buFont typeface="Calibri"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908720"/>
            <a:ext cx="7851648" cy="5040560"/>
          </a:xfrm>
        </p:spPr>
        <p:txBody>
          <a:bodyPr>
            <a:normAutofit/>
          </a:bodyPr>
          <a:lstStyle/>
          <a:p>
            <a:pPr algn="ctr"/>
            <a:r>
              <a:rPr lang="fa-IR" sz="3600" dirty="0" smtClean="0">
                <a:solidFill>
                  <a:srgbClr val="FF0000"/>
                </a:solidFill>
                <a:cs typeface="B Nazanin" panose="00000400000000000000" pitchFamily="2" charset="-78"/>
              </a:rPr>
              <a:t>خلاصه کتاب گزیده نکات مدیریتی در نحج البلاغه</a:t>
            </a:r>
            <a:br>
              <a:rPr lang="fa-IR" sz="3600" dirty="0" smtClean="0">
                <a:solidFill>
                  <a:srgbClr val="FF0000"/>
                </a:solidFill>
                <a:cs typeface="B Nazanin" panose="00000400000000000000" pitchFamily="2" charset="-78"/>
              </a:rPr>
            </a:br>
            <a:r>
              <a:rPr lang="fa-IR" sz="3600" dirty="0">
                <a:solidFill>
                  <a:srgbClr val="FF0000"/>
                </a:solidFill>
                <a:cs typeface="B Nazanin" panose="00000400000000000000" pitchFamily="2" charset="-78"/>
              </a:rPr>
              <a:t/>
            </a:r>
            <a:br>
              <a:rPr lang="fa-IR" sz="3600" dirty="0">
                <a:solidFill>
                  <a:srgbClr val="FF0000"/>
                </a:solidFill>
                <a:cs typeface="B Nazanin" panose="00000400000000000000" pitchFamily="2" charset="-78"/>
              </a:rPr>
            </a:br>
            <a:r>
              <a:rPr lang="fa-IR" sz="3600" dirty="0" smtClean="0">
                <a:solidFill>
                  <a:srgbClr val="FF0000"/>
                </a:solidFill>
                <a:cs typeface="B Nazanin" panose="00000400000000000000" pitchFamily="2" charset="-78"/>
              </a:rPr>
              <a:t>مولف: دکتر لطف الله دهکردی فروزنده</a:t>
            </a:r>
            <a:br>
              <a:rPr lang="fa-IR" sz="3600" dirty="0" smtClean="0">
                <a:solidFill>
                  <a:srgbClr val="FF0000"/>
                </a:solidFill>
                <a:cs typeface="B Nazanin" panose="00000400000000000000" pitchFamily="2" charset="-78"/>
              </a:rPr>
            </a:br>
            <a:r>
              <a:rPr lang="fa-IR" sz="3600" dirty="0">
                <a:solidFill>
                  <a:srgbClr val="FF0000"/>
                </a:solidFill>
                <a:cs typeface="B Nazanin" panose="00000400000000000000" pitchFamily="2" charset="-78"/>
              </a:rPr>
              <a:t/>
            </a:r>
            <a:br>
              <a:rPr lang="fa-IR" sz="3600" dirty="0">
                <a:solidFill>
                  <a:srgbClr val="FF0000"/>
                </a:solidFill>
                <a:cs typeface="B Nazanin" panose="00000400000000000000" pitchFamily="2" charset="-78"/>
              </a:rPr>
            </a:br>
            <a:r>
              <a:rPr lang="fa-IR" sz="3600" dirty="0" smtClean="0">
                <a:solidFill>
                  <a:srgbClr val="FF0000"/>
                </a:solidFill>
                <a:cs typeface="B Nazanin" panose="00000400000000000000" pitchFamily="2" charset="-78"/>
              </a:rPr>
              <a:t>انتشارات پیام </a:t>
            </a:r>
            <a:r>
              <a:rPr lang="fa-IR" sz="3600" dirty="0" smtClean="0">
                <a:solidFill>
                  <a:srgbClr val="FF0000"/>
                </a:solidFill>
                <a:cs typeface="B Nazanin" panose="00000400000000000000" pitchFamily="2" charset="-78"/>
              </a:rPr>
              <a:t>نور</a:t>
            </a:r>
            <a:br>
              <a:rPr lang="fa-IR" sz="3600" dirty="0" smtClean="0">
                <a:solidFill>
                  <a:srgbClr val="FF0000"/>
                </a:solidFill>
                <a:cs typeface="B Nazanin" panose="00000400000000000000" pitchFamily="2" charset="-78"/>
              </a:rPr>
            </a:br>
            <a:r>
              <a:rPr lang="fa-IR" sz="3600" dirty="0" smtClean="0">
                <a:solidFill>
                  <a:srgbClr val="FF0000"/>
                </a:solidFill>
                <a:cs typeface="B Nazanin" panose="00000400000000000000" pitchFamily="2" charset="-78"/>
              </a:rPr>
              <a:t/>
            </a:r>
            <a:br>
              <a:rPr lang="fa-IR" sz="3600" dirty="0" smtClean="0">
                <a:solidFill>
                  <a:srgbClr val="FF0000"/>
                </a:solidFill>
                <a:cs typeface="B Nazanin" panose="00000400000000000000" pitchFamily="2" charset="-78"/>
              </a:rPr>
            </a:br>
            <a:r>
              <a:rPr lang="fa-IR" sz="3600" dirty="0" smtClean="0">
                <a:solidFill>
                  <a:srgbClr val="FF0000"/>
                </a:solidFill>
                <a:cs typeface="B Nazanin" panose="00000400000000000000" pitchFamily="2" charset="-78"/>
              </a:rPr>
              <a:t>جمع آوری : ایمان صادق زاده</a:t>
            </a:r>
            <a:r>
              <a:rPr lang="fa-IR" sz="3600" dirty="0">
                <a:solidFill>
                  <a:srgbClr val="FF0000"/>
                </a:solidFill>
                <a:cs typeface="B Nazanin" panose="00000400000000000000" pitchFamily="2" charset="-78"/>
              </a:rPr>
              <a:t/>
            </a:r>
            <a:br>
              <a:rPr lang="fa-IR" sz="3600" dirty="0">
                <a:solidFill>
                  <a:srgbClr val="FF0000"/>
                </a:solidFill>
                <a:cs typeface="B Nazanin" panose="00000400000000000000" pitchFamily="2" charset="-78"/>
              </a:rPr>
            </a:br>
            <a:endParaRPr lang="fa-IR" sz="36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13210869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1143000"/>
          </a:xfrm>
        </p:spPr>
        <p:txBody>
          <a:bodyPr>
            <a:normAutofit fontScale="90000"/>
          </a:bodyPr>
          <a:lstStyle/>
          <a:p>
            <a:pPr algn="r"/>
            <a:r>
              <a:rPr lang="fa-IR" sz="3600" b="1" dirty="0">
                <a:solidFill>
                  <a:schemeClr val="tx1"/>
                </a:solidFill>
                <a:cs typeface="B Nazanin" panose="00000400000000000000" pitchFamily="2" charset="-78"/>
              </a:rPr>
              <a:t>فصل </a:t>
            </a:r>
            <a:r>
              <a:rPr lang="fa-IR" sz="3600" b="1" dirty="0" smtClean="0">
                <a:solidFill>
                  <a:schemeClr val="tx1"/>
                </a:solidFill>
                <a:cs typeface="B Nazanin" panose="00000400000000000000" pitchFamily="2" charset="-78"/>
              </a:rPr>
              <a:t>چهارم</a:t>
            </a:r>
            <a:r>
              <a:rPr lang="fa-IR" sz="3600" dirty="0">
                <a:solidFill>
                  <a:schemeClr val="tx1"/>
                </a:solidFill>
                <a:cs typeface="B Nazanin" panose="00000400000000000000" pitchFamily="2" charset="-78"/>
              </a:rPr>
              <a:t> </a:t>
            </a:r>
            <a:r>
              <a:rPr lang="fa-IR" sz="3600" b="1" dirty="0" smtClean="0">
                <a:solidFill>
                  <a:schemeClr val="tx1"/>
                </a:solidFill>
                <a:cs typeface="B Nazanin" panose="00000400000000000000" pitchFamily="2" charset="-78"/>
              </a:rPr>
              <a:t>بخش اول</a:t>
            </a:r>
            <a:r>
              <a:rPr lang="fa-IR" sz="3600" dirty="0">
                <a:solidFill>
                  <a:schemeClr val="tx1"/>
                </a:solidFill>
                <a:cs typeface="B Nazanin" panose="00000400000000000000" pitchFamily="2" charset="-78"/>
              </a:rPr>
              <a:t> </a:t>
            </a:r>
            <a:r>
              <a:rPr lang="fa-IR" sz="3600" b="1" dirty="0" smtClean="0">
                <a:solidFill>
                  <a:schemeClr val="tx1"/>
                </a:solidFill>
                <a:cs typeface="B Nazanin" panose="00000400000000000000" pitchFamily="2" charset="-78"/>
              </a:rPr>
              <a:t>سیره </a:t>
            </a:r>
            <a:r>
              <a:rPr lang="fa-IR" sz="3600" b="1" dirty="0">
                <a:solidFill>
                  <a:schemeClr val="tx1"/>
                </a:solidFill>
                <a:cs typeface="B Nazanin" panose="00000400000000000000" pitchFamily="2" charset="-78"/>
              </a:rPr>
              <a:t>و اخلاق </a:t>
            </a:r>
            <a:r>
              <a:rPr lang="fa-IR" sz="3600" b="1" dirty="0" smtClean="0">
                <a:solidFill>
                  <a:schemeClr val="tx1"/>
                </a:solidFill>
                <a:cs typeface="B Nazanin" panose="00000400000000000000" pitchFamily="2" charset="-78"/>
              </a:rPr>
              <a:t>رسول اکرم(ص</a:t>
            </a:r>
            <a:r>
              <a:rPr lang="fa-IR" sz="3600" b="1" dirty="0">
                <a:solidFill>
                  <a:schemeClr val="tx1"/>
                </a:solidFill>
                <a:cs typeface="B Nazanin" panose="00000400000000000000" pitchFamily="2" charset="-78"/>
              </a:rPr>
              <a:t>)</a:t>
            </a:r>
            <a:r>
              <a:rPr lang="en-US" sz="3600" dirty="0">
                <a:solidFill>
                  <a:schemeClr val="tx1"/>
                </a:solidFill>
                <a:cs typeface="B Nazanin" panose="00000400000000000000" pitchFamily="2" charset="-78"/>
              </a:rPr>
              <a:t/>
            </a:r>
            <a:br>
              <a:rPr lang="en-US" sz="3600" dirty="0">
                <a:solidFill>
                  <a:schemeClr val="tx1"/>
                </a:solidFill>
                <a:cs typeface="B Nazanin" panose="00000400000000000000" pitchFamily="2" charset="-78"/>
              </a:rPr>
            </a:br>
            <a:endParaRPr lang="fa-IR" sz="3600" dirty="0">
              <a:solidFill>
                <a:schemeClr val="tx1"/>
              </a:solidFill>
              <a:cs typeface="B Nazanin" panose="00000400000000000000" pitchFamily="2" charset="-78"/>
            </a:endParaRPr>
          </a:p>
        </p:txBody>
      </p:sp>
      <p:sp>
        <p:nvSpPr>
          <p:cNvPr id="3" name="Content Placeholder 2"/>
          <p:cNvSpPr>
            <a:spLocks noGrp="1"/>
          </p:cNvSpPr>
          <p:nvPr>
            <p:ph idx="1"/>
          </p:nvPr>
        </p:nvSpPr>
        <p:spPr>
          <a:xfrm>
            <a:off x="457200" y="1268760"/>
            <a:ext cx="8229600" cy="5055840"/>
          </a:xfrm>
        </p:spPr>
        <p:txBody>
          <a:bodyPr>
            <a:normAutofit/>
          </a:bodyPr>
          <a:lstStyle/>
          <a:p>
            <a:pPr marL="0" indent="0">
              <a:buNone/>
            </a:pPr>
            <a:r>
              <a:rPr lang="fa-IR" sz="2400" dirty="0">
                <a:cs typeface="B Nazanin" panose="00000400000000000000" pitchFamily="2" charset="-78"/>
              </a:rPr>
              <a:t>سیره و اخلاق رسول اکرم(ص) به عنوان </a:t>
            </a:r>
            <a:r>
              <a:rPr lang="fa-IR" sz="2400" dirty="0">
                <a:solidFill>
                  <a:srgbClr val="FF0000"/>
                </a:solidFill>
                <a:cs typeface="B Nazanin" panose="00000400000000000000" pitchFamily="2" charset="-78"/>
              </a:rPr>
              <a:t>الگوی برتر مدیریت </a:t>
            </a:r>
            <a:r>
              <a:rPr lang="fa-IR" sz="2400" dirty="0">
                <a:cs typeface="B Nazanin" panose="00000400000000000000" pitchFamily="2" charset="-78"/>
              </a:rPr>
              <a:t>مطرح است. یکی از شاخص های پراهمیت در پیشرفت اسلام، </a:t>
            </a:r>
            <a:r>
              <a:rPr lang="fa-IR" sz="2400" dirty="0">
                <a:solidFill>
                  <a:srgbClr val="FF0000"/>
                </a:solidFill>
                <a:cs typeface="B Nazanin" panose="00000400000000000000" pitchFamily="2" charset="-78"/>
              </a:rPr>
              <a:t>اخلاق</a:t>
            </a:r>
            <a:r>
              <a:rPr lang="fa-IR" sz="2400" dirty="0">
                <a:cs typeface="B Nazanin" panose="00000400000000000000" pitchFamily="2" charset="-78"/>
              </a:rPr>
              <a:t>، منش و کلام دلاویز و پرجاذبه رسول اکرم(ص) و ائمه اطهار با انسان هاست</a:t>
            </a:r>
            <a:r>
              <a:rPr lang="fa-IR" sz="2400" dirty="0" smtClean="0">
                <a:cs typeface="B Nazanin" panose="00000400000000000000" pitchFamily="2" charset="-78"/>
              </a:rPr>
              <a:t>.</a:t>
            </a:r>
          </a:p>
          <a:p>
            <a:pPr marL="0" indent="0">
              <a:buNone/>
            </a:pPr>
            <a:endParaRPr lang="en-US" sz="2400" dirty="0">
              <a:cs typeface="B Nazanin" panose="00000400000000000000" pitchFamily="2" charset="-78"/>
            </a:endParaRPr>
          </a:p>
          <a:p>
            <a:pPr marL="0" indent="0">
              <a:buNone/>
            </a:pPr>
            <a:r>
              <a:rPr lang="fa-IR" sz="2400" dirty="0">
                <a:cs typeface="B Nazanin" panose="00000400000000000000" pitchFamily="2" charset="-78"/>
              </a:rPr>
              <a:t>سه چیز در پیشرفت اسلام نقش به سزایی داشت :</a:t>
            </a:r>
            <a:endParaRPr lang="en-US" sz="2400" dirty="0">
              <a:cs typeface="B Nazanin" panose="00000400000000000000" pitchFamily="2" charset="-78"/>
            </a:endParaRPr>
          </a:p>
          <a:p>
            <a:pPr marL="0" lvl="0" indent="0">
              <a:buNone/>
            </a:pPr>
            <a:r>
              <a:rPr lang="fa-IR" sz="2400" dirty="0" smtClean="0">
                <a:solidFill>
                  <a:srgbClr val="FF0000"/>
                </a:solidFill>
                <a:cs typeface="B Nazanin" panose="00000400000000000000" pitchFamily="2" charset="-78"/>
              </a:rPr>
              <a:t>1. اخلاق </a:t>
            </a:r>
            <a:r>
              <a:rPr lang="fa-IR" sz="2400" dirty="0">
                <a:solidFill>
                  <a:srgbClr val="FF0000"/>
                </a:solidFill>
                <a:cs typeface="B Nazanin" panose="00000400000000000000" pitchFamily="2" charset="-78"/>
              </a:rPr>
              <a:t>پیامبر(ص)</a:t>
            </a:r>
            <a:endParaRPr lang="en-US" sz="2400" dirty="0">
              <a:solidFill>
                <a:srgbClr val="FF0000"/>
              </a:solidFill>
              <a:cs typeface="B Nazanin" panose="00000400000000000000" pitchFamily="2" charset="-78"/>
            </a:endParaRPr>
          </a:p>
          <a:p>
            <a:pPr marL="0" lvl="0" indent="0">
              <a:buNone/>
            </a:pPr>
            <a:r>
              <a:rPr lang="fa-IR" sz="2400" dirty="0" smtClean="0">
                <a:cs typeface="B Nazanin" panose="00000400000000000000" pitchFamily="2" charset="-78"/>
              </a:rPr>
              <a:t>2. شمشیر </a:t>
            </a:r>
            <a:r>
              <a:rPr lang="fa-IR" sz="2400" dirty="0">
                <a:cs typeface="B Nazanin" panose="00000400000000000000" pitchFamily="2" charset="-78"/>
              </a:rPr>
              <a:t>و مجاهدات حضرت علی (ع)</a:t>
            </a:r>
            <a:endParaRPr lang="en-US" sz="2400" dirty="0">
              <a:cs typeface="B Nazanin" panose="00000400000000000000" pitchFamily="2" charset="-78"/>
            </a:endParaRPr>
          </a:p>
          <a:p>
            <a:pPr marL="0" lvl="0" indent="0">
              <a:buNone/>
            </a:pPr>
            <a:r>
              <a:rPr lang="fa-IR" sz="2400" dirty="0" smtClean="0">
                <a:cs typeface="B Nazanin" panose="00000400000000000000" pitchFamily="2" charset="-78"/>
              </a:rPr>
              <a:t>3. انفاق </a:t>
            </a:r>
            <a:r>
              <a:rPr lang="fa-IR" sz="2400" dirty="0">
                <a:cs typeface="B Nazanin" panose="00000400000000000000" pitchFamily="2" charset="-78"/>
              </a:rPr>
              <a:t>ثروت حضرت حضرت خدیجه(س)</a:t>
            </a:r>
            <a:endParaRPr lang="en-US" sz="2400" dirty="0">
              <a:cs typeface="B Nazanin" panose="00000400000000000000" pitchFamily="2" charset="-78"/>
            </a:endParaRPr>
          </a:p>
          <a:p>
            <a:pPr marL="0" indent="0">
              <a:buNone/>
            </a:pPr>
            <a:endParaRPr lang="fa-IR" sz="2400" dirty="0">
              <a:cs typeface="B Nazanin" panose="00000400000000000000" pitchFamily="2" charset="-78"/>
            </a:endParaRPr>
          </a:p>
        </p:txBody>
      </p:sp>
    </p:spTree>
    <p:extLst>
      <p:ext uri="{BB962C8B-B14F-4D97-AF65-F5344CB8AC3E}">
        <p14:creationId xmlns:p14="http://schemas.microsoft.com/office/powerpoint/2010/main" val="15755304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1143000"/>
          </a:xfrm>
        </p:spPr>
        <p:txBody>
          <a:bodyPr>
            <a:normAutofit fontScale="90000"/>
          </a:bodyPr>
          <a:lstStyle/>
          <a:p>
            <a:pPr algn="r"/>
            <a:r>
              <a:rPr lang="fa-IR" sz="3600" b="1" dirty="0">
                <a:solidFill>
                  <a:schemeClr val="tx1"/>
                </a:solidFill>
                <a:cs typeface="B Nazanin" panose="00000400000000000000" pitchFamily="2" charset="-78"/>
              </a:rPr>
              <a:t>فصل </a:t>
            </a:r>
            <a:r>
              <a:rPr lang="fa-IR" sz="3600" b="1" dirty="0" smtClean="0">
                <a:solidFill>
                  <a:schemeClr val="tx1"/>
                </a:solidFill>
                <a:cs typeface="B Nazanin" panose="00000400000000000000" pitchFamily="2" charset="-78"/>
              </a:rPr>
              <a:t>چهارم</a:t>
            </a:r>
            <a:r>
              <a:rPr lang="fa-IR" sz="3600" dirty="0">
                <a:solidFill>
                  <a:schemeClr val="tx1"/>
                </a:solidFill>
                <a:cs typeface="B Nazanin" panose="00000400000000000000" pitchFamily="2" charset="-78"/>
              </a:rPr>
              <a:t> </a:t>
            </a:r>
            <a:r>
              <a:rPr lang="fa-IR" sz="3600" b="1" dirty="0" smtClean="0">
                <a:solidFill>
                  <a:schemeClr val="tx1"/>
                </a:solidFill>
                <a:cs typeface="B Nazanin" panose="00000400000000000000" pitchFamily="2" charset="-78"/>
              </a:rPr>
              <a:t>بخش اول</a:t>
            </a:r>
            <a:r>
              <a:rPr lang="fa-IR" sz="3600" dirty="0">
                <a:solidFill>
                  <a:schemeClr val="tx1"/>
                </a:solidFill>
                <a:cs typeface="B Nazanin" panose="00000400000000000000" pitchFamily="2" charset="-78"/>
              </a:rPr>
              <a:t> </a:t>
            </a:r>
            <a:r>
              <a:rPr lang="fa-IR" sz="3600" b="1" dirty="0" smtClean="0">
                <a:solidFill>
                  <a:schemeClr val="tx1"/>
                </a:solidFill>
                <a:cs typeface="B Nazanin" panose="00000400000000000000" pitchFamily="2" charset="-78"/>
              </a:rPr>
              <a:t>سیره </a:t>
            </a:r>
            <a:r>
              <a:rPr lang="fa-IR" sz="3600" b="1" dirty="0">
                <a:solidFill>
                  <a:schemeClr val="tx1"/>
                </a:solidFill>
                <a:cs typeface="B Nazanin" panose="00000400000000000000" pitchFamily="2" charset="-78"/>
              </a:rPr>
              <a:t>و اخلاق </a:t>
            </a:r>
            <a:r>
              <a:rPr lang="fa-IR" sz="3600" b="1" dirty="0" smtClean="0">
                <a:solidFill>
                  <a:schemeClr val="tx1"/>
                </a:solidFill>
                <a:cs typeface="B Nazanin" panose="00000400000000000000" pitchFamily="2" charset="-78"/>
              </a:rPr>
              <a:t>رسول اکرم(ص</a:t>
            </a:r>
            <a:r>
              <a:rPr lang="fa-IR" sz="3600" b="1" dirty="0">
                <a:solidFill>
                  <a:schemeClr val="tx1"/>
                </a:solidFill>
                <a:cs typeface="B Nazanin" panose="00000400000000000000" pitchFamily="2" charset="-78"/>
              </a:rPr>
              <a:t>)</a:t>
            </a:r>
            <a:r>
              <a:rPr lang="en-US" sz="3600" dirty="0">
                <a:solidFill>
                  <a:schemeClr val="tx1"/>
                </a:solidFill>
                <a:cs typeface="B Nazanin" panose="00000400000000000000" pitchFamily="2" charset="-78"/>
              </a:rPr>
              <a:t/>
            </a:r>
            <a:br>
              <a:rPr lang="en-US" sz="3600" dirty="0">
                <a:solidFill>
                  <a:schemeClr val="tx1"/>
                </a:solidFill>
                <a:cs typeface="B Nazanin" panose="00000400000000000000" pitchFamily="2" charset="-78"/>
              </a:rPr>
            </a:br>
            <a:endParaRPr lang="fa-IR" sz="3600" dirty="0">
              <a:solidFill>
                <a:schemeClr val="tx1"/>
              </a:solidFill>
              <a:cs typeface="B Nazanin" panose="00000400000000000000" pitchFamily="2" charset="-78"/>
            </a:endParaRPr>
          </a:p>
        </p:txBody>
      </p:sp>
      <p:sp>
        <p:nvSpPr>
          <p:cNvPr id="3" name="Content Placeholder 2"/>
          <p:cNvSpPr>
            <a:spLocks noGrp="1"/>
          </p:cNvSpPr>
          <p:nvPr>
            <p:ph idx="1"/>
          </p:nvPr>
        </p:nvSpPr>
        <p:spPr>
          <a:xfrm>
            <a:off x="457200" y="1268760"/>
            <a:ext cx="8229600" cy="5055840"/>
          </a:xfrm>
        </p:spPr>
        <p:txBody>
          <a:bodyPr>
            <a:normAutofit/>
          </a:bodyPr>
          <a:lstStyle/>
          <a:p>
            <a:pPr marL="0" indent="0">
              <a:buNone/>
            </a:pPr>
            <a:r>
              <a:rPr lang="fa-IR" sz="2400" dirty="0">
                <a:solidFill>
                  <a:srgbClr val="FF0000"/>
                </a:solidFill>
                <a:cs typeface="B Nazanin" panose="00000400000000000000" pitchFamily="2" charset="-78"/>
              </a:rPr>
              <a:t>بی تکلفی پیامبر : </a:t>
            </a:r>
            <a:r>
              <a:rPr lang="fa-IR" sz="2400" dirty="0">
                <a:cs typeface="B Nazanin" panose="00000400000000000000" pitchFamily="2" charset="-78"/>
              </a:rPr>
              <a:t>وقتی فردی وارد جمع می شد اگر پیامبر را نمی شناخت، نمی توانست تشخیص دهد پیامبر در کجای مجلس نشسته اند</a:t>
            </a:r>
            <a:r>
              <a:rPr lang="fa-IR" sz="2400" dirty="0" smtClean="0">
                <a:cs typeface="B Nazanin" panose="00000400000000000000" pitchFamily="2" charset="-78"/>
              </a:rPr>
              <a:t>.</a:t>
            </a:r>
          </a:p>
          <a:p>
            <a:pPr marL="0" indent="0">
              <a:buNone/>
            </a:pPr>
            <a:endParaRPr lang="en-US" sz="2400" dirty="0">
              <a:cs typeface="B Nazanin" panose="00000400000000000000" pitchFamily="2" charset="-78"/>
            </a:endParaRPr>
          </a:p>
          <a:p>
            <a:pPr marL="0" indent="0">
              <a:buNone/>
            </a:pPr>
            <a:r>
              <a:rPr lang="fa-IR" sz="2400" dirty="0">
                <a:solidFill>
                  <a:srgbClr val="FF0000"/>
                </a:solidFill>
                <a:cs typeface="B Nazanin" panose="00000400000000000000" pitchFamily="2" charset="-78"/>
              </a:rPr>
              <a:t>قاطعیت پیامبر : </a:t>
            </a:r>
            <a:r>
              <a:rPr lang="fa-IR" sz="2400" dirty="0">
                <a:cs typeface="B Nazanin" panose="00000400000000000000" pitchFamily="2" charset="-78"/>
              </a:rPr>
              <a:t>عده ای خدمت آن حضرت رسیدند و گفتند: ما به تو ایمان می آوریم به شرط این که بت ها را عبادت کنیم و نماز نخوانیم اما پیامبر(ص) نپذیرفتند زیرا حاضر نبودند حتی به قیمت زیاد شدن پیروان بخشی از آموزه های مکتب اسلامی آسیب ببیند</a:t>
            </a:r>
            <a:r>
              <a:rPr lang="fa-IR" sz="2400" dirty="0" smtClean="0">
                <a:cs typeface="B Nazanin" panose="00000400000000000000" pitchFamily="2" charset="-78"/>
              </a:rPr>
              <a:t>.</a:t>
            </a:r>
          </a:p>
          <a:p>
            <a:pPr marL="0" indent="0">
              <a:buNone/>
            </a:pPr>
            <a:endParaRPr lang="en-US" sz="2400" dirty="0">
              <a:cs typeface="B Nazanin" panose="00000400000000000000" pitchFamily="2" charset="-78"/>
            </a:endParaRPr>
          </a:p>
          <a:p>
            <a:pPr marL="0" indent="0">
              <a:buNone/>
            </a:pPr>
            <a:r>
              <a:rPr lang="fa-IR" sz="2400" dirty="0">
                <a:cs typeface="B Nazanin" panose="00000400000000000000" pitchFamily="2" charset="-78"/>
              </a:rPr>
              <a:t>پیامبر اکرم(ص)  هدف از بعثت خود را </a:t>
            </a:r>
            <a:r>
              <a:rPr lang="fa-IR" sz="2400" dirty="0">
                <a:solidFill>
                  <a:srgbClr val="FF0000"/>
                </a:solidFill>
                <a:cs typeface="B Nazanin" panose="00000400000000000000" pitchFamily="2" charset="-78"/>
              </a:rPr>
              <a:t>کامل کردن مکارم اخلاق </a:t>
            </a:r>
            <a:r>
              <a:rPr lang="fa-IR" sz="2400" dirty="0">
                <a:cs typeface="B Nazanin" panose="00000400000000000000" pitchFamily="2" charset="-78"/>
              </a:rPr>
              <a:t>بیان کرده اند(( من برای کامل کردن فضایل اخلاقی مبعوث شده ام.))</a:t>
            </a:r>
            <a:endParaRPr lang="en-US" sz="2400" dirty="0">
              <a:cs typeface="B Nazanin" panose="00000400000000000000" pitchFamily="2" charset="-78"/>
            </a:endParaRPr>
          </a:p>
          <a:p>
            <a:pPr marL="0" indent="0">
              <a:buNone/>
            </a:pPr>
            <a:endParaRPr lang="fa-IR" sz="2400" dirty="0">
              <a:cs typeface="B Nazanin" panose="00000400000000000000" pitchFamily="2" charset="-78"/>
            </a:endParaRPr>
          </a:p>
        </p:txBody>
      </p:sp>
    </p:spTree>
    <p:extLst>
      <p:ext uri="{BB962C8B-B14F-4D97-AF65-F5344CB8AC3E}">
        <p14:creationId xmlns:p14="http://schemas.microsoft.com/office/powerpoint/2010/main" val="16709566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124744"/>
            <a:ext cx="8229600" cy="1143000"/>
          </a:xfrm>
        </p:spPr>
        <p:txBody>
          <a:bodyPr>
            <a:noAutofit/>
          </a:bodyPr>
          <a:lstStyle/>
          <a:p>
            <a:pPr algn="ctr"/>
            <a:r>
              <a:rPr lang="fa-IR" sz="3600" b="1" dirty="0">
                <a:solidFill>
                  <a:schemeClr val="tx1">
                    <a:lumMod val="95000"/>
                    <a:lumOff val="5000"/>
                  </a:schemeClr>
                </a:solidFill>
                <a:cs typeface="B Nazanin" panose="00000400000000000000" pitchFamily="2" charset="-78"/>
              </a:rPr>
              <a:t>فصل </a:t>
            </a:r>
            <a:r>
              <a:rPr lang="fa-IR" sz="3600" b="1" dirty="0" smtClean="0">
                <a:solidFill>
                  <a:schemeClr val="tx1">
                    <a:lumMod val="95000"/>
                    <a:lumOff val="5000"/>
                  </a:schemeClr>
                </a:solidFill>
                <a:cs typeface="B Nazanin" panose="00000400000000000000" pitchFamily="2" charset="-78"/>
              </a:rPr>
              <a:t>چهارم</a:t>
            </a:r>
            <a:r>
              <a:rPr lang="fa-IR" sz="3600" dirty="0">
                <a:solidFill>
                  <a:schemeClr val="tx1">
                    <a:lumMod val="95000"/>
                    <a:lumOff val="5000"/>
                  </a:schemeClr>
                </a:solidFill>
                <a:cs typeface="B Nazanin" panose="00000400000000000000" pitchFamily="2" charset="-78"/>
              </a:rPr>
              <a:t> </a:t>
            </a:r>
            <a:r>
              <a:rPr lang="fa-IR" sz="3600" dirty="0" smtClean="0">
                <a:solidFill>
                  <a:schemeClr val="tx1">
                    <a:lumMod val="95000"/>
                    <a:lumOff val="5000"/>
                  </a:schemeClr>
                </a:solidFill>
                <a:cs typeface="B Nazanin" panose="00000400000000000000" pitchFamily="2" charset="-78"/>
              </a:rPr>
              <a:t/>
            </a:r>
            <a:br>
              <a:rPr lang="fa-IR" sz="3600" dirty="0" smtClean="0">
                <a:solidFill>
                  <a:schemeClr val="tx1">
                    <a:lumMod val="95000"/>
                    <a:lumOff val="5000"/>
                  </a:schemeClr>
                </a:solidFill>
                <a:cs typeface="B Nazanin" panose="00000400000000000000" pitchFamily="2" charset="-78"/>
              </a:rPr>
            </a:br>
            <a:r>
              <a:rPr lang="fa-IR" sz="3600" b="1" dirty="0" smtClean="0">
                <a:solidFill>
                  <a:schemeClr val="tx1">
                    <a:lumMod val="95000"/>
                    <a:lumOff val="5000"/>
                  </a:schemeClr>
                </a:solidFill>
                <a:cs typeface="B Nazanin" panose="00000400000000000000" pitchFamily="2" charset="-78"/>
              </a:rPr>
              <a:t>بخش دوم</a:t>
            </a:r>
            <a:r>
              <a:rPr lang="fa-IR" sz="3600" dirty="0">
                <a:solidFill>
                  <a:schemeClr val="tx1">
                    <a:lumMod val="95000"/>
                    <a:lumOff val="5000"/>
                  </a:schemeClr>
                </a:solidFill>
                <a:cs typeface="B Nazanin" panose="00000400000000000000" pitchFamily="2" charset="-78"/>
              </a:rPr>
              <a:t> </a:t>
            </a:r>
            <a:r>
              <a:rPr lang="fa-IR" sz="3600" dirty="0">
                <a:solidFill>
                  <a:schemeClr val="tx1">
                    <a:lumMod val="95000"/>
                    <a:lumOff val="5000"/>
                  </a:schemeClr>
                </a:solidFill>
                <a:cs typeface="B Nazanin" panose="00000400000000000000" pitchFamily="2" charset="-78"/>
              </a:rPr>
              <a:t> </a:t>
            </a:r>
            <a:r>
              <a:rPr lang="fa-IR" sz="3600" b="1" dirty="0" smtClean="0">
                <a:solidFill>
                  <a:schemeClr val="tx1">
                    <a:lumMod val="95000"/>
                    <a:lumOff val="5000"/>
                  </a:schemeClr>
                </a:solidFill>
                <a:cs typeface="B Nazanin" panose="00000400000000000000" pitchFamily="2" charset="-78"/>
              </a:rPr>
              <a:t>ویژگی </a:t>
            </a:r>
            <a:r>
              <a:rPr lang="fa-IR" sz="3600" b="1" dirty="0">
                <a:solidFill>
                  <a:schemeClr val="tx1">
                    <a:lumMod val="95000"/>
                    <a:lumOff val="5000"/>
                  </a:schemeClr>
                </a:solidFill>
                <a:cs typeface="B Nazanin" panose="00000400000000000000" pitchFamily="2" charset="-78"/>
              </a:rPr>
              <a:t>امامت و امام علی(ع)</a:t>
            </a:r>
            <a:r>
              <a:rPr lang="en-US" sz="3600" dirty="0">
                <a:solidFill>
                  <a:schemeClr val="tx1">
                    <a:lumMod val="95000"/>
                    <a:lumOff val="5000"/>
                  </a:schemeClr>
                </a:solidFill>
                <a:cs typeface="B Nazanin" panose="00000400000000000000" pitchFamily="2" charset="-78"/>
              </a:rPr>
              <a:t/>
            </a:r>
            <a:br>
              <a:rPr lang="en-US" sz="3600" dirty="0">
                <a:solidFill>
                  <a:schemeClr val="tx1">
                    <a:lumMod val="95000"/>
                    <a:lumOff val="5000"/>
                  </a:schemeClr>
                </a:solidFill>
                <a:cs typeface="B Nazanin" panose="00000400000000000000" pitchFamily="2" charset="-78"/>
              </a:rPr>
            </a:br>
            <a:r>
              <a:rPr lang="en-US" sz="3600" dirty="0">
                <a:solidFill>
                  <a:schemeClr val="tx1">
                    <a:lumMod val="95000"/>
                    <a:lumOff val="5000"/>
                  </a:schemeClr>
                </a:solidFill>
                <a:cs typeface="B Nazanin" panose="00000400000000000000" pitchFamily="2" charset="-78"/>
              </a:rPr>
              <a:t/>
            </a:r>
            <a:br>
              <a:rPr lang="en-US" sz="3600" dirty="0">
                <a:solidFill>
                  <a:schemeClr val="tx1">
                    <a:lumMod val="95000"/>
                    <a:lumOff val="5000"/>
                  </a:schemeClr>
                </a:solidFill>
                <a:cs typeface="B Nazanin" panose="00000400000000000000" pitchFamily="2" charset="-78"/>
              </a:rPr>
            </a:br>
            <a:endParaRPr lang="fa-IR" sz="3600" dirty="0">
              <a:solidFill>
                <a:schemeClr val="tx1">
                  <a:lumMod val="95000"/>
                  <a:lumOff val="5000"/>
                </a:schemeClr>
              </a:solidFill>
              <a:cs typeface="B Nazanin" panose="00000400000000000000" pitchFamily="2" charset="-78"/>
            </a:endParaRPr>
          </a:p>
        </p:txBody>
      </p:sp>
      <p:sp>
        <p:nvSpPr>
          <p:cNvPr id="3" name="Content Placeholder 2"/>
          <p:cNvSpPr>
            <a:spLocks noGrp="1"/>
          </p:cNvSpPr>
          <p:nvPr>
            <p:ph idx="1"/>
          </p:nvPr>
        </p:nvSpPr>
        <p:spPr>
          <a:xfrm>
            <a:off x="395536" y="1340768"/>
            <a:ext cx="8229600" cy="5271864"/>
          </a:xfrm>
        </p:spPr>
        <p:txBody>
          <a:bodyPr>
            <a:noAutofit/>
          </a:bodyPr>
          <a:lstStyle/>
          <a:p>
            <a:pPr marL="0" indent="0" algn="just">
              <a:buNone/>
            </a:pPr>
            <a:r>
              <a:rPr lang="fa-IR" sz="2200" b="1" dirty="0">
                <a:solidFill>
                  <a:srgbClr val="FF0000"/>
                </a:solidFill>
                <a:cs typeface="B Nazanin" panose="00000400000000000000" pitchFamily="2" charset="-78"/>
              </a:rPr>
              <a:t>خطبه 173- ویژگی ها و شرایط امامت </a:t>
            </a:r>
            <a:r>
              <a:rPr lang="fa-IR" sz="2200" b="1" dirty="0" smtClean="0">
                <a:solidFill>
                  <a:srgbClr val="FF0000"/>
                </a:solidFill>
                <a:cs typeface="B Nazanin" panose="00000400000000000000" pitchFamily="2" charset="-78"/>
              </a:rPr>
              <a:t>:</a:t>
            </a:r>
          </a:p>
          <a:p>
            <a:pPr marL="0" indent="0" algn="just">
              <a:buNone/>
            </a:pPr>
            <a:r>
              <a:rPr lang="fa-IR" sz="2200" dirty="0" smtClean="0">
                <a:solidFill>
                  <a:srgbClr val="FF0000"/>
                </a:solidFill>
                <a:cs typeface="B Nazanin" panose="00000400000000000000" pitchFamily="2" charset="-78"/>
              </a:rPr>
              <a:t> </a:t>
            </a:r>
            <a:r>
              <a:rPr lang="fa-IR" sz="2200" dirty="0">
                <a:cs typeface="B Nazanin" panose="00000400000000000000" pitchFamily="2" charset="-78"/>
              </a:rPr>
              <a:t>ای مردم! سزاوارترین به خلافت، آن کسی است که در تحقق حکومت نیرومندتر، و در آگاهی از فرمان خدا داناتر باشد.</a:t>
            </a:r>
            <a:endParaRPr lang="en-US" sz="2200" dirty="0">
              <a:cs typeface="B Nazanin" panose="00000400000000000000" pitchFamily="2" charset="-78"/>
            </a:endParaRPr>
          </a:p>
          <a:p>
            <a:pPr marL="0" indent="0" algn="just">
              <a:buNone/>
            </a:pPr>
            <a:r>
              <a:rPr lang="fa-IR" sz="2200" b="1" dirty="0">
                <a:solidFill>
                  <a:srgbClr val="FF0000"/>
                </a:solidFill>
                <a:cs typeface="B Nazanin" panose="00000400000000000000" pitchFamily="2" charset="-78"/>
              </a:rPr>
              <a:t>خطبه 200- اصول گرایی امام در مشی سیاسی</a:t>
            </a:r>
            <a:endParaRPr lang="en-US" sz="2200" b="1" dirty="0">
              <a:solidFill>
                <a:srgbClr val="FF0000"/>
              </a:solidFill>
              <a:cs typeface="B Nazanin" panose="00000400000000000000" pitchFamily="2" charset="-78"/>
            </a:endParaRPr>
          </a:p>
          <a:p>
            <a:pPr marL="0" indent="0" algn="just">
              <a:buNone/>
            </a:pPr>
            <a:r>
              <a:rPr lang="fa-IR" sz="2200" dirty="0">
                <a:cs typeface="B Nazanin" panose="00000400000000000000" pitchFamily="2" charset="-78"/>
              </a:rPr>
              <a:t>سوگند به خدا! معاویه از من سیاستمدارتر نیست، اما حیله گر و جنایت کار است، اگر نیرنگ ناپسند نبود، من زیرک ترین افراد بودم ولی هر نیرنگی گناه و هر گناهی نوعی کفر و انکار است.</a:t>
            </a:r>
            <a:endParaRPr lang="en-US" sz="2200" dirty="0">
              <a:cs typeface="B Nazanin" panose="00000400000000000000" pitchFamily="2" charset="-78"/>
            </a:endParaRPr>
          </a:p>
          <a:p>
            <a:pPr marL="0" indent="0" algn="just">
              <a:buNone/>
            </a:pPr>
            <a:r>
              <a:rPr lang="fa-IR" sz="2200" b="1" dirty="0">
                <a:solidFill>
                  <a:srgbClr val="FF0000"/>
                </a:solidFill>
                <a:cs typeface="B Nazanin" panose="00000400000000000000" pitchFamily="2" charset="-78"/>
              </a:rPr>
              <a:t>خطبه 37- اعلان اصول سیاست اجتماعی توحیدی امام</a:t>
            </a:r>
            <a:endParaRPr lang="en-US" sz="2200" b="1" dirty="0">
              <a:solidFill>
                <a:srgbClr val="FF0000"/>
              </a:solidFill>
              <a:cs typeface="B Nazanin" panose="00000400000000000000" pitchFamily="2" charset="-78"/>
            </a:endParaRPr>
          </a:p>
          <a:p>
            <a:pPr marL="0" indent="0" algn="just">
              <a:buNone/>
            </a:pPr>
            <a:r>
              <a:rPr lang="fa-IR" sz="2200" dirty="0">
                <a:cs typeface="B Nazanin" panose="00000400000000000000" pitchFamily="2" charset="-78"/>
              </a:rPr>
              <a:t>ذلیل ترین افراد نزد من عزیز است تا حق او را بازگردانم و نیرومند در نظر من پست و ناتوان است تا حق او را بازستانم.</a:t>
            </a:r>
            <a:endParaRPr lang="en-US" sz="2200" dirty="0">
              <a:cs typeface="B Nazanin" panose="00000400000000000000" pitchFamily="2" charset="-78"/>
            </a:endParaRPr>
          </a:p>
          <a:p>
            <a:pPr marL="0" indent="0" algn="just">
              <a:buNone/>
            </a:pPr>
            <a:r>
              <a:rPr lang="fa-IR" sz="2200" b="1" dirty="0">
                <a:solidFill>
                  <a:srgbClr val="FF0000"/>
                </a:solidFill>
                <a:cs typeface="B Nazanin" panose="00000400000000000000" pitchFamily="2" charset="-78"/>
              </a:rPr>
              <a:t>حکمت 117- افراط و تفریط در نزد امام ممنوع</a:t>
            </a:r>
            <a:endParaRPr lang="en-US" sz="2200" b="1" dirty="0">
              <a:solidFill>
                <a:srgbClr val="FF0000"/>
              </a:solidFill>
              <a:cs typeface="B Nazanin" panose="00000400000000000000" pitchFamily="2" charset="-78"/>
            </a:endParaRPr>
          </a:p>
          <a:p>
            <a:pPr marL="0" indent="0" algn="just">
              <a:buNone/>
            </a:pPr>
            <a:r>
              <a:rPr lang="fa-IR" sz="2200" dirty="0">
                <a:cs typeface="B Nazanin" panose="00000400000000000000" pitchFamily="2" charset="-78"/>
              </a:rPr>
              <a:t>دو تن به خاطر من به هلاکت رسیدند : دوست افراط کننده و دشمن دشنام دهنده</a:t>
            </a:r>
            <a:r>
              <a:rPr lang="fa-IR" sz="2200" dirty="0" smtClean="0">
                <a:cs typeface="B Nazanin" panose="00000400000000000000" pitchFamily="2" charset="-78"/>
              </a:rPr>
              <a:t>.</a:t>
            </a:r>
          </a:p>
          <a:p>
            <a:pPr marL="0" indent="0">
              <a:buNone/>
            </a:pPr>
            <a:r>
              <a:rPr lang="fa-IR" sz="2200" b="1" dirty="0">
                <a:solidFill>
                  <a:srgbClr val="FF0000"/>
                </a:solidFill>
                <a:cs typeface="B Nazanin" panose="00000400000000000000" pitchFamily="2" charset="-78"/>
              </a:rPr>
              <a:t>خطبه128- امام و وحدت اجتماعی</a:t>
            </a:r>
            <a:endParaRPr lang="en-US" sz="2200" dirty="0">
              <a:solidFill>
                <a:srgbClr val="FF0000"/>
              </a:solidFill>
              <a:cs typeface="B Nazanin" panose="00000400000000000000" pitchFamily="2" charset="-78"/>
            </a:endParaRPr>
          </a:p>
          <a:p>
            <a:pPr marL="0" indent="0">
              <a:buNone/>
            </a:pPr>
            <a:r>
              <a:rPr lang="fa-IR" sz="2200" dirty="0">
                <a:cs typeface="B Nazanin" panose="00000400000000000000" pitchFamily="2" charset="-78"/>
              </a:rPr>
              <a:t>آگاه باشید! هرکس که مردم را به شعار تفرقه و جدایی دعوت کند او را بکشید، هرچند زیر عمامه من باشد.</a:t>
            </a:r>
            <a:endParaRPr lang="en-US" sz="2200" dirty="0">
              <a:cs typeface="B Nazanin" panose="00000400000000000000" pitchFamily="2" charset="-78"/>
            </a:endParaRPr>
          </a:p>
          <a:p>
            <a:pPr marL="0" indent="0" algn="just">
              <a:buNone/>
            </a:pPr>
            <a:endParaRPr lang="en-US" sz="2200" dirty="0">
              <a:cs typeface="B Nazanin" panose="00000400000000000000" pitchFamily="2" charset="-78"/>
            </a:endParaRPr>
          </a:p>
          <a:p>
            <a:pPr marL="0" indent="0" algn="just">
              <a:buNone/>
            </a:pPr>
            <a:endParaRPr lang="fa-IR" sz="2200" dirty="0">
              <a:cs typeface="B Nazanin" panose="00000400000000000000" pitchFamily="2" charset="-78"/>
            </a:endParaRPr>
          </a:p>
        </p:txBody>
      </p:sp>
    </p:spTree>
    <p:extLst>
      <p:ext uri="{BB962C8B-B14F-4D97-AF65-F5344CB8AC3E}">
        <p14:creationId xmlns:p14="http://schemas.microsoft.com/office/powerpoint/2010/main" val="38089894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556792"/>
            <a:ext cx="8229600" cy="1143000"/>
          </a:xfrm>
        </p:spPr>
        <p:txBody>
          <a:bodyPr>
            <a:noAutofit/>
          </a:bodyPr>
          <a:lstStyle/>
          <a:p>
            <a:pPr algn="ctr"/>
            <a:r>
              <a:rPr lang="fa-IR" sz="3200" b="1" dirty="0">
                <a:solidFill>
                  <a:schemeClr val="tx1">
                    <a:lumMod val="95000"/>
                    <a:lumOff val="5000"/>
                  </a:schemeClr>
                </a:solidFill>
                <a:cs typeface="B Nazanin" panose="00000400000000000000" pitchFamily="2" charset="-78"/>
              </a:rPr>
              <a:t>فصل </a:t>
            </a:r>
            <a:r>
              <a:rPr lang="fa-IR" sz="3200" b="1" dirty="0" smtClean="0">
                <a:solidFill>
                  <a:schemeClr val="tx1">
                    <a:lumMod val="95000"/>
                    <a:lumOff val="5000"/>
                  </a:schemeClr>
                </a:solidFill>
                <a:cs typeface="B Nazanin" panose="00000400000000000000" pitchFamily="2" charset="-78"/>
              </a:rPr>
              <a:t>چهارم</a:t>
            </a:r>
            <a:r>
              <a:rPr lang="fa-IR" sz="3200" dirty="0">
                <a:solidFill>
                  <a:schemeClr val="tx1">
                    <a:lumMod val="95000"/>
                    <a:lumOff val="5000"/>
                  </a:schemeClr>
                </a:solidFill>
                <a:cs typeface="B Nazanin" panose="00000400000000000000" pitchFamily="2" charset="-78"/>
              </a:rPr>
              <a:t> </a:t>
            </a:r>
            <a:r>
              <a:rPr lang="fa-IR" sz="3200" dirty="0" smtClean="0">
                <a:solidFill>
                  <a:schemeClr val="tx1">
                    <a:lumMod val="95000"/>
                    <a:lumOff val="5000"/>
                  </a:schemeClr>
                </a:solidFill>
                <a:cs typeface="B Nazanin" panose="00000400000000000000" pitchFamily="2" charset="-78"/>
              </a:rPr>
              <a:t/>
            </a:r>
            <a:br>
              <a:rPr lang="fa-IR" sz="3200" dirty="0" smtClean="0">
                <a:solidFill>
                  <a:schemeClr val="tx1">
                    <a:lumMod val="95000"/>
                    <a:lumOff val="5000"/>
                  </a:schemeClr>
                </a:solidFill>
                <a:cs typeface="B Nazanin" panose="00000400000000000000" pitchFamily="2" charset="-78"/>
              </a:rPr>
            </a:br>
            <a:r>
              <a:rPr lang="fa-IR" sz="3200" b="1" dirty="0">
                <a:solidFill>
                  <a:schemeClr val="tx1">
                    <a:lumMod val="95000"/>
                    <a:lumOff val="5000"/>
                  </a:schemeClr>
                </a:solidFill>
                <a:cs typeface="B Nazanin" panose="00000400000000000000" pitchFamily="2" charset="-78"/>
              </a:rPr>
              <a:t>بخش </a:t>
            </a:r>
            <a:r>
              <a:rPr lang="fa-IR" sz="3200" b="1" dirty="0" smtClean="0">
                <a:solidFill>
                  <a:schemeClr val="tx1">
                    <a:lumMod val="95000"/>
                    <a:lumOff val="5000"/>
                  </a:schemeClr>
                </a:solidFill>
                <a:cs typeface="B Nazanin" panose="00000400000000000000" pitchFamily="2" charset="-78"/>
              </a:rPr>
              <a:t>سوم حکومت </a:t>
            </a:r>
            <a:r>
              <a:rPr lang="fa-IR" sz="3200" b="1" dirty="0">
                <a:solidFill>
                  <a:schemeClr val="tx1">
                    <a:lumMod val="95000"/>
                    <a:lumOff val="5000"/>
                  </a:schemeClr>
                </a:solidFill>
                <a:cs typeface="B Nazanin" panose="00000400000000000000" pitchFamily="2" charset="-78"/>
              </a:rPr>
              <a:t>عدل امام زمان(عج)</a:t>
            </a:r>
            <a:r>
              <a:rPr lang="en-US" sz="3200" dirty="0">
                <a:solidFill>
                  <a:schemeClr val="tx1">
                    <a:lumMod val="95000"/>
                    <a:lumOff val="5000"/>
                  </a:schemeClr>
                </a:solidFill>
                <a:cs typeface="B Nazanin" panose="00000400000000000000" pitchFamily="2" charset="-78"/>
              </a:rPr>
              <a:t/>
            </a:r>
            <a:br>
              <a:rPr lang="en-US" sz="3200" dirty="0">
                <a:solidFill>
                  <a:schemeClr val="tx1">
                    <a:lumMod val="95000"/>
                    <a:lumOff val="5000"/>
                  </a:schemeClr>
                </a:solidFill>
                <a:cs typeface="B Nazanin" panose="00000400000000000000" pitchFamily="2" charset="-78"/>
              </a:rPr>
            </a:br>
            <a:r>
              <a:rPr lang="en-US" sz="3200" dirty="0">
                <a:solidFill>
                  <a:schemeClr val="tx1">
                    <a:lumMod val="95000"/>
                    <a:lumOff val="5000"/>
                  </a:schemeClr>
                </a:solidFill>
                <a:cs typeface="B Nazanin" panose="00000400000000000000" pitchFamily="2" charset="-78"/>
              </a:rPr>
              <a:t/>
            </a:r>
            <a:br>
              <a:rPr lang="en-US" sz="3200" dirty="0">
                <a:solidFill>
                  <a:schemeClr val="tx1">
                    <a:lumMod val="95000"/>
                    <a:lumOff val="5000"/>
                  </a:schemeClr>
                </a:solidFill>
                <a:cs typeface="B Nazanin" panose="00000400000000000000" pitchFamily="2" charset="-78"/>
              </a:rPr>
            </a:br>
            <a:r>
              <a:rPr lang="en-US" sz="3200" dirty="0">
                <a:solidFill>
                  <a:schemeClr val="tx1">
                    <a:lumMod val="95000"/>
                    <a:lumOff val="5000"/>
                  </a:schemeClr>
                </a:solidFill>
                <a:cs typeface="B Nazanin" panose="00000400000000000000" pitchFamily="2" charset="-78"/>
              </a:rPr>
              <a:t/>
            </a:r>
            <a:br>
              <a:rPr lang="en-US" sz="3200" dirty="0">
                <a:solidFill>
                  <a:schemeClr val="tx1">
                    <a:lumMod val="95000"/>
                    <a:lumOff val="5000"/>
                  </a:schemeClr>
                </a:solidFill>
                <a:cs typeface="B Nazanin" panose="00000400000000000000" pitchFamily="2" charset="-78"/>
              </a:rPr>
            </a:br>
            <a:endParaRPr lang="fa-IR" sz="3200" dirty="0">
              <a:solidFill>
                <a:schemeClr val="tx1">
                  <a:lumMod val="95000"/>
                  <a:lumOff val="5000"/>
                </a:schemeClr>
              </a:solidFill>
              <a:cs typeface="B Nazanin" panose="00000400000000000000" pitchFamily="2" charset="-78"/>
            </a:endParaRPr>
          </a:p>
        </p:txBody>
      </p:sp>
      <p:sp>
        <p:nvSpPr>
          <p:cNvPr id="3" name="Content Placeholder 2"/>
          <p:cNvSpPr>
            <a:spLocks noGrp="1"/>
          </p:cNvSpPr>
          <p:nvPr>
            <p:ph idx="1"/>
          </p:nvPr>
        </p:nvSpPr>
        <p:spPr>
          <a:xfrm>
            <a:off x="395536" y="1340768"/>
            <a:ext cx="8229600" cy="5271864"/>
          </a:xfrm>
        </p:spPr>
        <p:txBody>
          <a:bodyPr>
            <a:noAutofit/>
          </a:bodyPr>
          <a:lstStyle/>
          <a:p>
            <a:pPr marL="0" indent="0">
              <a:buNone/>
            </a:pPr>
            <a:endParaRPr lang="fa-IR" sz="2400" dirty="0" smtClean="0">
              <a:solidFill>
                <a:srgbClr val="FF0000"/>
              </a:solidFill>
              <a:cs typeface="B Nazanin" panose="00000400000000000000" pitchFamily="2" charset="-78"/>
            </a:endParaRPr>
          </a:p>
          <a:p>
            <a:pPr>
              <a:buFont typeface="Wingdings" panose="05000000000000000000" pitchFamily="2" charset="2"/>
              <a:buChar char="v"/>
            </a:pPr>
            <a:r>
              <a:rPr lang="fa-IR" sz="2400" dirty="0" smtClean="0">
                <a:solidFill>
                  <a:srgbClr val="FF0000"/>
                </a:solidFill>
                <a:cs typeface="B Nazanin" panose="00000400000000000000" pitchFamily="2" charset="-78"/>
              </a:rPr>
              <a:t>انتظار</a:t>
            </a:r>
            <a:r>
              <a:rPr lang="fa-IR" sz="2400" dirty="0">
                <a:cs typeface="B Nazanin" panose="00000400000000000000" pitchFamily="2" charset="-78"/>
              </a:rPr>
              <a:t>، مهمترین فلسفه امید و عدالت خواهی در مدیریت اسلامی است</a:t>
            </a:r>
            <a:r>
              <a:rPr lang="fa-IR" sz="2400" dirty="0" smtClean="0">
                <a:cs typeface="B Nazanin" panose="00000400000000000000" pitchFamily="2" charset="-78"/>
              </a:rPr>
              <a:t>.</a:t>
            </a:r>
          </a:p>
          <a:p>
            <a:pPr>
              <a:buFont typeface="Wingdings" panose="05000000000000000000" pitchFamily="2" charset="2"/>
              <a:buChar char="v"/>
            </a:pPr>
            <a:endParaRPr lang="en-US" sz="2400" dirty="0">
              <a:cs typeface="B Nazanin" panose="00000400000000000000" pitchFamily="2" charset="-78"/>
            </a:endParaRPr>
          </a:p>
          <a:p>
            <a:pPr>
              <a:buFont typeface="Wingdings" panose="05000000000000000000" pitchFamily="2" charset="2"/>
              <a:buChar char="v"/>
            </a:pPr>
            <a:r>
              <a:rPr lang="fa-IR" sz="2400" dirty="0">
                <a:cs typeface="B Nazanin" panose="00000400000000000000" pitchFamily="2" charset="-78"/>
              </a:rPr>
              <a:t>انتظار، </a:t>
            </a:r>
            <a:r>
              <a:rPr lang="fa-IR" sz="2400" dirty="0">
                <a:solidFill>
                  <a:srgbClr val="FF0000"/>
                </a:solidFill>
                <a:cs typeface="B Nazanin" panose="00000400000000000000" pitchFamily="2" charset="-78"/>
              </a:rPr>
              <a:t>نهایت آرمان مدیر اسلامی </a:t>
            </a:r>
            <a:r>
              <a:rPr lang="fa-IR" sz="2400" dirty="0">
                <a:cs typeface="B Nazanin" panose="00000400000000000000" pitchFamily="2" charset="-78"/>
              </a:rPr>
              <a:t>است که رسالت و افق دید او را تعیین می کند</a:t>
            </a:r>
            <a:r>
              <a:rPr lang="fa-IR" sz="2400" dirty="0" smtClean="0">
                <a:cs typeface="B Nazanin" panose="00000400000000000000" pitchFamily="2" charset="-78"/>
              </a:rPr>
              <a:t>.</a:t>
            </a:r>
          </a:p>
          <a:p>
            <a:pPr>
              <a:buFont typeface="Wingdings" panose="05000000000000000000" pitchFamily="2" charset="2"/>
              <a:buChar char="v"/>
            </a:pPr>
            <a:endParaRPr lang="en-US" sz="2400" dirty="0">
              <a:cs typeface="B Nazanin" panose="00000400000000000000" pitchFamily="2" charset="-78"/>
            </a:endParaRPr>
          </a:p>
          <a:p>
            <a:pPr>
              <a:buFont typeface="Wingdings" panose="05000000000000000000" pitchFamily="2" charset="2"/>
              <a:buChar char="v"/>
            </a:pPr>
            <a:r>
              <a:rPr lang="fa-IR" sz="2400" dirty="0">
                <a:solidFill>
                  <a:srgbClr val="FF0000"/>
                </a:solidFill>
                <a:cs typeface="B Nazanin" panose="00000400000000000000" pitchFamily="2" charset="-78"/>
              </a:rPr>
              <a:t>عشق به حضرت مهدی(عج) و حکومت حقش </a:t>
            </a:r>
            <a:r>
              <a:rPr lang="fa-IR" sz="2400" dirty="0">
                <a:cs typeface="B Nazanin" panose="00000400000000000000" pitchFamily="2" charset="-78"/>
              </a:rPr>
              <a:t>مهمترین انگیزه تشکیل و اداره حکومت و جامعه اسلامی است</a:t>
            </a:r>
            <a:r>
              <a:rPr lang="fa-IR" sz="2400" dirty="0" smtClean="0">
                <a:cs typeface="B Nazanin" panose="00000400000000000000" pitchFamily="2" charset="-78"/>
              </a:rPr>
              <a:t>.</a:t>
            </a:r>
          </a:p>
          <a:p>
            <a:pPr marL="0" indent="0">
              <a:buNone/>
            </a:pPr>
            <a:endParaRPr lang="en-US" sz="2400" dirty="0">
              <a:cs typeface="B Nazanin" panose="00000400000000000000" pitchFamily="2" charset="-78"/>
            </a:endParaRPr>
          </a:p>
          <a:p>
            <a:pPr marL="0" indent="0">
              <a:buNone/>
            </a:pPr>
            <a:r>
              <a:rPr lang="fa-IR" sz="2400" b="1" dirty="0">
                <a:solidFill>
                  <a:srgbClr val="FF0000"/>
                </a:solidFill>
                <a:cs typeface="B Nazanin" panose="00000400000000000000" pitchFamily="2" charset="-78"/>
              </a:rPr>
              <a:t>خطبه 182- وصف حضرت مهدی(عج)</a:t>
            </a:r>
            <a:endParaRPr lang="en-US" sz="2400" dirty="0">
              <a:solidFill>
                <a:srgbClr val="FF0000"/>
              </a:solidFill>
              <a:cs typeface="B Nazanin" panose="00000400000000000000" pitchFamily="2" charset="-78"/>
            </a:endParaRPr>
          </a:p>
          <a:p>
            <a:pPr marL="0" indent="0">
              <a:buNone/>
            </a:pPr>
            <a:r>
              <a:rPr lang="fa-IR" sz="2400" dirty="0">
                <a:cs typeface="B Nazanin" panose="00000400000000000000" pitchFamily="2" charset="-78"/>
              </a:rPr>
              <a:t>زره دانش برتن دارد، و با تمامی آداب، و با توجه و معرفت کامل آن را فرا گرفته است، حکمت گمشده اوست که همواره در جستجوی آن می باشد.</a:t>
            </a:r>
            <a:endParaRPr lang="en-US" sz="2400" dirty="0">
              <a:cs typeface="B Nazanin" panose="00000400000000000000" pitchFamily="2" charset="-78"/>
            </a:endParaRPr>
          </a:p>
          <a:p>
            <a:pPr marL="0" indent="0" algn="just">
              <a:buNone/>
            </a:pPr>
            <a:endParaRPr lang="fa-IR" sz="2200" dirty="0">
              <a:cs typeface="B Nazanin" panose="00000400000000000000" pitchFamily="2" charset="-78"/>
            </a:endParaRPr>
          </a:p>
        </p:txBody>
      </p:sp>
    </p:spTree>
    <p:extLst>
      <p:ext uri="{BB962C8B-B14F-4D97-AF65-F5344CB8AC3E}">
        <p14:creationId xmlns:p14="http://schemas.microsoft.com/office/powerpoint/2010/main" val="4351994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48680"/>
            <a:ext cx="8229600" cy="699512"/>
          </a:xfrm>
        </p:spPr>
        <p:txBody>
          <a:bodyPr>
            <a:normAutofit/>
          </a:bodyPr>
          <a:lstStyle/>
          <a:p>
            <a:r>
              <a:rPr lang="fa-IR" sz="3600" b="1" dirty="0">
                <a:solidFill>
                  <a:schemeClr val="tx1"/>
                </a:solidFill>
                <a:cs typeface="B Nazanin" panose="00000400000000000000" pitchFamily="2" charset="-78"/>
              </a:rPr>
              <a:t>فصل </a:t>
            </a:r>
            <a:r>
              <a:rPr lang="fa-IR" sz="3600" b="1" dirty="0" smtClean="0">
                <a:solidFill>
                  <a:schemeClr val="tx1"/>
                </a:solidFill>
                <a:cs typeface="B Nazanin" panose="00000400000000000000" pitchFamily="2" charset="-78"/>
              </a:rPr>
              <a:t>پنجم</a:t>
            </a:r>
            <a:r>
              <a:rPr lang="fa-IR" sz="3600" dirty="0">
                <a:solidFill>
                  <a:schemeClr val="tx1"/>
                </a:solidFill>
                <a:cs typeface="B Nazanin" panose="00000400000000000000" pitchFamily="2" charset="-78"/>
              </a:rPr>
              <a:t> </a:t>
            </a:r>
            <a:r>
              <a:rPr lang="fa-IR" sz="3600" b="1" dirty="0" smtClean="0">
                <a:solidFill>
                  <a:schemeClr val="tx1"/>
                </a:solidFill>
                <a:cs typeface="B Nazanin" panose="00000400000000000000" pitchFamily="2" charset="-78"/>
              </a:rPr>
              <a:t>آیین </a:t>
            </a:r>
            <a:r>
              <a:rPr lang="fa-IR" sz="3600" b="1" dirty="0">
                <a:solidFill>
                  <a:schemeClr val="tx1"/>
                </a:solidFill>
                <a:cs typeface="B Nazanin" panose="00000400000000000000" pitchFamily="2" charset="-78"/>
              </a:rPr>
              <a:t>حکومت داری، حکومت و مدیریت</a:t>
            </a:r>
            <a:endParaRPr lang="en-US" sz="3600" dirty="0">
              <a:solidFill>
                <a:schemeClr val="tx1"/>
              </a:solidFill>
              <a:cs typeface="B Nazanin" panose="00000400000000000000" pitchFamily="2" charset="-78"/>
            </a:endParaRPr>
          </a:p>
        </p:txBody>
      </p:sp>
      <p:sp>
        <p:nvSpPr>
          <p:cNvPr id="3" name="Content Placeholder 2"/>
          <p:cNvSpPr>
            <a:spLocks noGrp="1"/>
          </p:cNvSpPr>
          <p:nvPr>
            <p:ph idx="1"/>
          </p:nvPr>
        </p:nvSpPr>
        <p:spPr>
          <a:xfrm>
            <a:off x="457200" y="1340768"/>
            <a:ext cx="8229600" cy="4983832"/>
          </a:xfrm>
        </p:spPr>
        <p:txBody>
          <a:bodyPr>
            <a:normAutofit/>
          </a:bodyPr>
          <a:lstStyle/>
          <a:p>
            <a:pPr marL="0" indent="0" algn="just">
              <a:buNone/>
            </a:pPr>
            <a:endParaRPr lang="fa-IR" sz="2400" dirty="0" smtClean="0">
              <a:cs typeface="B Nazanin" panose="00000400000000000000" pitchFamily="2" charset="-78"/>
            </a:endParaRPr>
          </a:p>
          <a:p>
            <a:pPr marL="0" indent="0" algn="just">
              <a:buNone/>
            </a:pPr>
            <a:r>
              <a:rPr lang="fa-IR" sz="2400" dirty="0" smtClean="0">
                <a:solidFill>
                  <a:srgbClr val="FF0000"/>
                </a:solidFill>
                <a:cs typeface="B Nazanin" panose="00000400000000000000" pitchFamily="2" charset="-78"/>
              </a:rPr>
              <a:t>تشکیل </a:t>
            </a:r>
            <a:r>
              <a:rPr lang="fa-IR" sz="2400" dirty="0">
                <a:solidFill>
                  <a:srgbClr val="FF0000"/>
                </a:solidFill>
                <a:cs typeface="B Nazanin" panose="00000400000000000000" pitchFamily="2" charset="-78"/>
              </a:rPr>
              <a:t>حکومت </a:t>
            </a:r>
            <a:r>
              <a:rPr lang="fa-IR" sz="2400" dirty="0">
                <a:cs typeface="B Nazanin" panose="00000400000000000000" pitchFamily="2" charset="-78"/>
              </a:rPr>
              <a:t>یکی از اهداف مدیریت اسلامی است که بدون آن امکان اجرای اوامر و دستورات الهی محدود یا غیر ممکن است. در مکتب اسلام سیاست بخشی از دین است همان طور که شهید مدرس فرمود دیانت ما عین سیاست ماست و سیاست ما عین دیانت ماست</a:t>
            </a:r>
            <a:r>
              <a:rPr lang="fa-IR" sz="2400" dirty="0" smtClean="0">
                <a:cs typeface="B Nazanin" panose="00000400000000000000" pitchFamily="2" charset="-78"/>
              </a:rPr>
              <a:t>.</a:t>
            </a:r>
          </a:p>
          <a:p>
            <a:pPr marL="0" indent="0" algn="just">
              <a:buNone/>
            </a:pPr>
            <a:endParaRPr lang="en-US" sz="2400" dirty="0">
              <a:cs typeface="B Nazanin" panose="00000400000000000000" pitchFamily="2" charset="-78"/>
            </a:endParaRPr>
          </a:p>
          <a:p>
            <a:pPr marL="0" indent="0" algn="just">
              <a:buNone/>
            </a:pPr>
            <a:r>
              <a:rPr lang="fa-IR" sz="2400" b="1" dirty="0">
                <a:solidFill>
                  <a:srgbClr val="FF0000"/>
                </a:solidFill>
                <a:cs typeface="B Nazanin" panose="00000400000000000000" pitchFamily="2" charset="-78"/>
              </a:rPr>
              <a:t>حکمت 176- ابزار ریاست و حکومت</a:t>
            </a:r>
            <a:endParaRPr lang="en-US" sz="2400" dirty="0">
              <a:solidFill>
                <a:srgbClr val="FF0000"/>
              </a:solidFill>
              <a:cs typeface="B Nazanin" panose="00000400000000000000" pitchFamily="2" charset="-78"/>
            </a:endParaRPr>
          </a:p>
          <a:p>
            <a:pPr marL="0" indent="0" algn="just">
              <a:buNone/>
            </a:pPr>
            <a:r>
              <a:rPr lang="fa-IR" sz="2400" dirty="0">
                <a:cs typeface="B Nazanin" panose="00000400000000000000" pitchFamily="2" charset="-78"/>
              </a:rPr>
              <a:t>بردباری و تحمل سختی ها، ابزار ریاست است.</a:t>
            </a:r>
            <a:endParaRPr lang="en-US" sz="2400" dirty="0">
              <a:cs typeface="B Nazanin" panose="00000400000000000000" pitchFamily="2" charset="-78"/>
            </a:endParaRPr>
          </a:p>
          <a:p>
            <a:pPr marL="0" indent="0" algn="just">
              <a:buNone/>
            </a:pPr>
            <a:endParaRPr lang="fa-IR" sz="2400" dirty="0">
              <a:cs typeface="B Nazanin" panose="00000400000000000000" pitchFamily="2" charset="-78"/>
            </a:endParaRPr>
          </a:p>
        </p:txBody>
      </p:sp>
    </p:spTree>
    <p:extLst>
      <p:ext uri="{BB962C8B-B14F-4D97-AF65-F5344CB8AC3E}">
        <p14:creationId xmlns:p14="http://schemas.microsoft.com/office/powerpoint/2010/main" val="7791049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48680"/>
            <a:ext cx="8229600" cy="699512"/>
          </a:xfrm>
        </p:spPr>
        <p:txBody>
          <a:bodyPr>
            <a:normAutofit/>
          </a:bodyPr>
          <a:lstStyle/>
          <a:p>
            <a:r>
              <a:rPr lang="fa-IR" sz="3600" b="1" dirty="0">
                <a:solidFill>
                  <a:schemeClr val="tx1"/>
                </a:solidFill>
                <a:cs typeface="B Nazanin" panose="00000400000000000000" pitchFamily="2" charset="-78"/>
              </a:rPr>
              <a:t>فصل </a:t>
            </a:r>
            <a:r>
              <a:rPr lang="fa-IR" sz="3600" b="1" dirty="0" smtClean="0">
                <a:solidFill>
                  <a:schemeClr val="tx1"/>
                </a:solidFill>
                <a:cs typeface="B Nazanin" panose="00000400000000000000" pitchFamily="2" charset="-78"/>
              </a:rPr>
              <a:t>پنجم</a:t>
            </a:r>
            <a:r>
              <a:rPr lang="fa-IR" sz="3600" dirty="0">
                <a:solidFill>
                  <a:schemeClr val="tx1"/>
                </a:solidFill>
                <a:cs typeface="B Nazanin" panose="00000400000000000000" pitchFamily="2" charset="-78"/>
              </a:rPr>
              <a:t> </a:t>
            </a:r>
            <a:r>
              <a:rPr lang="fa-IR" sz="3600" b="1" dirty="0" smtClean="0">
                <a:solidFill>
                  <a:schemeClr val="tx1"/>
                </a:solidFill>
                <a:cs typeface="B Nazanin" panose="00000400000000000000" pitchFamily="2" charset="-78"/>
              </a:rPr>
              <a:t>آیین </a:t>
            </a:r>
            <a:r>
              <a:rPr lang="fa-IR" sz="3600" b="1" dirty="0">
                <a:solidFill>
                  <a:schemeClr val="tx1"/>
                </a:solidFill>
                <a:cs typeface="B Nazanin" panose="00000400000000000000" pitchFamily="2" charset="-78"/>
              </a:rPr>
              <a:t>حکومت داری، حکومت و مدیریت</a:t>
            </a:r>
            <a:endParaRPr lang="en-US" sz="3600" dirty="0">
              <a:solidFill>
                <a:schemeClr val="tx1"/>
              </a:solidFill>
              <a:cs typeface="B Nazanin" panose="00000400000000000000" pitchFamily="2" charset="-78"/>
            </a:endParaRPr>
          </a:p>
        </p:txBody>
      </p:sp>
      <p:sp>
        <p:nvSpPr>
          <p:cNvPr id="3" name="Content Placeholder 2"/>
          <p:cNvSpPr>
            <a:spLocks noGrp="1"/>
          </p:cNvSpPr>
          <p:nvPr>
            <p:ph idx="1"/>
          </p:nvPr>
        </p:nvSpPr>
        <p:spPr>
          <a:xfrm>
            <a:off x="457200" y="1340768"/>
            <a:ext cx="8229600" cy="4983832"/>
          </a:xfrm>
        </p:spPr>
        <p:txBody>
          <a:bodyPr>
            <a:normAutofit/>
          </a:bodyPr>
          <a:lstStyle/>
          <a:p>
            <a:pPr marL="0" indent="0" algn="just">
              <a:buNone/>
            </a:pPr>
            <a:r>
              <a:rPr lang="fa-IR" sz="2400" b="1" dirty="0">
                <a:solidFill>
                  <a:srgbClr val="FF0000"/>
                </a:solidFill>
                <a:cs typeface="B Nazanin" panose="00000400000000000000" pitchFamily="2" charset="-78"/>
              </a:rPr>
              <a:t>نامه 50- مسئولیت های رهبری و نظامیان</a:t>
            </a:r>
            <a:endParaRPr lang="en-US" sz="2400" b="1" dirty="0">
              <a:solidFill>
                <a:srgbClr val="FF0000"/>
              </a:solidFill>
              <a:cs typeface="B Nazanin" panose="00000400000000000000" pitchFamily="2" charset="-78"/>
            </a:endParaRPr>
          </a:p>
          <a:p>
            <a:pPr marL="0" indent="0" algn="just">
              <a:buNone/>
            </a:pPr>
            <a:r>
              <a:rPr lang="fa-IR" sz="2400" dirty="0">
                <a:cs typeface="B Nazanin" panose="00000400000000000000" pitchFamily="2" charset="-78"/>
              </a:rPr>
              <a:t>مشاوره و تبادل نظر با سطوح مختلف سازمانی در اداره امور، </a:t>
            </a:r>
            <a:r>
              <a:rPr lang="fa-IR" sz="2400" dirty="0">
                <a:solidFill>
                  <a:srgbClr val="FF0000"/>
                </a:solidFill>
                <a:cs typeface="B Nazanin" panose="00000400000000000000" pitchFamily="2" charset="-78"/>
              </a:rPr>
              <a:t>مگر در خصوص موارد دارای حکم شرعی.</a:t>
            </a:r>
            <a:endParaRPr lang="en-US" sz="2400" dirty="0">
              <a:solidFill>
                <a:srgbClr val="FF0000"/>
              </a:solidFill>
              <a:cs typeface="B Nazanin" panose="00000400000000000000" pitchFamily="2" charset="-78"/>
            </a:endParaRPr>
          </a:p>
          <a:p>
            <a:pPr marL="0" indent="0" algn="just">
              <a:buNone/>
            </a:pPr>
            <a:r>
              <a:rPr lang="fa-IR" sz="2400" dirty="0">
                <a:cs typeface="B Nazanin" panose="00000400000000000000" pitchFamily="2" charset="-78"/>
              </a:rPr>
              <a:t>اطلاع رسانی به افراد و پرهیز از پنهان کاری </a:t>
            </a:r>
            <a:r>
              <a:rPr lang="fa-IR" sz="2400" dirty="0">
                <a:solidFill>
                  <a:srgbClr val="FF0000"/>
                </a:solidFill>
                <a:cs typeface="B Nazanin" panose="00000400000000000000" pitchFamily="2" charset="-78"/>
              </a:rPr>
              <a:t>مگر در مسائل استراتژیک.</a:t>
            </a:r>
            <a:endParaRPr lang="en-US" sz="2400" dirty="0">
              <a:solidFill>
                <a:srgbClr val="FF0000"/>
              </a:solidFill>
              <a:cs typeface="B Nazanin" panose="00000400000000000000" pitchFamily="2" charset="-78"/>
            </a:endParaRPr>
          </a:p>
          <a:p>
            <a:pPr marL="0" indent="0" algn="just">
              <a:buNone/>
            </a:pPr>
            <a:r>
              <a:rPr lang="fa-IR" sz="2400" dirty="0">
                <a:cs typeface="B Nazanin" panose="00000400000000000000" pitchFamily="2" charset="-78"/>
              </a:rPr>
              <a:t>پرداخت به موقع حقوق مادی و معنوی کارکنان، برقراری مساوات و عدالت در میان افراد و ارزش دادن به قابلیت ها و شایستگی ها، برخورد قاطع با افراد خطاکار و مجازات به موقع آنها.</a:t>
            </a:r>
            <a:endParaRPr lang="en-US" sz="2400" dirty="0">
              <a:cs typeface="B Nazanin" panose="00000400000000000000" pitchFamily="2" charset="-78"/>
            </a:endParaRPr>
          </a:p>
          <a:p>
            <a:pPr marL="0" indent="0" algn="just">
              <a:buNone/>
            </a:pPr>
            <a:r>
              <a:rPr lang="fa-IR" sz="2400" dirty="0">
                <a:cs typeface="B Nazanin" panose="00000400000000000000" pitchFamily="2" charset="-78"/>
              </a:rPr>
              <a:t>روش صحیح مدیریت، </a:t>
            </a:r>
            <a:r>
              <a:rPr lang="fa-IR" sz="2400" dirty="0">
                <a:solidFill>
                  <a:srgbClr val="C00000"/>
                </a:solidFill>
                <a:cs typeface="B Nazanin" panose="00000400000000000000" pitchFamily="2" charset="-78"/>
              </a:rPr>
              <a:t>چشم پوشی از اشتباهات افراد، بسته به نوع و اهمیت آن ها</a:t>
            </a:r>
            <a:r>
              <a:rPr lang="fa-IR" sz="2400" dirty="0">
                <a:cs typeface="B Nazanin" panose="00000400000000000000" pitchFamily="2" charset="-78"/>
              </a:rPr>
              <a:t>، حفاظت از منافع و </a:t>
            </a:r>
            <a:r>
              <a:rPr lang="fa-IR" sz="2400" dirty="0" smtClean="0">
                <a:cs typeface="B Nazanin" panose="00000400000000000000" pitchFamily="2" charset="-78"/>
              </a:rPr>
              <a:t>خواسته </a:t>
            </a:r>
            <a:r>
              <a:rPr lang="fa-IR" sz="2400" dirty="0">
                <a:cs typeface="B Nazanin" panose="00000400000000000000" pitchFamily="2" charset="-78"/>
              </a:rPr>
              <a:t>های افراد و جلوگیری از استثمار نیروی کار، عدم تعجیل در تصمیم گیری ها و بررسی همه جانبه مسائل، پیش از اتخاذ موضع، مردم داری در اجرای سیاست ها، دادن فرصت به افراد برای اصلاح، نظارت و بازرسی بر کارگزاران است.</a:t>
            </a:r>
            <a:endParaRPr lang="en-US" sz="2400" dirty="0">
              <a:cs typeface="B Nazanin" panose="00000400000000000000" pitchFamily="2" charset="-78"/>
            </a:endParaRPr>
          </a:p>
          <a:p>
            <a:pPr marL="0" indent="0" algn="just">
              <a:buNone/>
            </a:pPr>
            <a:endParaRPr lang="fa-IR" sz="2400" dirty="0">
              <a:cs typeface="B Nazanin" panose="00000400000000000000" pitchFamily="2" charset="-78"/>
            </a:endParaRPr>
          </a:p>
        </p:txBody>
      </p:sp>
    </p:spTree>
    <p:extLst>
      <p:ext uri="{BB962C8B-B14F-4D97-AF65-F5344CB8AC3E}">
        <p14:creationId xmlns:p14="http://schemas.microsoft.com/office/powerpoint/2010/main" val="21957983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48680"/>
            <a:ext cx="8229600" cy="699512"/>
          </a:xfrm>
        </p:spPr>
        <p:txBody>
          <a:bodyPr>
            <a:normAutofit/>
          </a:bodyPr>
          <a:lstStyle/>
          <a:p>
            <a:r>
              <a:rPr lang="fa-IR" sz="3600" b="1" dirty="0">
                <a:solidFill>
                  <a:schemeClr val="tx1"/>
                </a:solidFill>
                <a:cs typeface="B Nazanin" panose="00000400000000000000" pitchFamily="2" charset="-78"/>
              </a:rPr>
              <a:t>فصل </a:t>
            </a:r>
            <a:r>
              <a:rPr lang="fa-IR" sz="3600" b="1" dirty="0" smtClean="0">
                <a:solidFill>
                  <a:schemeClr val="tx1"/>
                </a:solidFill>
                <a:cs typeface="B Nazanin" panose="00000400000000000000" pitchFamily="2" charset="-78"/>
              </a:rPr>
              <a:t>پنجم</a:t>
            </a:r>
            <a:r>
              <a:rPr lang="fa-IR" sz="3600" dirty="0">
                <a:solidFill>
                  <a:schemeClr val="tx1"/>
                </a:solidFill>
                <a:cs typeface="B Nazanin" panose="00000400000000000000" pitchFamily="2" charset="-78"/>
              </a:rPr>
              <a:t> </a:t>
            </a:r>
            <a:r>
              <a:rPr lang="fa-IR" sz="3600" b="1" dirty="0" smtClean="0">
                <a:solidFill>
                  <a:schemeClr val="tx1"/>
                </a:solidFill>
                <a:cs typeface="B Nazanin" panose="00000400000000000000" pitchFamily="2" charset="-78"/>
              </a:rPr>
              <a:t>آیین </a:t>
            </a:r>
            <a:r>
              <a:rPr lang="fa-IR" sz="3600" b="1" dirty="0">
                <a:solidFill>
                  <a:schemeClr val="tx1"/>
                </a:solidFill>
                <a:cs typeface="B Nazanin" panose="00000400000000000000" pitchFamily="2" charset="-78"/>
              </a:rPr>
              <a:t>حکومت داری، حکومت و مدیریت</a:t>
            </a:r>
            <a:endParaRPr lang="en-US" sz="3600" dirty="0">
              <a:solidFill>
                <a:schemeClr val="tx1"/>
              </a:solidFill>
              <a:cs typeface="B Nazanin" panose="00000400000000000000" pitchFamily="2" charset="-78"/>
            </a:endParaRPr>
          </a:p>
        </p:txBody>
      </p:sp>
      <p:sp>
        <p:nvSpPr>
          <p:cNvPr id="3" name="Content Placeholder 2"/>
          <p:cNvSpPr>
            <a:spLocks noGrp="1"/>
          </p:cNvSpPr>
          <p:nvPr>
            <p:ph idx="1"/>
          </p:nvPr>
        </p:nvSpPr>
        <p:spPr>
          <a:xfrm>
            <a:off x="457200" y="1340768"/>
            <a:ext cx="8229600" cy="4983832"/>
          </a:xfrm>
        </p:spPr>
        <p:txBody>
          <a:bodyPr>
            <a:normAutofit/>
          </a:bodyPr>
          <a:lstStyle/>
          <a:p>
            <a:pPr marL="0" indent="0">
              <a:buNone/>
            </a:pPr>
            <a:endParaRPr lang="fa-IR" sz="2400" b="1" dirty="0" smtClean="0">
              <a:cs typeface="B Nazanin" panose="00000400000000000000" pitchFamily="2" charset="-78"/>
            </a:endParaRPr>
          </a:p>
          <a:p>
            <a:pPr marL="0" indent="0">
              <a:buNone/>
            </a:pPr>
            <a:r>
              <a:rPr lang="fa-IR" sz="2400" b="1" dirty="0" smtClean="0">
                <a:solidFill>
                  <a:srgbClr val="FF0000"/>
                </a:solidFill>
                <a:cs typeface="B Nazanin" panose="00000400000000000000" pitchFamily="2" charset="-78"/>
              </a:rPr>
              <a:t>خطبه </a:t>
            </a:r>
            <a:r>
              <a:rPr lang="fa-IR" sz="2400" b="1" dirty="0">
                <a:solidFill>
                  <a:srgbClr val="FF0000"/>
                </a:solidFill>
                <a:cs typeface="B Nazanin" panose="00000400000000000000" pitchFamily="2" charset="-78"/>
              </a:rPr>
              <a:t>169- اخلاص در پیروی از امام</a:t>
            </a:r>
            <a:endParaRPr lang="en-US" sz="2400" dirty="0">
              <a:solidFill>
                <a:srgbClr val="FF0000"/>
              </a:solidFill>
              <a:cs typeface="B Nazanin" panose="00000400000000000000" pitchFamily="2" charset="-78"/>
            </a:endParaRPr>
          </a:p>
          <a:p>
            <a:pPr marL="0" indent="0">
              <a:buNone/>
            </a:pPr>
            <a:r>
              <a:rPr lang="fa-IR" sz="2400" dirty="0">
                <a:cs typeface="B Nazanin" panose="00000400000000000000" pitchFamily="2" charset="-78"/>
              </a:rPr>
              <a:t>همانا حکومت الهی حافظ امور شماست، بنابراین زمام امور خود را بی آن که نفاق ورزید یا کراهتی داشته باشید به دست امام خود سپارید</a:t>
            </a:r>
            <a:r>
              <a:rPr lang="fa-IR" sz="2400" dirty="0" smtClean="0">
                <a:cs typeface="B Nazanin" panose="00000400000000000000" pitchFamily="2" charset="-78"/>
              </a:rPr>
              <a:t>.</a:t>
            </a:r>
          </a:p>
          <a:p>
            <a:pPr marL="0" indent="0">
              <a:buNone/>
            </a:pPr>
            <a:endParaRPr lang="en-US" sz="2400" dirty="0">
              <a:cs typeface="B Nazanin" panose="00000400000000000000" pitchFamily="2" charset="-78"/>
            </a:endParaRPr>
          </a:p>
          <a:p>
            <a:pPr marL="0" indent="0">
              <a:buNone/>
            </a:pPr>
            <a:r>
              <a:rPr lang="fa-IR" sz="2400" dirty="0">
                <a:cs typeface="B Nazanin" panose="00000400000000000000" pitchFamily="2" charset="-78"/>
              </a:rPr>
              <a:t>تمام کارهای نیکو و جهاد در راه خدا، برابر </a:t>
            </a:r>
            <a:r>
              <a:rPr lang="fa-IR" sz="2400" dirty="0">
                <a:solidFill>
                  <a:srgbClr val="FF0000"/>
                </a:solidFill>
                <a:cs typeface="B Nazanin" panose="00000400000000000000" pitchFamily="2" charset="-78"/>
              </a:rPr>
              <a:t>امر به معروف و نهی از منکر</a:t>
            </a:r>
            <a:r>
              <a:rPr lang="fa-IR" sz="2400" dirty="0">
                <a:cs typeface="B Nazanin" panose="00000400000000000000" pitchFamily="2" charset="-78"/>
              </a:rPr>
              <a:t>، چونان قطره ای بر دریا مواج و پهناور است</a:t>
            </a:r>
            <a:r>
              <a:rPr lang="fa-IR" sz="2400" dirty="0" smtClean="0">
                <a:cs typeface="B Nazanin" panose="00000400000000000000" pitchFamily="2" charset="-78"/>
              </a:rPr>
              <a:t>.</a:t>
            </a:r>
          </a:p>
          <a:p>
            <a:pPr marL="0" indent="0">
              <a:buNone/>
            </a:pPr>
            <a:endParaRPr lang="en-US" sz="2400" dirty="0">
              <a:cs typeface="B Nazanin" panose="00000400000000000000" pitchFamily="2" charset="-78"/>
            </a:endParaRPr>
          </a:p>
          <a:p>
            <a:pPr marL="0" indent="0">
              <a:buNone/>
            </a:pPr>
            <a:r>
              <a:rPr lang="fa-IR" sz="2400" dirty="0">
                <a:cs typeface="B Nazanin" panose="00000400000000000000" pitchFamily="2" charset="-78"/>
              </a:rPr>
              <a:t>در میان حقوق الهی، بزرگترین حق،  </a:t>
            </a:r>
            <a:r>
              <a:rPr lang="fa-IR" sz="2400" dirty="0">
                <a:solidFill>
                  <a:srgbClr val="FF0000"/>
                </a:solidFill>
                <a:cs typeface="B Nazanin" panose="00000400000000000000" pitchFamily="2" charset="-78"/>
              </a:rPr>
              <a:t>حق رهبر بر مردم و حق مردم بر رهبر </a:t>
            </a:r>
            <a:r>
              <a:rPr lang="fa-IR" sz="2400" dirty="0">
                <a:cs typeface="B Nazanin" panose="00000400000000000000" pitchFamily="2" charset="-78"/>
              </a:rPr>
              <a:t>است.</a:t>
            </a:r>
            <a:endParaRPr lang="en-US" sz="2400" dirty="0">
              <a:cs typeface="B Nazanin" panose="00000400000000000000" pitchFamily="2" charset="-78"/>
            </a:endParaRPr>
          </a:p>
          <a:p>
            <a:pPr marL="0" indent="0" algn="just">
              <a:buNone/>
            </a:pPr>
            <a:endParaRPr lang="fa-IR" sz="2400" dirty="0">
              <a:cs typeface="B Nazanin" panose="00000400000000000000" pitchFamily="2" charset="-78"/>
            </a:endParaRPr>
          </a:p>
        </p:txBody>
      </p:sp>
    </p:spTree>
    <p:extLst>
      <p:ext uri="{BB962C8B-B14F-4D97-AF65-F5344CB8AC3E}">
        <p14:creationId xmlns:p14="http://schemas.microsoft.com/office/powerpoint/2010/main" val="10203516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48680"/>
            <a:ext cx="8229600" cy="699512"/>
          </a:xfrm>
        </p:spPr>
        <p:txBody>
          <a:bodyPr>
            <a:normAutofit/>
          </a:bodyPr>
          <a:lstStyle/>
          <a:p>
            <a:pPr marL="0" indent="0" algn="r"/>
            <a:r>
              <a:rPr lang="fa-IR" sz="3600" b="1" dirty="0" smtClean="0">
                <a:solidFill>
                  <a:srgbClr val="FF0000"/>
                </a:solidFill>
                <a:cs typeface="B Nazanin" panose="00000400000000000000" pitchFamily="2" charset="-78"/>
              </a:rPr>
              <a:t>ادامه نکات خطبه </a:t>
            </a:r>
            <a:r>
              <a:rPr lang="fa-IR" sz="3600" b="1" dirty="0">
                <a:solidFill>
                  <a:srgbClr val="FF0000"/>
                </a:solidFill>
                <a:cs typeface="B Nazanin" panose="00000400000000000000" pitchFamily="2" charset="-78"/>
              </a:rPr>
              <a:t>169- اخلاص در پیروی از امام</a:t>
            </a:r>
            <a:endParaRPr lang="en-US" sz="3600" dirty="0">
              <a:solidFill>
                <a:srgbClr val="FF0000"/>
              </a:solidFill>
              <a:cs typeface="B Nazanin" panose="00000400000000000000" pitchFamily="2" charset="-78"/>
            </a:endParaRPr>
          </a:p>
        </p:txBody>
      </p:sp>
      <p:sp>
        <p:nvSpPr>
          <p:cNvPr id="3" name="Content Placeholder 2"/>
          <p:cNvSpPr>
            <a:spLocks noGrp="1"/>
          </p:cNvSpPr>
          <p:nvPr>
            <p:ph idx="1"/>
          </p:nvPr>
        </p:nvSpPr>
        <p:spPr>
          <a:xfrm>
            <a:off x="457200" y="1340768"/>
            <a:ext cx="8229600" cy="4983832"/>
          </a:xfrm>
        </p:spPr>
        <p:txBody>
          <a:bodyPr>
            <a:normAutofit/>
          </a:bodyPr>
          <a:lstStyle/>
          <a:p>
            <a:pPr marL="0" indent="0">
              <a:buNone/>
            </a:pPr>
            <a:endParaRPr lang="fa-IR" sz="2400" b="1" dirty="0" smtClean="0">
              <a:solidFill>
                <a:srgbClr val="FF0000"/>
              </a:solidFill>
              <a:cs typeface="B Nazanin" panose="00000400000000000000" pitchFamily="2" charset="-78"/>
            </a:endParaRPr>
          </a:p>
          <a:p>
            <a:pPr marL="0" indent="0">
              <a:buNone/>
            </a:pPr>
            <a:r>
              <a:rPr lang="fa-IR" sz="2400" b="1" dirty="0" smtClean="0">
                <a:solidFill>
                  <a:srgbClr val="FF0000"/>
                </a:solidFill>
                <a:cs typeface="B Nazanin" panose="00000400000000000000" pitchFamily="2" charset="-78"/>
              </a:rPr>
              <a:t>اثرات </a:t>
            </a:r>
            <a:r>
              <a:rPr lang="fa-IR" sz="2400" b="1" dirty="0">
                <a:solidFill>
                  <a:srgbClr val="FF0000"/>
                </a:solidFill>
                <a:cs typeface="B Nazanin" panose="00000400000000000000" pitchFamily="2" charset="-78"/>
              </a:rPr>
              <a:t>مطلوب اداء حقوق رهبری و مردم در قبال یکدیگر عبارتند از :</a:t>
            </a:r>
            <a:endParaRPr lang="en-US" sz="2400" b="1" dirty="0">
              <a:solidFill>
                <a:srgbClr val="FF0000"/>
              </a:solidFill>
              <a:cs typeface="B Nazanin" panose="00000400000000000000" pitchFamily="2" charset="-78"/>
            </a:endParaRPr>
          </a:p>
          <a:p>
            <a:pPr lvl="0">
              <a:buFont typeface="Wingdings" panose="05000000000000000000" pitchFamily="2" charset="2"/>
              <a:buChar char="v"/>
            </a:pPr>
            <a:endParaRPr lang="fa-IR" sz="2400" dirty="0" smtClean="0">
              <a:cs typeface="B Nazanin" panose="00000400000000000000" pitchFamily="2" charset="-78"/>
            </a:endParaRPr>
          </a:p>
          <a:p>
            <a:pPr lvl="0">
              <a:buFont typeface="Wingdings" panose="05000000000000000000" pitchFamily="2" charset="2"/>
              <a:buChar char="ü"/>
            </a:pPr>
            <a:r>
              <a:rPr lang="fa-IR" sz="2400" dirty="0" smtClean="0">
                <a:cs typeface="B Nazanin" panose="00000400000000000000" pitchFamily="2" charset="-78"/>
              </a:rPr>
              <a:t>عزت </a:t>
            </a:r>
            <a:r>
              <a:rPr lang="fa-IR" sz="2400" dirty="0">
                <a:cs typeface="B Nazanin" panose="00000400000000000000" pitchFamily="2" charset="-78"/>
              </a:rPr>
              <a:t>یافتن حق در جامعه</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پدیدار شدن راه های دین</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برقراری عدالت</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پایداری سنت پیامبر</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اصلاح امور مردم</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امیدواری ملت به تداوم و پایداری حکومت</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ناامیدی دشمنان در رسیدن به اهداف خود</a:t>
            </a:r>
            <a:endParaRPr lang="en-US" sz="2400" dirty="0">
              <a:cs typeface="B Nazanin" panose="00000400000000000000" pitchFamily="2" charset="-78"/>
            </a:endParaRPr>
          </a:p>
          <a:p>
            <a:pPr algn="just">
              <a:buFont typeface="Wingdings" panose="05000000000000000000" pitchFamily="2" charset="2"/>
              <a:buChar char="ü"/>
            </a:pPr>
            <a:endParaRPr lang="fa-IR" sz="2400" dirty="0">
              <a:cs typeface="B Nazanin" panose="00000400000000000000" pitchFamily="2" charset="-78"/>
            </a:endParaRPr>
          </a:p>
        </p:txBody>
      </p:sp>
    </p:spTree>
    <p:extLst>
      <p:ext uri="{BB962C8B-B14F-4D97-AF65-F5344CB8AC3E}">
        <p14:creationId xmlns:p14="http://schemas.microsoft.com/office/powerpoint/2010/main" val="22482512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32656"/>
            <a:ext cx="8229600" cy="699512"/>
          </a:xfrm>
        </p:spPr>
        <p:txBody>
          <a:bodyPr>
            <a:normAutofit/>
          </a:bodyPr>
          <a:lstStyle/>
          <a:p>
            <a:pPr algn="r"/>
            <a:r>
              <a:rPr lang="fa-IR" sz="3600" b="1" dirty="0">
                <a:solidFill>
                  <a:srgbClr val="FF0000"/>
                </a:solidFill>
                <a:cs typeface="B Nazanin" panose="00000400000000000000" pitchFamily="2" charset="-78"/>
              </a:rPr>
              <a:t>ادامه نکات خطبه 169- اخلاص در پیروی از امام</a:t>
            </a:r>
            <a:endParaRPr lang="en-US" sz="3600" dirty="0">
              <a:solidFill>
                <a:schemeClr val="tx1"/>
              </a:solidFill>
              <a:cs typeface="B Nazanin" panose="00000400000000000000" pitchFamily="2" charset="-78"/>
            </a:endParaRPr>
          </a:p>
        </p:txBody>
      </p:sp>
      <p:sp>
        <p:nvSpPr>
          <p:cNvPr id="3" name="Content Placeholder 2"/>
          <p:cNvSpPr>
            <a:spLocks noGrp="1"/>
          </p:cNvSpPr>
          <p:nvPr>
            <p:ph idx="1"/>
          </p:nvPr>
        </p:nvSpPr>
        <p:spPr>
          <a:xfrm>
            <a:off x="457200" y="1124744"/>
            <a:ext cx="8229600" cy="5199856"/>
          </a:xfrm>
        </p:spPr>
        <p:txBody>
          <a:bodyPr>
            <a:noAutofit/>
          </a:bodyPr>
          <a:lstStyle/>
          <a:p>
            <a:pPr marL="0" indent="0">
              <a:buNone/>
            </a:pPr>
            <a:r>
              <a:rPr lang="fa-IR" sz="2400" b="1" dirty="0">
                <a:solidFill>
                  <a:srgbClr val="FF0000"/>
                </a:solidFill>
                <a:cs typeface="B Nazanin" panose="00000400000000000000" pitchFamily="2" charset="-78"/>
              </a:rPr>
              <a:t>عواقب عدم رعایت حقوق رهبر و مردم در جامعه اسلامی در قبال یکدیگر عبارتند از :</a:t>
            </a:r>
            <a:endParaRPr lang="en-US" sz="2400" b="1" dirty="0">
              <a:solidFill>
                <a:srgbClr val="FF0000"/>
              </a:solidFill>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از بین رفتن اتحاد ملی</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بالا گرفتن ظلم و ستم</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افزایش نیرنگ و بدعت در دین</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کمرنگ شدن سنت پیامبر</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پیروی از هوا و هوس و ارجحیت یافتن منافع شخصی بر منافع اجتماعی</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از بین رفتن تدریجی دین</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افزایش مشکلات روحی</a:t>
            </a:r>
            <a:endParaRPr lang="en-US" sz="2400" dirty="0">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بی تفاوت شدن مردم و مسئولان نسبت به رواج بی عدالتی در جامعه</a:t>
            </a:r>
            <a:endParaRPr lang="en-US" sz="2400" dirty="0">
              <a:cs typeface="B Nazanin" panose="00000400000000000000" pitchFamily="2" charset="-78"/>
            </a:endParaRPr>
          </a:p>
          <a:p>
            <a:pPr lvl="0">
              <a:buFont typeface="Wingdings" panose="05000000000000000000" pitchFamily="2" charset="2"/>
              <a:buChar char="ü"/>
            </a:pPr>
            <a:r>
              <a:rPr lang="fa-IR" sz="2400" dirty="0">
                <a:solidFill>
                  <a:srgbClr val="FF0000"/>
                </a:solidFill>
                <a:cs typeface="B Nazanin" panose="00000400000000000000" pitchFamily="2" charset="-78"/>
              </a:rPr>
              <a:t>رواج فساد در جامعه</a:t>
            </a:r>
            <a:endParaRPr lang="en-US" sz="2400" dirty="0">
              <a:solidFill>
                <a:srgbClr val="FF0000"/>
              </a:solidFill>
              <a:cs typeface="B Nazanin" panose="00000400000000000000" pitchFamily="2" charset="-78"/>
            </a:endParaRPr>
          </a:p>
          <a:p>
            <a:pPr lvl="0">
              <a:buFont typeface="Wingdings" panose="05000000000000000000" pitchFamily="2" charset="2"/>
              <a:buChar char="ü"/>
            </a:pPr>
            <a:r>
              <a:rPr lang="fa-IR" sz="2400" dirty="0">
                <a:cs typeface="B Nazanin" panose="00000400000000000000" pitchFamily="2" charset="-78"/>
              </a:rPr>
              <a:t>خوار و زبون شدن افراد نیکوکار و به قدرت رسیدن افراد فاسد( مصداق کیفر الهی)</a:t>
            </a:r>
            <a:endParaRPr lang="en-US" sz="2400" dirty="0">
              <a:cs typeface="B Nazanin" panose="00000400000000000000" pitchFamily="2" charset="-78"/>
            </a:endParaRPr>
          </a:p>
          <a:p>
            <a:pPr marL="0" indent="0" algn="just">
              <a:buNone/>
            </a:pPr>
            <a:endParaRPr lang="fa-IR" sz="2400" dirty="0">
              <a:cs typeface="B Nazanin" panose="00000400000000000000" pitchFamily="2" charset="-78"/>
            </a:endParaRPr>
          </a:p>
        </p:txBody>
      </p:sp>
    </p:spTree>
    <p:extLst>
      <p:ext uri="{BB962C8B-B14F-4D97-AF65-F5344CB8AC3E}">
        <p14:creationId xmlns:p14="http://schemas.microsoft.com/office/powerpoint/2010/main" val="14690762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24744"/>
            <a:ext cx="8229600" cy="564672"/>
          </a:xfrm>
        </p:spPr>
        <p:txBody>
          <a:bodyPr>
            <a:noAutofit/>
          </a:bodyPr>
          <a:lstStyle/>
          <a:p>
            <a:pPr algn="ctr"/>
            <a:r>
              <a:rPr lang="fa-IR" sz="4000" b="1" dirty="0">
                <a:solidFill>
                  <a:schemeClr val="tx1">
                    <a:lumMod val="95000"/>
                    <a:lumOff val="5000"/>
                  </a:schemeClr>
                </a:solidFill>
                <a:cs typeface="B Nazanin" panose="00000400000000000000" pitchFamily="2" charset="-78"/>
              </a:rPr>
              <a:t>فصل </a:t>
            </a:r>
            <a:r>
              <a:rPr lang="fa-IR" sz="4000" b="1" dirty="0" smtClean="0">
                <a:solidFill>
                  <a:schemeClr val="tx1">
                    <a:lumMod val="95000"/>
                    <a:lumOff val="5000"/>
                  </a:schemeClr>
                </a:solidFill>
                <a:cs typeface="B Nazanin" panose="00000400000000000000" pitchFamily="2" charset="-78"/>
              </a:rPr>
              <a:t>ششم</a:t>
            </a:r>
            <a:r>
              <a:rPr lang="fa-IR" sz="4000" dirty="0">
                <a:solidFill>
                  <a:schemeClr val="tx1">
                    <a:lumMod val="95000"/>
                    <a:lumOff val="5000"/>
                  </a:schemeClr>
                </a:solidFill>
                <a:cs typeface="B Nazanin" panose="00000400000000000000" pitchFamily="2" charset="-78"/>
              </a:rPr>
              <a:t> </a:t>
            </a:r>
            <a:r>
              <a:rPr lang="fa-IR" sz="4000" b="1" dirty="0" smtClean="0">
                <a:solidFill>
                  <a:schemeClr val="tx1">
                    <a:lumMod val="95000"/>
                    <a:lumOff val="5000"/>
                  </a:schemeClr>
                </a:solidFill>
                <a:cs typeface="B Nazanin" panose="00000400000000000000" pitchFamily="2" charset="-78"/>
              </a:rPr>
              <a:t>ضرورت </a:t>
            </a:r>
            <a:r>
              <a:rPr lang="fa-IR" sz="4000" b="1" dirty="0">
                <a:solidFill>
                  <a:schemeClr val="tx1">
                    <a:lumMod val="95000"/>
                    <a:lumOff val="5000"/>
                  </a:schemeClr>
                </a:solidFill>
                <a:cs typeface="B Nazanin" panose="00000400000000000000" pitchFamily="2" charset="-78"/>
              </a:rPr>
              <a:t>ها و ارزش ها</a:t>
            </a:r>
            <a:r>
              <a:rPr lang="en-US" sz="4000" dirty="0">
                <a:solidFill>
                  <a:schemeClr val="tx1">
                    <a:lumMod val="95000"/>
                    <a:lumOff val="5000"/>
                  </a:schemeClr>
                </a:solidFill>
                <a:cs typeface="B Nazanin" panose="00000400000000000000" pitchFamily="2" charset="-78"/>
              </a:rPr>
              <a:t/>
            </a:r>
            <a:br>
              <a:rPr lang="en-US" sz="4000" dirty="0">
                <a:solidFill>
                  <a:schemeClr val="tx1">
                    <a:lumMod val="95000"/>
                    <a:lumOff val="5000"/>
                  </a:schemeClr>
                </a:solidFill>
                <a:cs typeface="B Nazanin" panose="00000400000000000000" pitchFamily="2" charset="-78"/>
              </a:rPr>
            </a:br>
            <a:endParaRPr lang="fa-IR" sz="4000" dirty="0">
              <a:solidFill>
                <a:schemeClr val="tx1">
                  <a:lumMod val="95000"/>
                  <a:lumOff val="5000"/>
                </a:schemeClr>
              </a:solidFill>
              <a:cs typeface="B Nazanin" panose="00000400000000000000" pitchFamily="2" charset="-78"/>
            </a:endParaRPr>
          </a:p>
        </p:txBody>
      </p:sp>
      <p:sp>
        <p:nvSpPr>
          <p:cNvPr id="3" name="Content Placeholder 2"/>
          <p:cNvSpPr>
            <a:spLocks noGrp="1"/>
          </p:cNvSpPr>
          <p:nvPr>
            <p:ph idx="1"/>
          </p:nvPr>
        </p:nvSpPr>
        <p:spPr>
          <a:xfrm>
            <a:off x="457200" y="1124744"/>
            <a:ext cx="8229600" cy="5199856"/>
          </a:xfrm>
        </p:spPr>
        <p:txBody>
          <a:bodyPr>
            <a:normAutofit/>
          </a:bodyPr>
          <a:lstStyle/>
          <a:p>
            <a:pPr marL="0" indent="0">
              <a:buNone/>
            </a:pPr>
            <a:endParaRPr lang="fa-IR" sz="2400" b="1" dirty="0" smtClean="0">
              <a:cs typeface="B Nazanin" panose="00000400000000000000" pitchFamily="2" charset="-78"/>
            </a:endParaRPr>
          </a:p>
          <a:p>
            <a:pPr marL="0" indent="0">
              <a:buNone/>
            </a:pPr>
            <a:r>
              <a:rPr lang="fa-IR" sz="2400" b="1" dirty="0" smtClean="0">
                <a:solidFill>
                  <a:srgbClr val="FF0000"/>
                </a:solidFill>
                <a:cs typeface="B Nazanin" panose="00000400000000000000" pitchFamily="2" charset="-78"/>
              </a:rPr>
              <a:t>حکمت </a:t>
            </a:r>
            <a:r>
              <a:rPr lang="fa-IR" sz="2400" b="1" dirty="0">
                <a:solidFill>
                  <a:srgbClr val="FF0000"/>
                </a:solidFill>
                <a:cs typeface="B Nazanin" panose="00000400000000000000" pitchFamily="2" charset="-78"/>
              </a:rPr>
              <a:t>151- ضرورت آینده نگری : </a:t>
            </a:r>
            <a:r>
              <a:rPr lang="fa-IR" sz="2400" dirty="0" smtClean="0">
                <a:cs typeface="B Nazanin" panose="00000400000000000000" pitchFamily="2" charset="-78"/>
              </a:rPr>
              <a:t>هر </a:t>
            </a:r>
            <a:r>
              <a:rPr lang="fa-IR" sz="2400" dirty="0">
                <a:cs typeface="B Nazanin" panose="00000400000000000000" pitchFamily="2" charset="-78"/>
              </a:rPr>
              <a:t>کس را پایانی است، تلخ یا شیرین.</a:t>
            </a:r>
            <a:endParaRPr lang="en-US" sz="2400" dirty="0">
              <a:cs typeface="B Nazanin" panose="00000400000000000000" pitchFamily="2" charset="-78"/>
            </a:endParaRPr>
          </a:p>
          <a:p>
            <a:pPr marL="0" indent="0">
              <a:buNone/>
            </a:pPr>
            <a:endParaRPr lang="fa-IR" sz="2400" b="1" dirty="0" smtClean="0">
              <a:cs typeface="B Nazanin" panose="00000400000000000000" pitchFamily="2" charset="-78"/>
            </a:endParaRPr>
          </a:p>
          <a:p>
            <a:pPr marL="0" indent="0">
              <a:buNone/>
            </a:pPr>
            <a:r>
              <a:rPr lang="fa-IR" sz="2400" b="1" dirty="0" smtClean="0">
                <a:solidFill>
                  <a:srgbClr val="FF0000"/>
                </a:solidFill>
                <a:cs typeface="B Nazanin" panose="00000400000000000000" pitchFamily="2" charset="-78"/>
              </a:rPr>
              <a:t>خطبه </a:t>
            </a:r>
            <a:r>
              <a:rPr lang="fa-IR" sz="2400" b="1" dirty="0">
                <a:solidFill>
                  <a:srgbClr val="FF0000"/>
                </a:solidFill>
                <a:cs typeface="B Nazanin" panose="00000400000000000000" pitchFamily="2" charset="-78"/>
              </a:rPr>
              <a:t>176- ضرورت اخلاق نیک : </a:t>
            </a:r>
            <a:endParaRPr lang="fa-IR" sz="2400" b="1" dirty="0" smtClean="0">
              <a:solidFill>
                <a:srgbClr val="FF0000"/>
              </a:solidFill>
              <a:cs typeface="B Nazanin" panose="00000400000000000000" pitchFamily="2" charset="-78"/>
            </a:endParaRPr>
          </a:p>
          <a:p>
            <a:pPr marL="0" indent="0">
              <a:buNone/>
            </a:pPr>
            <a:r>
              <a:rPr lang="fa-IR" sz="2400" dirty="0" smtClean="0">
                <a:cs typeface="B Nazanin" panose="00000400000000000000" pitchFamily="2" charset="-78"/>
              </a:rPr>
              <a:t> </a:t>
            </a:r>
            <a:r>
              <a:rPr lang="fa-IR" sz="2400" dirty="0">
                <a:cs typeface="B Nazanin" panose="00000400000000000000" pitchFamily="2" charset="-78"/>
              </a:rPr>
              <a:t>با </a:t>
            </a:r>
            <a:r>
              <a:rPr lang="fa-IR" sz="2400" dirty="0">
                <a:solidFill>
                  <a:srgbClr val="FF0000"/>
                </a:solidFill>
                <a:cs typeface="B Nazanin" panose="00000400000000000000" pitchFamily="2" charset="-78"/>
              </a:rPr>
              <a:t>اخلاق نیک </a:t>
            </a:r>
            <a:r>
              <a:rPr lang="fa-IR" sz="2400" dirty="0">
                <a:cs typeface="B Nazanin" panose="00000400000000000000" pitchFamily="2" charset="-78"/>
              </a:rPr>
              <a:t>می توان خدا، خلق خدا و هم خود را شاد کرد و موفق و سربلند شد.</a:t>
            </a:r>
            <a:endParaRPr lang="en-US" sz="2400" dirty="0">
              <a:cs typeface="B Nazanin" panose="00000400000000000000" pitchFamily="2" charset="-78"/>
            </a:endParaRPr>
          </a:p>
          <a:p>
            <a:pPr marL="0" indent="0">
              <a:buNone/>
            </a:pPr>
            <a:endParaRPr lang="fa-IR" sz="2400" b="1" dirty="0" smtClean="0">
              <a:cs typeface="B Nazanin" panose="00000400000000000000" pitchFamily="2" charset="-78"/>
            </a:endParaRPr>
          </a:p>
          <a:p>
            <a:pPr marL="0" indent="0">
              <a:buNone/>
            </a:pPr>
            <a:r>
              <a:rPr lang="fa-IR" sz="2400" b="1" dirty="0" smtClean="0">
                <a:solidFill>
                  <a:srgbClr val="FF0000"/>
                </a:solidFill>
                <a:cs typeface="B Nazanin" panose="00000400000000000000" pitchFamily="2" charset="-78"/>
              </a:rPr>
              <a:t>خطبه </a:t>
            </a:r>
            <a:r>
              <a:rPr lang="fa-IR" sz="2400" b="1" dirty="0">
                <a:solidFill>
                  <a:srgbClr val="FF0000"/>
                </a:solidFill>
                <a:cs typeface="B Nazanin" panose="00000400000000000000" pitchFamily="2" charset="-78"/>
              </a:rPr>
              <a:t>169- ضرورت اطاعت از رهبری </a:t>
            </a:r>
            <a:r>
              <a:rPr lang="fa-IR" sz="2400" b="1" dirty="0" smtClean="0">
                <a:cs typeface="B Nazanin" panose="00000400000000000000" pitchFamily="2" charset="-78"/>
              </a:rPr>
              <a:t>:</a:t>
            </a:r>
          </a:p>
          <a:p>
            <a:pPr marL="0" indent="0">
              <a:buNone/>
            </a:pPr>
            <a:r>
              <a:rPr lang="fa-IR" sz="2400" b="1" dirty="0" smtClean="0">
                <a:cs typeface="B Nazanin" panose="00000400000000000000" pitchFamily="2" charset="-78"/>
              </a:rPr>
              <a:t> </a:t>
            </a:r>
            <a:r>
              <a:rPr lang="fa-IR" sz="2400" dirty="0">
                <a:cs typeface="B Nazanin" panose="00000400000000000000" pitchFamily="2" charset="-78"/>
              </a:rPr>
              <a:t>در مدیریت برای حفظ یکپارچگی و انسجام گروه و سازمان اصل مهم </a:t>
            </a:r>
            <a:r>
              <a:rPr lang="fa-IR" sz="2400" dirty="0">
                <a:solidFill>
                  <a:srgbClr val="FF0000"/>
                </a:solidFill>
                <a:cs typeface="B Nazanin" panose="00000400000000000000" pitchFamily="2" charset="-78"/>
              </a:rPr>
              <a:t>اطاعت از رهبری </a:t>
            </a:r>
            <a:r>
              <a:rPr lang="fa-IR" sz="2400" dirty="0">
                <a:cs typeface="B Nazanin" panose="00000400000000000000" pitchFamily="2" charset="-78"/>
              </a:rPr>
              <a:t>و اعتماد به او ضروری است.</a:t>
            </a:r>
            <a:endParaRPr lang="en-US" sz="2400" dirty="0">
              <a:cs typeface="B Nazanin" panose="00000400000000000000" pitchFamily="2" charset="-78"/>
            </a:endParaRPr>
          </a:p>
          <a:p>
            <a:pPr marL="0" indent="0">
              <a:buNone/>
            </a:pPr>
            <a:r>
              <a:rPr lang="fa-IR" sz="2400" dirty="0">
                <a:solidFill>
                  <a:srgbClr val="FF0000"/>
                </a:solidFill>
                <a:cs typeface="B Nazanin" panose="00000400000000000000" pitchFamily="2" charset="-78"/>
              </a:rPr>
              <a:t>تقوا</a:t>
            </a:r>
            <a:r>
              <a:rPr lang="fa-IR" sz="2400" dirty="0">
                <a:cs typeface="B Nazanin" panose="00000400000000000000" pitchFamily="2" charset="-78"/>
              </a:rPr>
              <a:t> دژی محکم و شکست ناپذیر است.</a:t>
            </a:r>
            <a:endParaRPr lang="en-US" sz="2400" dirty="0">
              <a:cs typeface="B Nazanin" panose="00000400000000000000" pitchFamily="2" charset="-78"/>
            </a:endParaRPr>
          </a:p>
          <a:p>
            <a:pPr marL="0" indent="0">
              <a:buNone/>
            </a:pPr>
            <a:r>
              <a:rPr lang="fa-IR" sz="2400" dirty="0">
                <a:solidFill>
                  <a:srgbClr val="FF0000"/>
                </a:solidFill>
                <a:cs typeface="B Nazanin" panose="00000400000000000000" pitchFamily="2" charset="-78"/>
              </a:rPr>
              <a:t>خودبزرگ بینی و غرور</a:t>
            </a:r>
            <a:r>
              <a:rPr lang="fa-IR" sz="2400" dirty="0">
                <a:cs typeface="B Nazanin" panose="00000400000000000000" pitchFamily="2" charset="-78"/>
              </a:rPr>
              <a:t>، مخالف راستی و آفت عقل است.</a:t>
            </a:r>
            <a:endParaRPr lang="fa-IR" sz="2400" dirty="0">
              <a:cs typeface="B Nazanin" panose="00000400000000000000" pitchFamily="2" charset="-78"/>
            </a:endParaRPr>
          </a:p>
        </p:txBody>
      </p:sp>
    </p:spTree>
    <p:extLst>
      <p:ext uri="{BB962C8B-B14F-4D97-AF65-F5344CB8AC3E}">
        <p14:creationId xmlns:p14="http://schemas.microsoft.com/office/powerpoint/2010/main" val="12457309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584" y="908720"/>
            <a:ext cx="7239000" cy="432048"/>
          </a:xfrm>
        </p:spPr>
        <p:txBody>
          <a:bodyPr>
            <a:normAutofit fontScale="90000"/>
          </a:bodyPr>
          <a:lstStyle/>
          <a:p>
            <a:pPr algn="r"/>
            <a:r>
              <a:rPr lang="fa-IR" b="1" dirty="0">
                <a:solidFill>
                  <a:srgbClr val="FF0000"/>
                </a:solidFill>
                <a:cs typeface="B Nazanin" panose="00000400000000000000" pitchFamily="2" charset="-78"/>
              </a:rPr>
              <a:t>آشنایی با نهج </a:t>
            </a:r>
            <a:r>
              <a:rPr lang="fa-IR" b="1" dirty="0" smtClean="0">
                <a:solidFill>
                  <a:srgbClr val="FF0000"/>
                </a:solidFill>
                <a:cs typeface="B Nazanin" panose="00000400000000000000" pitchFamily="2" charset="-78"/>
              </a:rPr>
              <a:t>البلاغه</a:t>
            </a:r>
            <a:endParaRPr lang="fa-IR" dirty="0">
              <a:solidFill>
                <a:srgbClr val="FF0000"/>
              </a:solidFill>
              <a:cs typeface="B Nazanin" panose="00000400000000000000" pitchFamily="2" charset="-78"/>
            </a:endParaRPr>
          </a:p>
        </p:txBody>
      </p:sp>
      <p:sp>
        <p:nvSpPr>
          <p:cNvPr id="3" name="Content Placeholder 2"/>
          <p:cNvSpPr>
            <a:spLocks noGrp="1"/>
          </p:cNvSpPr>
          <p:nvPr>
            <p:ph idx="1"/>
          </p:nvPr>
        </p:nvSpPr>
        <p:spPr>
          <a:xfrm>
            <a:off x="755576" y="1412776"/>
            <a:ext cx="8229600" cy="4767808"/>
          </a:xfrm>
        </p:spPr>
        <p:txBody>
          <a:bodyPr/>
          <a:lstStyle/>
          <a:p>
            <a:pPr marL="0" indent="0" algn="just">
              <a:buNone/>
            </a:pPr>
            <a:r>
              <a:rPr lang="fa-IR" dirty="0">
                <a:cs typeface="B Nazanin" panose="00000400000000000000" pitchFamily="2" charset="-78"/>
              </a:rPr>
              <a:t>این کتاب جلیل، مجموعه ای است از سخنان سید مولای ما،امیرمؤمنان، علی بن ابی طالب ( کرم الله وجهه) که سیدشریف رضی از سخنان متفرق آن حضرت، گزینش و گردآوری کرده و نام آن را  نهج البلاغه نهاده است.</a:t>
            </a:r>
            <a:endParaRPr lang="en-US" dirty="0">
              <a:cs typeface="B Nazanin" panose="00000400000000000000" pitchFamily="2" charset="-78"/>
            </a:endParaRPr>
          </a:p>
          <a:p>
            <a:pPr marL="0" indent="0" algn="just">
              <a:buNone/>
            </a:pPr>
            <a:r>
              <a:rPr lang="fa-IR" b="1" dirty="0">
                <a:solidFill>
                  <a:srgbClr val="FF0000"/>
                </a:solidFill>
                <a:cs typeface="B Nazanin" panose="00000400000000000000" pitchFamily="2" charset="-78"/>
              </a:rPr>
              <a:t>روش شناسی در نهج البلاغه</a:t>
            </a:r>
            <a:endParaRPr lang="en-US" dirty="0">
              <a:solidFill>
                <a:srgbClr val="FF0000"/>
              </a:solidFill>
              <a:cs typeface="B Nazanin" panose="00000400000000000000" pitchFamily="2" charset="-78"/>
            </a:endParaRPr>
          </a:p>
          <a:p>
            <a:pPr marL="0" indent="0" algn="just">
              <a:buNone/>
            </a:pPr>
            <a:r>
              <a:rPr lang="fa-IR" dirty="0">
                <a:cs typeface="B Nazanin" panose="00000400000000000000" pitchFamily="2" charset="-78"/>
              </a:rPr>
              <a:t>در این روش، موضوعی خاص، مورد نظر قرار می گیرد و به نهج البلاغه عرضه می شود و کلیه مطالبی که مستقیم یا غیر مستقیم، موضوع مورد نظر را تبیین می کند، استخراج می شود و پس از بررسی دسته بندی </a:t>
            </a:r>
            <a:r>
              <a:rPr lang="fa-IR" dirty="0" smtClean="0">
                <a:cs typeface="B Nazanin" panose="00000400000000000000" pitchFamily="2" charset="-78"/>
              </a:rPr>
              <a:t>می </a:t>
            </a:r>
            <a:r>
              <a:rPr lang="fa-IR" dirty="0">
                <a:cs typeface="B Nazanin" panose="00000400000000000000" pitchFamily="2" charset="-78"/>
              </a:rPr>
              <a:t>شود و سپس جمع بندی آن مطالب ارائه می شود.</a:t>
            </a:r>
            <a:endParaRPr lang="en-US" dirty="0">
              <a:cs typeface="B Nazanin" panose="00000400000000000000" pitchFamily="2" charset="-78"/>
            </a:endParaRPr>
          </a:p>
          <a:p>
            <a:pPr marL="0" indent="0" algn="just">
              <a:buNone/>
            </a:pPr>
            <a:endParaRPr lang="fa-IR" dirty="0">
              <a:cs typeface="B Nazanin" panose="00000400000000000000" pitchFamily="2" charset="-78"/>
            </a:endParaRPr>
          </a:p>
        </p:txBody>
      </p:sp>
    </p:spTree>
    <p:extLst>
      <p:ext uri="{BB962C8B-B14F-4D97-AF65-F5344CB8AC3E}">
        <p14:creationId xmlns:p14="http://schemas.microsoft.com/office/powerpoint/2010/main" val="3636843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24744"/>
            <a:ext cx="8229600" cy="564672"/>
          </a:xfrm>
        </p:spPr>
        <p:txBody>
          <a:bodyPr>
            <a:noAutofit/>
          </a:bodyPr>
          <a:lstStyle/>
          <a:p>
            <a:pPr algn="ctr"/>
            <a:r>
              <a:rPr lang="fa-IR" sz="4000" b="1" dirty="0">
                <a:solidFill>
                  <a:schemeClr val="tx1">
                    <a:lumMod val="95000"/>
                    <a:lumOff val="5000"/>
                  </a:schemeClr>
                </a:solidFill>
                <a:cs typeface="B Nazanin" panose="00000400000000000000" pitchFamily="2" charset="-78"/>
              </a:rPr>
              <a:t>فصل </a:t>
            </a:r>
            <a:r>
              <a:rPr lang="fa-IR" sz="4000" b="1" dirty="0" smtClean="0">
                <a:solidFill>
                  <a:schemeClr val="tx1">
                    <a:lumMod val="95000"/>
                    <a:lumOff val="5000"/>
                  </a:schemeClr>
                </a:solidFill>
                <a:cs typeface="B Nazanin" panose="00000400000000000000" pitchFamily="2" charset="-78"/>
              </a:rPr>
              <a:t>ششم</a:t>
            </a:r>
            <a:r>
              <a:rPr lang="fa-IR" sz="4000" dirty="0">
                <a:solidFill>
                  <a:schemeClr val="tx1">
                    <a:lumMod val="95000"/>
                    <a:lumOff val="5000"/>
                  </a:schemeClr>
                </a:solidFill>
                <a:cs typeface="B Nazanin" panose="00000400000000000000" pitchFamily="2" charset="-78"/>
              </a:rPr>
              <a:t> </a:t>
            </a:r>
            <a:r>
              <a:rPr lang="fa-IR" sz="4000" b="1" dirty="0" smtClean="0">
                <a:solidFill>
                  <a:schemeClr val="tx1">
                    <a:lumMod val="95000"/>
                    <a:lumOff val="5000"/>
                  </a:schemeClr>
                </a:solidFill>
                <a:cs typeface="B Nazanin" panose="00000400000000000000" pitchFamily="2" charset="-78"/>
              </a:rPr>
              <a:t>ضرورت </a:t>
            </a:r>
            <a:r>
              <a:rPr lang="fa-IR" sz="4000" b="1" dirty="0">
                <a:solidFill>
                  <a:schemeClr val="tx1">
                    <a:lumMod val="95000"/>
                    <a:lumOff val="5000"/>
                  </a:schemeClr>
                </a:solidFill>
                <a:cs typeface="B Nazanin" panose="00000400000000000000" pitchFamily="2" charset="-78"/>
              </a:rPr>
              <a:t>ها و ارزش ها</a:t>
            </a:r>
            <a:r>
              <a:rPr lang="en-US" sz="4000" dirty="0">
                <a:solidFill>
                  <a:schemeClr val="tx1">
                    <a:lumMod val="95000"/>
                    <a:lumOff val="5000"/>
                  </a:schemeClr>
                </a:solidFill>
                <a:cs typeface="B Nazanin" panose="00000400000000000000" pitchFamily="2" charset="-78"/>
              </a:rPr>
              <a:t/>
            </a:r>
            <a:br>
              <a:rPr lang="en-US" sz="4000" dirty="0">
                <a:solidFill>
                  <a:schemeClr val="tx1">
                    <a:lumMod val="95000"/>
                    <a:lumOff val="5000"/>
                  </a:schemeClr>
                </a:solidFill>
                <a:cs typeface="B Nazanin" panose="00000400000000000000" pitchFamily="2" charset="-78"/>
              </a:rPr>
            </a:br>
            <a:endParaRPr lang="fa-IR" sz="4000" dirty="0">
              <a:solidFill>
                <a:schemeClr val="tx1">
                  <a:lumMod val="95000"/>
                  <a:lumOff val="5000"/>
                </a:schemeClr>
              </a:solidFill>
              <a:cs typeface="B Nazanin" panose="00000400000000000000" pitchFamily="2" charset="-78"/>
            </a:endParaRPr>
          </a:p>
        </p:txBody>
      </p:sp>
      <p:sp>
        <p:nvSpPr>
          <p:cNvPr id="3" name="Content Placeholder 2"/>
          <p:cNvSpPr>
            <a:spLocks noGrp="1"/>
          </p:cNvSpPr>
          <p:nvPr>
            <p:ph idx="1"/>
          </p:nvPr>
        </p:nvSpPr>
        <p:spPr>
          <a:xfrm>
            <a:off x="457200" y="1124744"/>
            <a:ext cx="8229600" cy="5199856"/>
          </a:xfrm>
        </p:spPr>
        <p:txBody>
          <a:bodyPr>
            <a:normAutofit/>
          </a:bodyPr>
          <a:lstStyle/>
          <a:p>
            <a:pPr marL="0" indent="0">
              <a:buNone/>
            </a:pPr>
            <a:endParaRPr lang="fa-IR" sz="2400" b="1" dirty="0" smtClean="0">
              <a:cs typeface="B Nazanin" panose="00000400000000000000" pitchFamily="2" charset="-78"/>
            </a:endParaRPr>
          </a:p>
          <a:p>
            <a:pPr marL="0" indent="0">
              <a:buNone/>
            </a:pPr>
            <a:r>
              <a:rPr lang="fa-IR" sz="2400" b="1" dirty="0" smtClean="0">
                <a:solidFill>
                  <a:srgbClr val="FF0000"/>
                </a:solidFill>
                <a:cs typeface="B Nazanin" panose="00000400000000000000" pitchFamily="2" charset="-78"/>
              </a:rPr>
              <a:t>نامه </a:t>
            </a:r>
            <a:r>
              <a:rPr lang="fa-IR" sz="2400" b="1" dirty="0">
                <a:solidFill>
                  <a:srgbClr val="FF0000"/>
                </a:solidFill>
                <a:cs typeface="B Nazanin" panose="00000400000000000000" pitchFamily="2" charset="-78"/>
              </a:rPr>
              <a:t>13- ضرورت رعایت سلسله مراتب فرماندهی : </a:t>
            </a:r>
            <a:endParaRPr lang="fa-IR" sz="2400" b="1" dirty="0" smtClean="0">
              <a:solidFill>
                <a:srgbClr val="FF0000"/>
              </a:solidFill>
              <a:cs typeface="B Nazanin" panose="00000400000000000000" pitchFamily="2" charset="-78"/>
            </a:endParaRPr>
          </a:p>
          <a:p>
            <a:pPr marL="0" indent="0">
              <a:buNone/>
            </a:pPr>
            <a:r>
              <a:rPr lang="fa-IR" sz="2400" dirty="0" smtClean="0">
                <a:cs typeface="B Nazanin" panose="00000400000000000000" pitchFamily="2" charset="-78"/>
              </a:rPr>
              <a:t>من </a:t>
            </a:r>
            <a:r>
              <a:rPr lang="fa-IR" sz="2400" dirty="0">
                <a:cs typeface="B Nazanin" panose="00000400000000000000" pitchFamily="2" charset="-78"/>
              </a:rPr>
              <a:t>مالک اشتر پسر حارث را بر شما و سپاهیانی که تحت امر شما هستند فرماندهی دادم. گفته او را بشنوید و از فرمان او اطاعت کنید</a:t>
            </a:r>
            <a:r>
              <a:rPr lang="fa-IR" sz="2400" dirty="0" smtClean="0">
                <a:cs typeface="B Nazanin" panose="00000400000000000000" pitchFamily="2" charset="-78"/>
              </a:rPr>
              <a:t>.</a:t>
            </a:r>
          </a:p>
          <a:p>
            <a:pPr marL="0" indent="0">
              <a:buNone/>
            </a:pPr>
            <a:endParaRPr lang="en-US" sz="2400" dirty="0">
              <a:cs typeface="B Nazanin" panose="00000400000000000000" pitchFamily="2" charset="-78"/>
            </a:endParaRPr>
          </a:p>
          <a:p>
            <a:pPr marL="0" indent="0">
              <a:buNone/>
            </a:pPr>
            <a:r>
              <a:rPr lang="fa-IR" sz="2400" b="1" dirty="0">
                <a:solidFill>
                  <a:srgbClr val="FF0000"/>
                </a:solidFill>
                <a:cs typeface="B Nazanin" panose="00000400000000000000" pitchFamily="2" charset="-78"/>
              </a:rPr>
              <a:t>حکمت337- ضرورت عمل گرایی : </a:t>
            </a:r>
            <a:r>
              <a:rPr lang="fa-IR" sz="2400" dirty="0">
                <a:solidFill>
                  <a:srgbClr val="FF0000"/>
                </a:solidFill>
                <a:cs typeface="B Nazanin" panose="00000400000000000000" pitchFamily="2" charset="-78"/>
              </a:rPr>
              <a:t> </a:t>
            </a:r>
            <a:endParaRPr lang="fa-IR" sz="2400" dirty="0" smtClean="0">
              <a:solidFill>
                <a:srgbClr val="FF0000"/>
              </a:solidFill>
              <a:cs typeface="B Nazanin" panose="00000400000000000000" pitchFamily="2" charset="-78"/>
            </a:endParaRPr>
          </a:p>
          <a:p>
            <a:pPr marL="0" indent="0">
              <a:buNone/>
            </a:pPr>
            <a:r>
              <a:rPr lang="fa-IR" sz="2400" dirty="0" smtClean="0">
                <a:cs typeface="B Nazanin" panose="00000400000000000000" pitchFamily="2" charset="-78"/>
              </a:rPr>
              <a:t>دعوت </a:t>
            </a:r>
            <a:r>
              <a:rPr lang="fa-IR" sz="2400" dirty="0">
                <a:cs typeface="B Nazanin" panose="00000400000000000000" pitchFamily="2" charset="-78"/>
              </a:rPr>
              <a:t>کننده بدون عمل، چون تیر انداز بدون کمان </a:t>
            </a:r>
            <a:r>
              <a:rPr lang="fa-IR" sz="2400" dirty="0" smtClean="0">
                <a:cs typeface="B Nazanin" panose="00000400000000000000" pitchFamily="2" charset="-78"/>
              </a:rPr>
              <a:t>است.</a:t>
            </a:r>
            <a:r>
              <a:rPr lang="fa-IR" sz="2400" dirty="0">
                <a:cs typeface="B Nazanin" panose="00000400000000000000" pitchFamily="2" charset="-78"/>
              </a:rPr>
              <a:t> </a:t>
            </a:r>
            <a:r>
              <a:rPr lang="fa-IR" sz="2400" dirty="0" smtClean="0">
                <a:cs typeface="B Nazanin" panose="00000400000000000000" pitchFamily="2" charset="-78"/>
              </a:rPr>
              <a:t>لازمه </a:t>
            </a:r>
            <a:r>
              <a:rPr lang="fa-IR" sz="2400" dirty="0">
                <a:cs typeface="B Nazanin" panose="00000400000000000000" pitchFamily="2" charset="-78"/>
              </a:rPr>
              <a:t>رسیدن به هر هدفی استقامت است.</a:t>
            </a:r>
            <a:endParaRPr lang="en-US" sz="2400" dirty="0">
              <a:cs typeface="B Nazanin" panose="00000400000000000000" pitchFamily="2" charset="-78"/>
            </a:endParaRPr>
          </a:p>
          <a:p>
            <a:pPr marL="0" indent="0">
              <a:buNone/>
            </a:pPr>
            <a:endParaRPr lang="fa-IR" sz="2400" dirty="0">
              <a:cs typeface="B Nazanin" panose="00000400000000000000" pitchFamily="2" charset="-78"/>
            </a:endParaRPr>
          </a:p>
        </p:txBody>
      </p:sp>
    </p:spTree>
    <p:extLst>
      <p:ext uri="{BB962C8B-B14F-4D97-AF65-F5344CB8AC3E}">
        <p14:creationId xmlns:p14="http://schemas.microsoft.com/office/powerpoint/2010/main" val="33861232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24744"/>
            <a:ext cx="8229600" cy="564672"/>
          </a:xfrm>
        </p:spPr>
        <p:txBody>
          <a:bodyPr>
            <a:noAutofit/>
          </a:bodyPr>
          <a:lstStyle/>
          <a:p>
            <a:pPr algn="ctr"/>
            <a:r>
              <a:rPr lang="fa-IR" sz="4000" b="1" dirty="0">
                <a:solidFill>
                  <a:schemeClr val="tx1">
                    <a:lumMod val="95000"/>
                    <a:lumOff val="5000"/>
                  </a:schemeClr>
                </a:solidFill>
                <a:cs typeface="B Nazanin" panose="00000400000000000000" pitchFamily="2" charset="-78"/>
              </a:rPr>
              <a:t>فصل </a:t>
            </a:r>
            <a:r>
              <a:rPr lang="fa-IR" sz="4000" b="1" dirty="0" smtClean="0">
                <a:solidFill>
                  <a:schemeClr val="tx1">
                    <a:lumMod val="95000"/>
                    <a:lumOff val="5000"/>
                  </a:schemeClr>
                </a:solidFill>
                <a:cs typeface="B Nazanin" panose="00000400000000000000" pitchFamily="2" charset="-78"/>
              </a:rPr>
              <a:t>ششم</a:t>
            </a:r>
            <a:r>
              <a:rPr lang="fa-IR" sz="4000" dirty="0">
                <a:solidFill>
                  <a:schemeClr val="tx1">
                    <a:lumMod val="95000"/>
                    <a:lumOff val="5000"/>
                  </a:schemeClr>
                </a:solidFill>
                <a:cs typeface="B Nazanin" panose="00000400000000000000" pitchFamily="2" charset="-78"/>
              </a:rPr>
              <a:t> </a:t>
            </a:r>
            <a:r>
              <a:rPr lang="fa-IR" sz="4000" b="1" dirty="0" smtClean="0">
                <a:solidFill>
                  <a:schemeClr val="tx1">
                    <a:lumMod val="95000"/>
                    <a:lumOff val="5000"/>
                  </a:schemeClr>
                </a:solidFill>
                <a:cs typeface="B Nazanin" panose="00000400000000000000" pitchFamily="2" charset="-78"/>
              </a:rPr>
              <a:t>ضرورت </a:t>
            </a:r>
            <a:r>
              <a:rPr lang="fa-IR" sz="4000" b="1" dirty="0">
                <a:solidFill>
                  <a:schemeClr val="tx1">
                    <a:lumMod val="95000"/>
                    <a:lumOff val="5000"/>
                  </a:schemeClr>
                </a:solidFill>
                <a:cs typeface="B Nazanin" panose="00000400000000000000" pitchFamily="2" charset="-78"/>
              </a:rPr>
              <a:t>ها و ارزش ها</a:t>
            </a:r>
            <a:r>
              <a:rPr lang="en-US" sz="4000" dirty="0">
                <a:solidFill>
                  <a:schemeClr val="tx1">
                    <a:lumMod val="95000"/>
                    <a:lumOff val="5000"/>
                  </a:schemeClr>
                </a:solidFill>
                <a:cs typeface="B Nazanin" panose="00000400000000000000" pitchFamily="2" charset="-78"/>
              </a:rPr>
              <a:t/>
            </a:r>
            <a:br>
              <a:rPr lang="en-US" sz="4000" dirty="0">
                <a:solidFill>
                  <a:schemeClr val="tx1">
                    <a:lumMod val="95000"/>
                    <a:lumOff val="5000"/>
                  </a:schemeClr>
                </a:solidFill>
                <a:cs typeface="B Nazanin" panose="00000400000000000000" pitchFamily="2" charset="-78"/>
              </a:rPr>
            </a:br>
            <a:endParaRPr lang="fa-IR" sz="4000" dirty="0">
              <a:solidFill>
                <a:schemeClr val="tx1">
                  <a:lumMod val="95000"/>
                  <a:lumOff val="5000"/>
                </a:schemeClr>
              </a:solidFill>
              <a:cs typeface="B Nazanin" panose="00000400000000000000" pitchFamily="2" charset="-78"/>
            </a:endParaRPr>
          </a:p>
        </p:txBody>
      </p:sp>
      <p:sp>
        <p:nvSpPr>
          <p:cNvPr id="3" name="Content Placeholder 2"/>
          <p:cNvSpPr>
            <a:spLocks noGrp="1"/>
          </p:cNvSpPr>
          <p:nvPr>
            <p:ph idx="1"/>
          </p:nvPr>
        </p:nvSpPr>
        <p:spPr>
          <a:xfrm>
            <a:off x="457200" y="1124744"/>
            <a:ext cx="8229600" cy="5199856"/>
          </a:xfrm>
        </p:spPr>
        <p:txBody>
          <a:bodyPr>
            <a:normAutofit lnSpcReduction="10000"/>
          </a:bodyPr>
          <a:lstStyle/>
          <a:p>
            <a:pPr marL="0" indent="0">
              <a:buNone/>
            </a:pPr>
            <a:r>
              <a:rPr lang="fa-IR" sz="2400" b="1" dirty="0">
                <a:cs typeface="B Nazanin" panose="00000400000000000000" pitchFamily="2" charset="-78"/>
              </a:rPr>
              <a:t>اعتقادات مدیر اسلامی :</a:t>
            </a:r>
            <a:endParaRPr lang="en-US" sz="2400" dirty="0">
              <a:cs typeface="B Nazanin" panose="00000400000000000000" pitchFamily="2" charset="-78"/>
            </a:endParaRPr>
          </a:p>
          <a:p>
            <a:pPr marL="0" lvl="0" indent="0">
              <a:buNone/>
            </a:pPr>
            <a:r>
              <a:rPr lang="fa-IR" sz="2400" dirty="0" smtClean="0">
                <a:cs typeface="B Nazanin" panose="00000400000000000000" pitchFamily="2" charset="-78"/>
              </a:rPr>
              <a:t>1- نظام </a:t>
            </a:r>
            <a:r>
              <a:rPr lang="fa-IR" sz="2400" dirty="0">
                <a:cs typeface="B Nazanin" panose="00000400000000000000" pitchFamily="2" charset="-78"/>
              </a:rPr>
              <a:t>هستی ناشی از اراده خداوند است ( توحید)</a:t>
            </a:r>
            <a:endParaRPr lang="en-US" sz="2400" dirty="0">
              <a:cs typeface="B Nazanin" panose="00000400000000000000" pitchFamily="2" charset="-78"/>
            </a:endParaRPr>
          </a:p>
          <a:p>
            <a:pPr marL="0" lvl="0" indent="0">
              <a:buNone/>
            </a:pPr>
            <a:r>
              <a:rPr lang="fa-IR" sz="2400" dirty="0" smtClean="0">
                <a:cs typeface="B Nazanin" panose="00000400000000000000" pitchFamily="2" charset="-78"/>
              </a:rPr>
              <a:t>2- مبنای </a:t>
            </a:r>
            <a:r>
              <a:rPr lang="fa-IR" sz="2400" dirty="0">
                <a:cs typeface="B Nazanin" panose="00000400000000000000" pitchFamily="2" charset="-78"/>
              </a:rPr>
              <a:t>حرکت بشر در جهان، عقل و وحی است ( نبوت و امامت)</a:t>
            </a:r>
            <a:endParaRPr lang="en-US" sz="2400" dirty="0">
              <a:cs typeface="B Nazanin" panose="00000400000000000000" pitchFamily="2" charset="-78"/>
            </a:endParaRPr>
          </a:p>
          <a:p>
            <a:pPr marL="0" lvl="0" indent="0">
              <a:buNone/>
            </a:pPr>
            <a:r>
              <a:rPr lang="fa-IR" sz="2400" dirty="0">
                <a:solidFill>
                  <a:srgbClr val="FF0000"/>
                </a:solidFill>
                <a:cs typeface="B Nazanin" panose="00000400000000000000" pitchFamily="2" charset="-78"/>
              </a:rPr>
              <a:t> </a:t>
            </a:r>
            <a:r>
              <a:rPr lang="fa-IR" sz="2400" dirty="0" smtClean="0">
                <a:solidFill>
                  <a:srgbClr val="FF0000"/>
                </a:solidFill>
                <a:cs typeface="B Nazanin" panose="00000400000000000000" pitchFamily="2" charset="-78"/>
              </a:rPr>
              <a:t>3- نظام </a:t>
            </a:r>
            <a:r>
              <a:rPr lang="fa-IR" sz="2400" dirty="0">
                <a:solidFill>
                  <a:srgbClr val="FF0000"/>
                </a:solidFill>
                <a:cs typeface="B Nazanin" panose="00000400000000000000" pitchFamily="2" charset="-78"/>
              </a:rPr>
              <a:t>تنبیه و تشویق وجود دارد ( عدل و معاد</a:t>
            </a:r>
            <a:r>
              <a:rPr lang="fa-IR" sz="2400" dirty="0" smtClean="0">
                <a:solidFill>
                  <a:srgbClr val="FF0000"/>
                </a:solidFill>
                <a:cs typeface="B Nazanin" panose="00000400000000000000" pitchFamily="2" charset="-78"/>
              </a:rPr>
              <a:t>)</a:t>
            </a:r>
            <a:endParaRPr lang="en-US" sz="2400" dirty="0">
              <a:solidFill>
                <a:srgbClr val="FF0000"/>
              </a:solidFill>
              <a:cs typeface="B Nazanin" panose="00000400000000000000" pitchFamily="2" charset="-78"/>
            </a:endParaRPr>
          </a:p>
          <a:p>
            <a:pPr>
              <a:buFont typeface="Wingdings" panose="05000000000000000000" pitchFamily="2" charset="2"/>
              <a:buChar char="ü"/>
            </a:pPr>
            <a:r>
              <a:rPr lang="fa-IR" sz="2400" dirty="0">
                <a:cs typeface="B Nazanin" panose="00000400000000000000" pitchFamily="2" charset="-78"/>
              </a:rPr>
              <a:t> رکن اصلی هر سازمان </a:t>
            </a:r>
            <a:r>
              <a:rPr lang="fa-IR" sz="2400" dirty="0">
                <a:solidFill>
                  <a:srgbClr val="FF0000"/>
                </a:solidFill>
                <a:cs typeface="B Nazanin" panose="00000400000000000000" pitchFamily="2" charset="-78"/>
              </a:rPr>
              <a:t>انسان ها </a:t>
            </a:r>
            <a:r>
              <a:rPr lang="fa-IR" sz="2400" dirty="0">
                <a:cs typeface="B Nazanin" panose="00000400000000000000" pitchFamily="2" charset="-78"/>
              </a:rPr>
              <a:t>هستند.</a:t>
            </a:r>
            <a:endParaRPr lang="en-US" sz="2400" dirty="0">
              <a:cs typeface="B Nazanin" panose="00000400000000000000" pitchFamily="2" charset="-78"/>
            </a:endParaRPr>
          </a:p>
          <a:p>
            <a:pPr>
              <a:buFont typeface="Wingdings" panose="05000000000000000000" pitchFamily="2" charset="2"/>
              <a:buChar char="ü"/>
            </a:pPr>
            <a:r>
              <a:rPr lang="fa-IR" sz="2400" dirty="0">
                <a:cs typeface="B Nazanin" panose="00000400000000000000" pitchFamily="2" charset="-78"/>
              </a:rPr>
              <a:t>استفاده به موقع از فرصت ها رمز موفقیت و پیروزی مدیران است.</a:t>
            </a:r>
            <a:endParaRPr lang="en-US" sz="2400" dirty="0">
              <a:cs typeface="B Nazanin" panose="00000400000000000000" pitchFamily="2" charset="-78"/>
            </a:endParaRPr>
          </a:p>
          <a:p>
            <a:pPr>
              <a:buFont typeface="Wingdings" panose="05000000000000000000" pitchFamily="2" charset="2"/>
              <a:buChar char="ü"/>
            </a:pPr>
            <a:r>
              <a:rPr lang="fa-IR" sz="2400" dirty="0">
                <a:cs typeface="B Nazanin" panose="00000400000000000000" pitchFamily="2" charset="-78"/>
              </a:rPr>
              <a:t>ترسناک ترین تنهایی، </a:t>
            </a:r>
            <a:r>
              <a:rPr lang="fa-IR" sz="2400" dirty="0">
                <a:solidFill>
                  <a:srgbClr val="FF0000"/>
                </a:solidFill>
                <a:cs typeface="B Nazanin" panose="00000400000000000000" pitchFamily="2" charset="-78"/>
              </a:rPr>
              <a:t>خود پسندی </a:t>
            </a:r>
            <a:r>
              <a:rPr lang="fa-IR" sz="2400" dirty="0">
                <a:cs typeface="B Nazanin" panose="00000400000000000000" pitchFamily="2" charset="-78"/>
              </a:rPr>
              <a:t>است و گرامی ترین ارزش خانوادگی، </a:t>
            </a:r>
            <a:r>
              <a:rPr lang="fa-IR" sz="2400" dirty="0">
                <a:solidFill>
                  <a:srgbClr val="FF0000"/>
                </a:solidFill>
                <a:cs typeface="B Nazanin" panose="00000400000000000000" pitchFamily="2" charset="-78"/>
              </a:rPr>
              <a:t>اخلاق نیکوست.</a:t>
            </a:r>
            <a:endParaRPr lang="en-US" sz="2400" dirty="0">
              <a:solidFill>
                <a:srgbClr val="FF0000"/>
              </a:solidFill>
              <a:cs typeface="B Nazanin" panose="00000400000000000000" pitchFamily="2" charset="-78"/>
            </a:endParaRPr>
          </a:p>
          <a:p>
            <a:pPr>
              <a:buFont typeface="Wingdings" panose="05000000000000000000" pitchFamily="2" charset="2"/>
              <a:buChar char="ü"/>
            </a:pPr>
            <a:r>
              <a:rPr lang="fa-IR" sz="2400" dirty="0">
                <a:cs typeface="B Nazanin" panose="00000400000000000000" pitchFamily="2" charset="-78"/>
              </a:rPr>
              <a:t>ارزشمندترین بی نیازی، عقل است و بزرگترین فقر، بی خردی است ( حکمت38)</a:t>
            </a:r>
            <a:endParaRPr lang="en-US" sz="2400" dirty="0">
              <a:cs typeface="B Nazanin" panose="00000400000000000000" pitchFamily="2" charset="-78"/>
            </a:endParaRPr>
          </a:p>
          <a:p>
            <a:pPr>
              <a:buFont typeface="Wingdings" panose="05000000000000000000" pitchFamily="2" charset="2"/>
              <a:buChar char="ü"/>
            </a:pPr>
            <a:r>
              <a:rPr lang="fa-IR" sz="2400" dirty="0">
                <a:cs typeface="B Nazanin" panose="00000400000000000000" pitchFamily="2" charset="-78"/>
              </a:rPr>
              <a:t>بخشندگی نگهدارنده آبروست (حکمت211)</a:t>
            </a:r>
            <a:endParaRPr lang="en-US" sz="2400" dirty="0">
              <a:cs typeface="B Nazanin" panose="00000400000000000000" pitchFamily="2" charset="-78"/>
            </a:endParaRPr>
          </a:p>
          <a:p>
            <a:pPr>
              <a:buFont typeface="Wingdings" panose="05000000000000000000" pitchFamily="2" charset="2"/>
              <a:buChar char="ü"/>
            </a:pPr>
            <a:r>
              <a:rPr lang="fa-IR" sz="2400" dirty="0">
                <a:cs typeface="B Nazanin" panose="00000400000000000000" pitchFamily="2" charset="-78"/>
              </a:rPr>
              <a:t>موفقیت در کارها سه رکن دارد </a:t>
            </a:r>
            <a:r>
              <a:rPr lang="fa-IR" sz="2400" dirty="0">
                <a:solidFill>
                  <a:srgbClr val="FF0000"/>
                </a:solidFill>
                <a:cs typeface="B Nazanin" panose="00000400000000000000" pitchFamily="2" charset="-78"/>
              </a:rPr>
              <a:t>علاقه، استعداد  و پشتکار.</a:t>
            </a:r>
            <a:endParaRPr lang="en-US" sz="2400" dirty="0">
              <a:solidFill>
                <a:srgbClr val="FF0000"/>
              </a:solidFill>
              <a:cs typeface="B Nazanin" panose="00000400000000000000" pitchFamily="2" charset="-78"/>
            </a:endParaRPr>
          </a:p>
          <a:p>
            <a:pPr>
              <a:buFont typeface="Wingdings" panose="05000000000000000000" pitchFamily="2" charset="2"/>
              <a:buChar char="ü"/>
            </a:pPr>
            <a:r>
              <a:rPr lang="fa-IR" sz="2400" dirty="0">
                <a:cs typeface="B Nazanin" panose="00000400000000000000" pitchFamily="2" charset="-78"/>
              </a:rPr>
              <a:t>در نظر داشتن خدا در امور، بهترین مرجع کنترل درونی (</a:t>
            </a:r>
            <a:r>
              <a:rPr lang="fa-IR" sz="2400" dirty="0">
                <a:solidFill>
                  <a:srgbClr val="FF0000"/>
                </a:solidFill>
                <a:cs typeface="B Nazanin" panose="00000400000000000000" pitchFamily="2" charset="-78"/>
              </a:rPr>
              <a:t>خودکنترلی</a:t>
            </a:r>
            <a:r>
              <a:rPr lang="fa-IR" sz="2400" dirty="0">
                <a:cs typeface="B Nazanin" panose="00000400000000000000" pitchFamily="2" charset="-78"/>
              </a:rPr>
              <a:t>) است</a:t>
            </a:r>
            <a:endParaRPr lang="fa-IR" sz="2400" dirty="0">
              <a:cs typeface="B Nazanin" panose="00000400000000000000" pitchFamily="2" charset="-78"/>
            </a:endParaRPr>
          </a:p>
        </p:txBody>
      </p:sp>
    </p:spTree>
    <p:extLst>
      <p:ext uri="{BB962C8B-B14F-4D97-AF65-F5344CB8AC3E}">
        <p14:creationId xmlns:p14="http://schemas.microsoft.com/office/powerpoint/2010/main" val="9294823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normAutofit fontScale="90000"/>
          </a:bodyPr>
          <a:lstStyle/>
          <a:p>
            <a:pPr algn="ctr"/>
            <a:r>
              <a:rPr lang="fa-IR" sz="3600" b="1" dirty="0">
                <a:solidFill>
                  <a:schemeClr val="tx1">
                    <a:lumMod val="95000"/>
                    <a:lumOff val="5000"/>
                  </a:schemeClr>
                </a:solidFill>
                <a:cs typeface="B Nazanin" panose="00000400000000000000" pitchFamily="2" charset="-78"/>
              </a:rPr>
              <a:t>فصل </a:t>
            </a:r>
            <a:r>
              <a:rPr lang="fa-IR" sz="3600" b="1" dirty="0" smtClean="0">
                <a:solidFill>
                  <a:schemeClr val="tx1">
                    <a:lumMod val="95000"/>
                    <a:lumOff val="5000"/>
                  </a:schemeClr>
                </a:solidFill>
                <a:cs typeface="B Nazanin" panose="00000400000000000000" pitchFamily="2" charset="-78"/>
              </a:rPr>
              <a:t>هفتم-</a:t>
            </a:r>
            <a:r>
              <a:rPr lang="fa-IR" sz="3600" dirty="0" smtClean="0">
                <a:solidFill>
                  <a:schemeClr val="tx1">
                    <a:lumMod val="95000"/>
                    <a:lumOff val="5000"/>
                  </a:schemeClr>
                </a:solidFill>
                <a:cs typeface="B Nazanin" panose="00000400000000000000" pitchFamily="2" charset="-78"/>
              </a:rPr>
              <a:t> </a:t>
            </a:r>
            <a:r>
              <a:rPr lang="fa-IR" sz="3600" b="1" dirty="0" smtClean="0">
                <a:solidFill>
                  <a:schemeClr val="tx1">
                    <a:lumMod val="95000"/>
                    <a:lumOff val="5000"/>
                  </a:schemeClr>
                </a:solidFill>
                <a:cs typeface="B Nazanin" panose="00000400000000000000" pitchFamily="2" charset="-78"/>
              </a:rPr>
              <a:t>اخلاق </a:t>
            </a:r>
            <a:r>
              <a:rPr lang="fa-IR" sz="3600" b="1" dirty="0">
                <a:solidFill>
                  <a:schemeClr val="tx1">
                    <a:lumMod val="95000"/>
                    <a:lumOff val="5000"/>
                  </a:schemeClr>
                </a:solidFill>
                <a:cs typeface="B Nazanin" panose="00000400000000000000" pitchFamily="2" charset="-78"/>
              </a:rPr>
              <a:t>اجتماعی و سیاسی مدیر</a:t>
            </a:r>
            <a:r>
              <a:rPr lang="en-US" sz="3600" dirty="0">
                <a:solidFill>
                  <a:schemeClr val="tx1">
                    <a:lumMod val="95000"/>
                    <a:lumOff val="5000"/>
                  </a:schemeClr>
                </a:solidFill>
                <a:cs typeface="B Nazanin" panose="00000400000000000000" pitchFamily="2" charset="-78"/>
              </a:rPr>
              <a:t/>
            </a:r>
            <a:br>
              <a:rPr lang="en-US" sz="3600" dirty="0">
                <a:solidFill>
                  <a:schemeClr val="tx1">
                    <a:lumMod val="95000"/>
                    <a:lumOff val="5000"/>
                  </a:schemeClr>
                </a:solidFill>
                <a:cs typeface="B Nazanin" panose="00000400000000000000" pitchFamily="2" charset="-78"/>
              </a:rPr>
            </a:br>
            <a:endParaRPr lang="fa-IR" sz="3600" dirty="0">
              <a:solidFill>
                <a:schemeClr val="tx1">
                  <a:lumMod val="95000"/>
                  <a:lumOff val="5000"/>
                </a:schemeClr>
              </a:solidFill>
              <a:cs typeface="B Nazanin" panose="00000400000000000000" pitchFamily="2" charset="-78"/>
            </a:endParaRPr>
          </a:p>
        </p:txBody>
      </p:sp>
      <p:sp>
        <p:nvSpPr>
          <p:cNvPr id="3" name="Content Placeholder 2"/>
          <p:cNvSpPr>
            <a:spLocks noGrp="1"/>
          </p:cNvSpPr>
          <p:nvPr>
            <p:ph idx="1"/>
          </p:nvPr>
        </p:nvSpPr>
        <p:spPr>
          <a:xfrm>
            <a:off x="457200" y="836712"/>
            <a:ext cx="8229600" cy="5904656"/>
          </a:xfrm>
        </p:spPr>
        <p:txBody>
          <a:bodyPr>
            <a:noAutofit/>
          </a:bodyPr>
          <a:lstStyle/>
          <a:p>
            <a:pPr marL="0" indent="0">
              <a:buNone/>
            </a:pPr>
            <a:r>
              <a:rPr lang="fa-IR" sz="2400" dirty="0"/>
              <a:t>یکی از مهمترین عناصر جذب انسان ها رعایت اخلاق است. ارتباط با مردم مهمترین مهارت هر مدیر در سطح جامعه و سازمان است</a:t>
            </a:r>
            <a:r>
              <a:rPr lang="fa-IR" sz="2400" dirty="0" smtClean="0"/>
              <a:t>.</a:t>
            </a:r>
          </a:p>
          <a:p>
            <a:pPr marL="0" indent="0">
              <a:buNone/>
            </a:pPr>
            <a:r>
              <a:rPr lang="fa-IR" sz="2000" b="1" dirty="0">
                <a:solidFill>
                  <a:srgbClr val="FF0000"/>
                </a:solidFill>
              </a:rPr>
              <a:t>علل سقوط جامعه</a:t>
            </a:r>
            <a:endParaRPr lang="en-US" sz="2000" dirty="0">
              <a:solidFill>
                <a:srgbClr val="FF0000"/>
              </a:solidFill>
            </a:endParaRPr>
          </a:p>
          <a:p>
            <a:pPr marL="457200" lvl="0" indent="-457200">
              <a:buFont typeface="+mj-lt"/>
              <a:buAutoNum type="arabicPeriod"/>
            </a:pPr>
            <a:r>
              <a:rPr lang="fa-IR" sz="2000" dirty="0"/>
              <a:t>اخلاق پست زمامداران</a:t>
            </a:r>
            <a:endParaRPr lang="en-US" sz="2000" dirty="0"/>
          </a:p>
          <a:p>
            <a:pPr marL="457200" lvl="0" indent="-457200">
              <a:buFont typeface="+mj-lt"/>
              <a:buAutoNum type="arabicPeriod"/>
            </a:pPr>
            <a:r>
              <a:rPr lang="fa-IR" sz="2000" dirty="0"/>
              <a:t>اختلاف و پراکندگی میان افراد</a:t>
            </a:r>
            <a:endParaRPr lang="en-US" sz="2000" dirty="0"/>
          </a:p>
          <a:p>
            <a:pPr marL="457200" lvl="0" indent="-457200">
              <a:buFont typeface="+mj-lt"/>
              <a:buAutoNum type="arabicPeriod"/>
            </a:pPr>
            <a:r>
              <a:rPr lang="fa-IR" sz="2000" dirty="0"/>
              <a:t>نفاق و دورویی</a:t>
            </a:r>
            <a:endParaRPr lang="en-US" sz="2000" dirty="0"/>
          </a:p>
          <a:p>
            <a:pPr marL="457200" lvl="0" indent="-457200">
              <a:buFont typeface="+mj-lt"/>
              <a:buAutoNum type="arabicPeriod"/>
            </a:pPr>
            <a:r>
              <a:rPr lang="fa-IR" sz="2000" dirty="0"/>
              <a:t>ضعف در دین و ایمان</a:t>
            </a:r>
            <a:endParaRPr lang="en-US" sz="2000" dirty="0"/>
          </a:p>
          <a:p>
            <a:pPr marL="0" indent="0">
              <a:buNone/>
            </a:pPr>
            <a:r>
              <a:rPr lang="fa-IR" sz="2000" b="1" dirty="0">
                <a:solidFill>
                  <a:srgbClr val="FF0000"/>
                </a:solidFill>
              </a:rPr>
              <a:t>علل تضعیف جامعه</a:t>
            </a:r>
            <a:endParaRPr lang="en-US" sz="2000" dirty="0">
              <a:solidFill>
                <a:srgbClr val="FF0000"/>
              </a:solidFill>
            </a:endParaRPr>
          </a:p>
          <a:p>
            <a:pPr marL="457200" lvl="0" indent="-457200">
              <a:buFont typeface="+mj-lt"/>
              <a:buAutoNum type="arabicPeriod"/>
            </a:pPr>
            <a:r>
              <a:rPr lang="fa-IR" sz="2000" dirty="0"/>
              <a:t>کمرنگ شدن نیکی و خیر و افزایش شر و بدی</a:t>
            </a:r>
            <a:endParaRPr lang="en-US" sz="2000" dirty="0"/>
          </a:p>
          <a:p>
            <a:pPr marL="457200" lvl="0" indent="-457200">
              <a:buFont typeface="+mj-lt"/>
              <a:buAutoNum type="arabicPeriod"/>
            </a:pPr>
            <a:r>
              <a:rPr lang="fa-IR" sz="2000" dirty="0"/>
              <a:t>پررنگ شدن مکر و فریب شیطان</a:t>
            </a:r>
            <a:endParaRPr lang="en-US" sz="2000" dirty="0"/>
          </a:p>
          <a:p>
            <a:pPr marL="457200" lvl="0" indent="-457200">
              <a:buFont typeface="+mj-lt"/>
              <a:buAutoNum type="arabicPeriod"/>
            </a:pPr>
            <a:r>
              <a:rPr lang="fa-IR" sz="2000" dirty="0"/>
              <a:t>عدم شکرگزاری و کفران نعمت های خداوندی</a:t>
            </a:r>
            <a:endParaRPr lang="en-US" sz="2000" dirty="0"/>
          </a:p>
          <a:p>
            <a:pPr marL="457200" lvl="0" indent="-457200">
              <a:buFont typeface="+mj-lt"/>
              <a:buAutoNum type="arabicPeriod"/>
            </a:pPr>
            <a:r>
              <a:rPr lang="fa-IR" sz="2000" dirty="0"/>
              <a:t>دوری از خدا و توجه به ظواهر دنیا</a:t>
            </a:r>
            <a:endParaRPr lang="en-US" sz="2000" dirty="0"/>
          </a:p>
          <a:p>
            <a:pPr marL="457200" lvl="0" indent="-457200">
              <a:buFont typeface="+mj-lt"/>
              <a:buAutoNum type="arabicPeriod"/>
            </a:pPr>
            <a:r>
              <a:rPr lang="fa-IR" sz="2000" dirty="0"/>
              <a:t>اجتناب از امر به معروف و نهی از منکر</a:t>
            </a:r>
            <a:endParaRPr lang="en-US" sz="2000" dirty="0"/>
          </a:p>
          <a:p>
            <a:pPr marL="0" indent="0">
              <a:buNone/>
            </a:pPr>
            <a:r>
              <a:rPr lang="fa-IR" sz="2000" b="1" dirty="0">
                <a:solidFill>
                  <a:srgbClr val="FF0000"/>
                </a:solidFill>
              </a:rPr>
              <a:t>ضرورت عمل گرایی :</a:t>
            </a:r>
            <a:r>
              <a:rPr lang="fa-IR" sz="2000" dirty="0">
                <a:solidFill>
                  <a:srgbClr val="FF0000"/>
                </a:solidFill>
              </a:rPr>
              <a:t> </a:t>
            </a:r>
            <a:r>
              <a:rPr lang="fa-IR" sz="2000" dirty="0"/>
              <a:t>کسی که کردارش او را به جایی نرساند، افتخارات خاندانش او را به جایی نخواهد رساند.</a:t>
            </a:r>
            <a:endParaRPr lang="en-US" sz="2000" dirty="0"/>
          </a:p>
          <a:p>
            <a:pPr marL="0" indent="0">
              <a:buNone/>
            </a:pPr>
            <a:endParaRPr lang="en-US" sz="2000" dirty="0"/>
          </a:p>
          <a:p>
            <a:pPr marL="0" indent="0">
              <a:buNone/>
            </a:pPr>
            <a:endParaRPr lang="fa-IR" sz="2000" dirty="0"/>
          </a:p>
        </p:txBody>
      </p:sp>
    </p:spTree>
    <p:extLst>
      <p:ext uri="{BB962C8B-B14F-4D97-AF65-F5344CB8AC3E}">
        <p14:creationId xmlns:p14="http://schemas.microsoft.com/office/powerpoint/2010/main" val="12242018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normAutofit fontScale="90000"/>
          </a:bodyPr>
          <a:lstStyle/>
          <a:p>
            <a:pPr algn="ctr"/>
            <a:r>
              <a:rPr lang="fa-IR" sz="3600" b="1" dirty="0">
                <a:solidFill>
                  <a:schemeClr val="tx1">
                    <a:lumMod val="95000"/>
                    <a:lumOff val="5000"/>
                  </a:schemeClr>
                </a:solidFill>
                <a:cs typeface="B Nazanin" panose="00000400000000000000" pitchFamily="2" charset="-78"/>
              </a:rPr>
              <a:t>فصل </a:t>
            </a:r>
            <a:r>
              <a:rPr lang="fa-IR" sz="3600" b="1" dirty="0" smtClean="0">
                <a:solidFill>
                  <a:schemeClr val="tx1">
                    <a:lumMod val="95000"/>
                    <a:lumOff val="5000"/>
                  </a:schemeClr>
                </a:solidFill>
                <a:cs typeface="B Nazanin" panose="00000400000000000000" pitchFamily="2" charset="-78"/>
              </a:rPr>
              <a:t>هفتم-</a:t>
            </a:r>
            <a:r>
              <a:rPr lang="fa-IR" sz="3600" dirty="0" smtClean="0">
                <a:solidFill>
                  <a:schemeClr val="tx1">
                    <a:lumMod val="95000"/>
                    <a:lumOff val="5000"/>
                  </a:schemeClr>
                </a:solidFill>
                <a:cs typeface="B Nazanin" panose="00000400000000000000" pitchFamily="2" charset="-78"/>
              </a:rPr>
              <a:t> </a:t>
            </a:r>
            <a:r>
              <a:rPr lang="fa-IR" sz="3600" b="1" dirty="0" smtClean="0">
                <a:solidFill>
                  <a:schemeClr val="tx1">
                    <a:lumMod val="95000"/>
                    <a:lumOff val="5000"/>
                  </a:schemeClr>
                </a:solidFill>
                <a:cs typeface="B Nazanin" panose="00000400000000000000" pitchFamily="2" charset="-78"/>
              </a:rPr>
              <a:t>اخلاق </a:t>
            </a:r>
            <a:r>
              <a:rPr lang="fa-IR" sz="3600" b="1" dirty="0">
                <a:solidFill>
                  <a:schemeClr val="tx1">
                    <a:lumMod val="95000"/>
                    <a:lumOff val="5000"/>
                  </a:schemeClr>
                </a:solidFill>
                <a:cs typeface="B Nazanin" panose="00000400000000000000" pitchFamily="2" charset="-78"/>
              </a:rPr>
              <a:t>اجتماعی و سیاسی مدیر</a:t>
            </a:r>
            <a:r>
              <a:rPr lang="en-US" sz="3600" dirty="0">
                <a:solidFill>
                  <a:schemeClr val="tx1">
                    <a:lumMod val="95000"/>
                    <a:lumOff val="5000"/>
                  </a:schemeClr>
                </a:solidFill>
                <a:cs typeface="B Nazanin" panose="00000400000000000000" pitchFamily="2" charset="-78"/>
              </a:rPr>
              <a:t/>
            </a:r>
            <a:br>
              <a:rPr lang="en-US" sz="3600" dirty="0">
                <a:solidFill>
                  <a:schemeClr val="tx1">
                    <a:lumMod val="95000"/>
                    <a:lumOff val="5000"/>
                  </a:schemeClr>
                </a:solidFill>
                <a:cs typeface="B Nazanin" panose="00000400000000000000" pitchFamily="2" charset="-78"/>
              </a:rPr>
            </a:br>
            <a:endParaRPr lang="fa-IR" sz="3600" dirty="0">
              <a:solidFill>
                <a:schemeClr val="tx1">
                  <a:lumMod val="95000"/>
                  <a:lumOff val="5000"/>
                </a:schemeClr>
              </a:solidFill>
              <a:cs typeface="B Nazanin" panose="00000400000000000000" pitchFamily="2" charset="-78"/>
            </a:endParaRPr>
          </a:p>
        </p:txBody>
      </p:sp>
      <p:sp>
        <p:nvSpPr>
          <p:cNvPr id="3" name="Content Placeholder 2"/>
          <p:cNvSpPr>
            <a:spLocks noGrp="1"/>
          </p:cNvSpPr>
          <p:nvPr>
            <p:ph idx="1"/>
          </p:nvPr>
        </p:nvSpPr>
        <p:spPr>
          <a:xfrm>
            <a:off x="539552" y="868656"/>
            <a:ext cx="3682752" cy="4176464"/>
          </a:xfrm>
        </p:spPr>
        <p:txBody>
          <a:bodyPr numCol="1">
            <a:noAutofit/>
          </a:bodyPr>
          <a:lstStyle/>
          <a:p>
            <a:pPr algn="ctr">
              <a:buFont typeface="Wingdings" panose="05000000000000000000" pitchFamily="2" charset="2"/>
              <a:buChar char="ü"/>
            </a:pPr>
            <a:endParaRPr lang="en-US" sz="2400" dirty="0">
              <a:solidFill>
                <a:srgbClr val="FF0000"/>
              </a:solidFill>
              <a:cs typeface="B Nazanin" panose="00000400000000000000" pitchFamily="2" charset="-78"/>
            </a:endParaRPr>
          </a:p>
          <a:p>
            <a:pPr>
              <a:buFont typeface="Wingdings" panose="05000000000000000000" pitchFamily="2" charset="2"/>
              <a:buChar char="ü"/>
            </a:pPr>
            <a:r>
              <a:rPr lang="fa-IR" sz="2400" dirty="0" smtClean="0">
                <a:solidFill>
                  <a:srgbClr val="FF0000"/>
                </a:solidFill>
                <a:cs typeface="B Nazanin" panose="00000400000000000000" pitchFamily="2" charset="-78"/>
              </a:rPr>
              <a:t>اجرای </a:t>
            </a:r>
            <a:r>
              <a:rPr lang="fa-IR" sz="2400" dirty="0">
                <a:solidFill>
                  <a:srgbClr val="FF0000"/>
                </a:solidFill>
                <a:cs typeface="B Nazanin" panose="00000400000000000000" pitchFamily="2" charset="-78"/>
              </a:rPr>
              <a:t>حدود </a:t>
            </a:r>
            <a:r>
              <a:rPr lang="fa-IR" sz="2400" dirty="0">
                <a:solidFill>
                  <a:schemeClr val="tx1">
                    <a:lumMod val="50000"/>
                  </a:schemeClr>
                </a:solidFill>
                <a:cs typeface="B Nazanin" panose="00000400000000000000" pitchFamily="2" charset="-78"/>
              </a:rPr>
              <a:t>را برای تحقق عفت، </a:t>
            </a:r>
            <a:endParaRPr lang="fa-IR" sz="2400" dirty="0" smtClean="0">
              <a:solidFill>
                <a:schemeClr val="tx1">
                  <a:lumMod val="50000"/>
                </a:schemeClr>
              </a:solidFill>
              <a:cs typeface="B Nazanin" panose="00000400000000000000" pitchFamily="2" charset="-78"/>
            </a:endParaRPr>
          </a:p>
          <a:p>
            <a:pPr>
              <a:buFont typeface="Wingdings" panose="05000000000000000000" pitchFamily="2" charset="2"/>
              <a:buChar char="ü"/>
            </a:pPr>
            <a:r>
              <a:rPr lang="fa-IR" sz="2400" dirty="0" smtClean="0">
                <a:solidFill>
                  <a:srgbClr val="FF0000"/>
                </a:solidFill>
                <a:cs typeface="B Nazanin" panose="00000400000000000000" pitchFamily="2" charset="-78"/>
              </a:rPr>
              <a:t>ترک </a:t>
            </a:r>
            <a:r>
              <a:rPr lang="fa-IR" sz="2400" dirty="0">
                <a:solidFill>
                  <a:srgbClr val="FF0000"/>
                </a:solidFill>
                <a:cs typeface="B Nazanin" panose="00000400000000000000" pitchFamily="2" charset="-78"/>
              </a:rPr>
              <a:t>زنا </a:t>
            </a:r>
            <a:r>
              <a:rPr lang="fa-IR" sz="2400" dirty="0">
                <a:solidFill>
                  <a:schemeClr val="tx1">
                    <a:lumMod val="50000"/>
                  </a:schemeClr>
                </a:solidFill>
                <a:cs typeface="B Nazanin" panose="00000400000000000000" pitchFamily="2" charset="-78"/>
              </a:rPr>
              <a:t>را برای سلامت نسل </a:t>
            </a:r>
            <a:r>
              <a:rPr lang="fa-IR" sz="2400" dirty="0" smtClean="0">
                <a:solidFill>
                  <a:schemeClr val="tx1">
                    <a:lumMod val="50000"/>
                  </a:schemeClr>
                </a:solidFill>
                <a:cs typeface="B Nazanin" panose="00000400000000000000" pitchFamily="2" charset="-78"/>
              </a:rPr>
              <a:t>آدمی </a:t>
            </a:r>
          </a:p>
          <a:p>
            <a:pPr>
              <a:buFont typeface="Wingdings" panose="05000000000000000000" pitchFamily="2" charset="2"/>
              <a:buChar char="ü"/>
            </a:pPr>
            <a:r>
              <a:rPr lang="fa-IR" sz="2400" dirty="0" smtClean="0">
                <a:solidFill>
                  <a:srgbClr val="FF0000"/>
                </a:solidFill>
                <a:cs typeface="B Nazanin" panose="00000400000000000000" pitchFamily="2" charset="-78"/>
              </a:rPr>
              <a:t>گواهی </a:t>
            </a:r>
            <a:r>
              <a:rPr lang="fa-IR" sz="2400" dirty="0">
                <a:solidFill>
                  <a:srgbClr val="FF0000"/>
                </a:solidFill>
                <a:cs typeface="B Nazanin" panose="00000400000000000000" pitchFamily="2" charset="-78"/>
              </a:rPr>
              <a:t>دادن</a:t>
            </a:r>
            <a:r>
              <a:rPr lang="fa-IR" sz="2400" dirty="0">
                <a:solidFill>
                  <a:schemeClr val="tx1">
                    <a:lumMod val="50000"/>
                  </a:schemeClr>
                </a:solidFill>
                <a:cs typeface="B Nazanin" panose="00000400000000000000" pitchFamily="2" charset="-78"/>
              </a:rPr>
              <a:t> را برای به دست آوردن حقوق انکار شده، </a:t>
            </a:r>
            <a:endParaRPr lang="fa-IR" sz="2400" dirty="0" smtClean="0">
              <a:solidFill>
                <a:schemeClr val="tx1">
                  <a:lumMod val="50000"/>
                </a:schemeClr>
              </a:solidFill>
              <a:cs typeface="B Nazanin" panose="00000400000000000000" pitchFamily="2" charset="-78"/>
            </a:endParaRPr>
          </a:p>
          <a:p>
            <a:pPr>
              <a:buFont typeface="Wingdings" panose="05000000000000000000" pitchFamily="2" charset="2"/>
              <a:buChar char="ü"/>
            </a:pPr>
            <a:r>
              <a:rPr lang="fa-IR" sz="2400" dirty="0" smtClean="0">
                <a:solidFill>
                  <a:srgbClr val="FF0000"/>
                </a:solidFill>
                <a:cs typeface="B Nazanin" panose="00000400000000000000" pitchFamily="2" charset="-78"/>
              </a:rPr>
              <a:t>ترک </a:t>
            </a:r>
            <a:r>
              <a:rPr lang="fa-IR" sz="2400" dirty="0">
                <a:solidFill>
                  <a:srgbClr val="FF0000"/>
                </a:solidFill>
                <a:cs typeface="B Nazanin" panose="00000400000000000000" pitchFamily="2" charset="-78"/>
              </a:rPr>
              <a:t>دروغ </a:t>
            </a:r>
            <a:r>
              <a:rPr lang="fa-IR" sz="2400" dirty="0">
                <a:solidFill>
                  <a:schemeClr val="tx1">
                    <a:lumMod val="50000"/>
                  </a:schemeClr>
                </a:solidFill>
                <a:cs typeface="B Nazanin" panose="00000400000000000000" pitchFamily="2" charset="-78"/>
              </a:rPr>
              <a:t>را برای حرمت نگهداشتن راستی، </a:t>
            </a:r>
            <a:endParaRPr lang="fa-IR" sz="2400" dirty="0" smtClean="0">
              <a:solidFill>
                <a:schemeClr val="tx1">
                  <a:lumMod val="50000"/>
                </a:schemeClr>
              </a:solidFill>
              <a:cs typeface="B Nazanin" panose="00000400000000000000" pitchFamily="2" charset="-78"/>
            </a:endParaRPr>
          </a:p>
          <a:p>
            <a:pPr>
              <a:buFont typeface="Wingdings" panose="05000000000000000000" pitchFamily="2" charset="2"/>
              <a:buChar char="ü"/>
            </a:pPr>
            <a:r>
              <a:rPr lang="fa-IR" sz="2400" dirty="0" smtClean="0">
                <a:solidFill>
                  <a:srgbClr val="FF0000"/>
                </a:solidFill>
                <a:cs typeface="B Nazanin" panose="00000400000000000000" pitchFamily="2" charset="-78"/>
              </a:rPr>
              <a:t>سلام </a:t>
            </a:r>
            <a:r>
              <a:rPr lang="fa-IR" sz="2400" dirty="0">
                <a:solidFill>
                  <a:srgbClr val="FF0000"/>
                </a:solidFill>
                <a:cs typeface="B Nazanin" panose="00000400000000000000" pitchFamily="2" charset="-78"/>
              </a:rPr>
              <a:t>کردن </a:t>
            </a:r>
            <a:r>
              <a:rPr lang="fa-IR" sz="2400" dirty="0">
                <a:solidFill>
                  <a:schemeClr val="tx1">
                    <a:lumMod val="50000"/>
                  </a:schemeClr>
                </a:solidFill>
                <a:cs typeface="B Nazanin" panose="00000400000000000000" pitchFamily="2" charset="-78"/>
              </a:rPr>
              <a:t>را برای امنیت از ترس ها</a:t>
            </a:r>
            <a:r>
              <a:rPr lang="fa-IR" sz="2400" dirty="0">
                <a:solidFill>
                  <a:srgbClr val="FF0000"/>
                </a:solidFill>
                <a:cs typeface="B Nazanin" panose="00000400000000000000" pitchFamily="2" charset="-78"/>
              </a:rPr>
              <a:t>، </a:t>
            </a:r>
            <a:endParaRPr lang="fa-IR" sz="2400" dirty="0" smtClean="0">
              <a:solidFill>
                <a:srgbClr val="FF0000"/>
              </a:solidFill>
              <a:cs typeface="B Nazanin" panose="00000400000000000000" pitchFamily="2" charset="-78"/>
            </a:endParaRPr>
          </a:p>
          <a:p>
            <a:pPr>
              <a:buFont typeface="Wingdings" panose="05000000000000000000" pitchFamily="2" charset="2"/>
              <a:buChar char="ü"/>
            </a:pPr>
            <a:r>
              <a:rPr lang="fa-IR" sz="2400" dirty="0" smtClean="0">
                <a:solidFill>
                  <a:srgbClr val="FF0000"/>
                </a:solidFill>
                <a:cs typeface="B Nazanin" panose="00000400000000000000" pitchFamily="2" charset="-78"/>
              </a:rPr>
              <a:t>امامت </a:t>
            </a:r>
            <a:r>
              <a:rPr lang="fa-IR" sz="2400" dirty="0">
                <a:solidFill>
                  <a:schemeClr val="tx1">
                    <a:lumMod val="50000"/>
                  </a:schemeClr>
                </a:solidFill>
                <a:cs typeface="B Nazanin" panose="00000400000000000000" pitchFamily="2" charset="-78"/>
              </a:rPr>
              <a:t>را برای سازمان یافتن امور </a:t>
            </a:r>
            <a:r>
              <a:rPr lang="fa-IR" sz="2400" dirty="0" smtClean="0">
                <a:solidFill>
                  <a:schemeClr val="tx1">
                    <a:lumMod val="50000"/>
                  </a:schemeClr>
                </a:solidFill>
                <a:cs typeface="B Nazanin" panose="00000400000000000000" pitchFamily="2" charset="-78"/>
              </a:rPr>
              <a:t>امت </a:t>
            </a:r>
          </a:p>
          <a:p>
            <a:pPr>
              <a:buFont typeface="Wingdings" panose="05000000000000000000" pitchFamily="2" charset="2"/>
              <a:buChar char="ü"/>
            </a:pPr>
            <a:r>
              <a:rPr lang="fa-IR" sz="2400" dirty="0" smtClean="0">
                <a:solidFill>
                  <a:srgbClr val="FF0000"/>
                </a:solidFill>
                <a:cs typeface="B Nazanin" panose="00000400000000000000" pitchFamily="2" charset="-78"/>
              </a:rPr>
              <a:t>فرمانبرداری </a:t>
            </a:r>
            <a:r>
              <a:rPr lang="fa-IR" sz="2400" dirty="0">
                <a:solidFill>
                  <a:srgbClr val="FF0000"/>
                </a:solidFill>
                <a:cs typeface="B Nazanin" panose="00000400000000000000" pitchFamily="2" charset="-78"/>
              </a:rPr>
              <a:t>از امام </a:t>
            </a:r>
            <a:r>
              <a:rPr lang="fa-IR" sz="2400" dirty="0">
                <a:solidFill>
                  <a:schemeClr val="tx1">
                    <a:lumMod val="50000"/>
                  </a:schemeClr>
                </a:solidFill>
                <a:cs typeface="B Nazanin" panose="00000400000000000000" pitchFamily="2" charset="-78"/>
              </a:rPr>
              <a:t>را </a:t>
            </a:r>
            <a:r>
              <a:rPr lang="fa-IR" sz="2400" dirty="0" smtClean="0">
                <a:solidFill>
                  <a:schemeClr val="tx1">
                    <a:lumMod val="50000"/>
                  </a:schemeClr>
                </a:solidFill>
                <a:cs typeface="B Nazanin" panose="00000400000000000000" pitchFamily="2" charset="-78"/>
              </a:rPr>
              <a:t>برای بزرگداشت </a:t>
            </a:r>
            <a:r>
              <a:rPr lang="fa-IR" sz="2400" dirty="0">
                <a:solidFill>
                  <a:schemeClr val="tx1">
                    <a:lumMod val="50000"/>
                  </a:schemeClr>
                </a:solidFill>
                <a:cs typeface="B Nazanin" panose="00000400000000000000" pitchFamily="2" charset="-78"/>
              </a:rPr>
              <a:t>مقام رهبری واجب کرد.</a:t>
            </a:r>
            <a:endParaRPr lang="en-US" sz="2400" dirty="0">
              <a:solidFill>
                <a:schemeClr val="tx1">
                  <a:lumMod val="50000"/>
                </a:schemeClr>
              </a:solidFill>
              <a:cs typeface="B Nazanin" panose="00000400000000000000" pitchFamily="2" charset="-78"/>
            </a:endParaRPr>
          </a:p>
        </p:txBody>
      </p:sp>
      <p:sp>
        <p:nvSpPr>
          <p:cNvPr id="4" name="Rectangle 3"/>
          <p:cNvSpPr/>
          <p:nvPr/>
        </p:nvSpPr>
        <p:spPr>
          <a:xfrm>
            <a:off x="3887417" y="868070"/>
            <a:ext cx="5112567" cy="369332"/>
          </a:xfrm>
          <a:prstGeom prst="rect">
            <a:avLst/>
          </a:prstGeom>
        </p:spPr>
        <p:txBody>
          <a:bodyPr wrap="square">
            <a:spAutoFit/>
          </a:bodyPr>
          <a:lstStyle/>
          <a:p>
            <a:pPr algn="ctr"/>
            <a:r>
              <a:rPr lang="fa-IR" b="1" dirty="0">
                <a:solidFill>
                  <a:srgbClr val="FF0000"/>
                </a:solidFill>
                <a:cs typeface="B Nazanin" panose="00000400000000000000" pitchFamily="2" charset="-78"/>
              </a:rPr>
              <a:t>حکمت 252- عوامل مؤثر در امنیت اجتماعی</a:t>
            </a:r>
          </a:p>
        </p:txBody>
      </p:sp>
      <p:sp>
        <p:nvSpPr>
          <p:cNvPr id="5" name="Rectangle 4"/>
          <p:cNvSpPr/>
          <p:nvPr/>
        </p:nvSpPr>
        <p:spPr>
          <a:xfrm>
            <a:off x="4932040" y="1340768"/>
            <a:ext cx="4067944" cy="5632311"/>
          </a:xfrm>
          <a:prstGeom prst="rect">
            <a:avLst/>
          </a:prstGeom>
        </p:spPr>
        <p:txBody>
          <a:bodyPr wrap="square">
            <a:spAutoFit/>
          </a:bodyPr>
          <a:lstStyle/>
          <a:p>
            <a:pPr marL="342900" indent="-342900">
              <a:buFont typeface="Wingdings" panose="05000000000000000000" pitchFamily="2" charset="2"/>
              <a:buChar char="ü"/>
            </a:pPr>
            <a:r>
              <a:rPr lang="fa-IR" sz="2400" dirty="0">
                <a:solidFill>
                  <a:schemeClr val="tx1">
                    <a:lumMod val="50000"/>
                  </a:schemeClr>
                </a:solidFill>
                <a:cs typeface="B Nazanin" panose="00000400000000000000" pitchFamily="2" charset="-78"/>
              </a:rPr>
              <a:t>خدا </a:t>
            </a:r>
            <a:r>
              <a:rPr lang="fa-IR" sz="2400" dirty="0">
                <a:solidFill>
                  <a:srgbClr val="FF0000"/>
                </a:solidFill>
                <a:cs typeface="B Nazanin" panose="00000400000000000000" pitchFamily="2" charset="-78"/>
              </a:rPr>
              <a:t>ایمان</a:t>
            </a:r>
            <a:r>
              <a:rPr lang="fa-IR" sz="2400" dirty="0">
                <a:solidFill>
                  <a:schemeClr val="tx1">
                    <a:lumMod val="50000"/>
                  </a:schemeClr>
                </a:solidFill>
                <a:cs typeface="B Nazanin" panose="00000400000000000000" pitchFamily="2" charset="-78"/>
              </a:rPr>
              <a:t> را برای پاکسازی دل از شرک،</a:t>
            </a:r>
          </a:p>
          <a:p>
            <a:pPr marL="342900" indent="-342900">
              <a:buFont typeface="Wingdings" panose="05000000000000000000" pitchFamily="2" charset="2"/>
              <a:buChar char="ü"/>
            </a:pPr>
            <a:r>
              <a:rPr lang="fa-IR" sz="2400" dirty="0">
                <a:solidFill>
                  <a:schemeClr val="tx1">
                    <a:lumMod val="50000"/>
                  </a:schemeClr>
                </a:solidFill>
                <a:cs typeface="B Nazanin" panose="00000400000000000000" pitchFamily="2" charset="-78"/>
              </a:rPr>
              <a:t> </a:t>
            </a:r>
            <a:r>
              <a:rPr lang="fa-IR" sz="2400" dirty="0">
                <a:solidFill>
                  <a:srgbClr val="FF0000"/>
                </a:solidFill>
                <a:cs typeface="B Nazanin" panose="00000400000000000000" pitchFamily="2" charset="-78"/>
              </a:rPr>
              <a:t>نماز</a:t>
            </a:r>
            <a:r>
              <a:rPr lang="fa-IR" sz="2400" dirty="0">
                <a:solidFill>
                  <a:schemeClr val="tx1">
                    <a:lumMod val="50000"/>
                  </a:schemeClr>
                </a:solidFill>
                <a:cs typeface="B Nazanin" panose="00000400000000000000" pitchFamily="2" charset="-78"/>
              </a:rPr>
              <a:t> را برای پاک بودن از کبر و خودپسندی،</a:t>
            </a:r>
          </a:p>
          <a:p>
            <a:pPr marL="342900" indent="-342900">
              <a:buFont typeface="Wingdings" panose="05000000000000000000" pitchFamily="2" charset="2"/>
              <a:buChar char="ü"/>
            </a:pPr>
            <a:r>
              <a:rPr lang="fa-IR" sz="2400" dirty="0">
                <a:solidFill>
                  <a:srgbClr val="FF0000"/>
                </a:solidFill>
                <a:cs typeface="B Nazanin" panose="00000400000000000000" pitchFamily="2" charset="-78"/>
              </a:rPr>
              <a:t> زکات </a:t>
            </a:r>
            <a:r>
              <a:rPr lang="fa-IR" sz="2400" dirty="0">
                <a:solidFill>
                  <a:schemeClr val="tx1">
                    <a:lumMod val="50000"/>
                  </a:schemeClr>
                </a:solidFill>
                <a:cs typeface="B Nazanin" panose="00000400000000000000" pitchFamily="2" charset="-78"/>
              </a:rPr>
              <a:t>را عامل فزونی روزی، </a:t>
            </a:r>
          </a:p>
          <a:p>
            <a:pPr marL="342900" indent="-342900">
              <a:buFont typeface="Wingdings" panose="05000000000000000000" pitchFamily="2" charset="2"/>
              <a:buChar char="ü"/>
            </a:pPr>
            <a:r>
              <a:rPr lang="fa-IR" sz="2400" dirty="0">
                <a:solidFill>
                  <a:srgbClr val="FF0000"/>
                </a:solidFill>
                <a:cs typeface="B Nazanin" panose="00000400000000000000" pitchFamily="2" charset="-78"/>
              </a:rPr>
              <a:t>روزه</a:t>
            </a:r>
            <a:r>
              <a:rPr lang="fa-IR" sz="2400" dirty="0">
                <a:solidFill>
                  <a:schemeClr val="tx1">
                    <a:lumMod val="50000"/>
                  </a:schemeClr>
                </a:solidFill>
                <a:cs typeface="B Nazanin" panose="00000400000000000000" pitchFamily="2" charset="-78"/>
              </a:rPr>
              <a:t> را برای آزمودن اخلاص بندگان، </a:t>
            </a:r>
          </a:p>
          <a:p>
            <a:pPr marL="342900" indent="-342900">
              <a:buFont typeface="Wingdings" panose="05000000000000000000" pitchFamily="2" charset="2"/>
              <a:buChar char="ü"/>
            </a:pPr>
            <a:r>
              <a:rPr lang="fa-IR" sz="2400" dirty="0">
                <a:solidFill>
                  <a:srgbClr val="FF0000"/>
                </a:solidFill>
                <a:cs typeface="B Nazanin" panose="00000400000000000000" pitchFamily="2" charset="-78"/>
              </a:rPr>
              <a:t>حج</a:t>
            </a:r>
            <a:r>
              <a:rPr lang="fa-IR" sz="2400" dirty="0">
                <a:solidFill>
                  <a:schemeClr val="tx1">
                    <a:lumMod val="50000"/>
                  </a:schemeClr>
                </a:solidFill>
                <a:cs typeface="B Nazanin" panose="00000400000000000000" pitchFamily="2" charset="-78"/>
              </a:rPr>
              <a:t> را برای نزدیکی و همبستگی مسلمانان، </a:t>
            </a:r>
          </a:p>
          <a:p>
            <a:pPr marL="342900" indent="-342900">
              <a:buFont typeface="Wingdings" panose="05000000000000000000" pitchFamily="2" charset="2"/>
              <a:buChar char="ü"/>
            </a:pPr>
            <a:r>
              <a:rPr lang="fa-IR" sz="2400" dirty="0">
                <a:solidFill>
                  <a:srgbClr val="FF0000"/>
                </a:solidFill>
                <a:cs typeface="B Nazanin" panose="00000400000000000000" pitchFamily="2" charset="-78"/>
              </a:rPr>
              <a:t>جهاد </a:t>
            </a:r>
            <a:r>
              <a:rPr lang="fa-IR" sz="2400" dirty="0">
                <a:solidFill>
                  <a:schemeClr val="tx1">
                    <a:lumMod val="50000"/>
                  </a:schemeClr>
                </a:solidFill>
                <a:cs typeface="B Nazanin" panose="00000400000000000000" pitchFamily="2" charset="-78"/>
              </a:rPr>
              <a:t>را برای عزت اسلام،</a:t>
            </a:r>
          </a:p>
          <a:p>
            <a:pPr marL="342900" indent="-342900">
              <a:buFont typeface="Wingdings" panose="05000000000000000000" pitchFamily="2" charset="2"/>
              <a:buChar char="ü"/>
            </a:pPr>
            <a:r>
              <a:rPr lang="fa-IR" sz="2400" dirty="0">
                <a:solidFill>
                  <a:schemeClr val="tx1">
                    <a:lumMod val="50000"/>
                  </a:schemeClr>
                </a:solidFill>
                <a:cs typeface="B Nazanin" panose="00000400000000000000" pitchFamily="2" charset="-78"/>
              </a:rPr>
              <a:t> </a:t>
            </a:r>
            <a:r>
              <a:rPr lang="fa-IR" sz="2400" dirty="0">
                <a:solidFill>
                  <a:srgbClr val="FF0000"/>
                </a:solidFill>
                <a:cs typeface="B Nazanin" panose="00000400000000000000" pitchFamily="2" charset="-78"/>
              </a:rPr>
              <a:t>امربه معروف </a:t>
            </a:r>
            <a:r>
              <a:rPr lang="fa-IR" sz="2400" dirty="0">
                <a:solidFill>
                  <a:schemeClr val="tx1">
                    <a:lumMod val="50000"/>
                  </a:schemeClr>
                </a:solidFill>
                <a:cs typeface="B Nazanin" panose="00000400000000000000" pitchFamily="2" charset="-78"/>
              </a:rPr>
              <a:t>را برای اصلاح توده های ناآگاه، </a:t>
            </a:r>
          </a:p>
          <a:p>
            <a:pPr marL="342900" indent="-342900">
              <a:buFont typeface="Wingdings" panose="05000000000000000000" pitchFamily="2" charset="2"/>
              <a:buChar char="ü"/>
            </a:pPr>
            <a:r>
              <a:rPr lang="fa-IR" sz="2400" dirty="0">
                <a:solidFill>
                  <a:srgbClr val="FF0000"/>
                </a:solidFill>
                <a:cs typeface="B Nazanin" panose="00000400000000000000" pitchFamily="2" charset="-78"/>
              </a:rPr>
              <a:t>نهی از منکر </a:t>
            </a:r>
            <a:r>
              <a:rPr lang="fa-IR" sz="2400" dirty="0">
                <a:solidFill>
                  <a:schemeClr val="tx1">
                    <a:lumMod val="50000"/>
                  </a:schemeClr>
                </a:solidFill>
                <a:cs typeface="B Nazanin" panose="00000400000000000000" pitchFamily="2" charset="-78"/>
              </a:rPr>
              <a:t>را برای بازداشتن </a:t>
            </a:r>
            <a:r>
              <a:rPr lang="fa-IR" sz="2400" dirty="0" smtClean="0">
                <a:solidFill>
                  <a:schemeClr val="tx1">
                    <a:lumMod val="50000"/>
                  </a:schemeClr>
                </a:solidFill>
                <a:cs typeface="B Nazanin" panose="00000400000000000000" pitchFamily="2" charset="-78"/>
              </a:rPr>
              <a:t>بیخردان </a:t>
            </a:r>
            <a:r>
              <a:rPr lang="fa-IR" sz="2400" dirty="0">
                <a:solidFill>
                  <a:schemeClr val="tx1">
                    <a:lumMod val="50000"/>
                  </a:schemeClr>
                </a:solidFill>
                <a:cs typeface="B Nazanin" panose="00000400000000000000" pitchFamily="2" charset="-78"/>
              </a:rPr>
              <a:t>از زشتی </a:t>
            </a:r>
            <a:r>
              <a:rPr lang="fa-IR" sz="2400" dirty="0" smtClean="0">
                <a:solidFill>
                  <a:schemeClr val="tx1">
                    <a:lumMod val="50000"/>
                  </a:schemeClr>
                </a:solidFill>
                <a:cs typeface="B Nazanin" panose="00000400000000000000" pitchFamily="2" charset="-78"/>
              </a:rPr>
              <a:t>ها</a:t>
            </a:r>
          </a:p>
          <a:p>
            <a:pPr marL="342900" indent="-342900">
              <a:buFont typeface="Wingdings" panose="05000000000000000000" pitchFamily="2" charset="2"/>
              <a:buChar char="ü"/>
            </a:pPr>
            <a:r>
              <a:rPr lang="fa-IR" sz="2400" dirty="0">
                <a:solidFill>
                  <a:srgbClr val="FF0000"/>
                </a:solidFill>
                <a:cs typeface="B Nazanin" panose="00000400000000000000" pitchFamily="2" charset="-78"/>
              </a:rPr>
              <a:t>قصاص </a:t>
            </a:r>
            <a:r>
              <a:rPr lang="fa-IR" sz="2400" dirty="0">
                <a:solidFill>
                  <a:schemeClr val="tx1">
                    <a:lumMod val="50000"/>
                  </a:schemeClr>
                </a:solidFill>
                <a:cs typeface="B Nazanin" panose="00000400000000000000" pitchFamily="2" charset="-78"/>
              </a:rPr>
              <a:t>را برای پاسداری از خون ها، </a:t>
            </a:r>
            <a:endParaRPr lang="fa-IR" sz="2400" dirty="0">
              <a:solidFill>
                <a:srgbClr val="FF0000"/>
              </a:solidFill>
              <a:cs typeface="B Nazanin" panose="00000400000000000000" pitchFamily="2" charset="-78"/>
            </a:endParaRPr>
          </a:p>
          <a:p>
            <a:pPr marL="342900" indent="-342900">
              <a:buFont typeface="Wingdings" panose="05000000000000000000" pitchFamily="2" charset="2"/>
              <a:buChar char="ü"/>
            </a:pPr>
            <a:endParaRPr lang="fa-IR" sz="2400" dirty="0">
              <a:solidFill>
                <a:schemeClr val="tx1">
                  <a:lumMod val="50000"/>
                </a:schemeClr>
              </a:solidFill>
              <a:cs typeface="B Nazanin" panose="00000400000000000000" pitchFamily="2" charset="-78"/>
            </a:endParaRPr>
          </a:p>
        </p:txBody>
      </p:sp>
    </p:spTree>
    <p:extLst>
      <p:ext uri="{BB962C8B-B14F-4D97-AF65-F5344CB8AC3E}">
        <p14:creationId xmlns:p14="http://schemas.microsoft.com/office/powerpoint/2010/main" val="10246884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1880"/>
            <a:ext cx="7239000" cy="1143000"/>
          </a:xfrm>
        </p:spPr>
        <p:txBody>
          <a:bodyPr/>
          <a:lstStyle/>
          <a:p>
            <a:pPr algn="ctr"/>
            <a:r>
              <a:rPr lang="fa-IR" sz="3600" dirty="0">
                <a:solidFill>
                  <a:schemeClr val="tx1">
                    <a:lumMod val="95000"/>
                    <a:lumOff val="5000"/>
                  </a:schemeClr>
                </a:solidFill>
                <a:cs typeface="B Nazanin" panose="00000400000000000000" pitchFamily="2" charset="-78"/>
              </a:rPr>
              <a:t>فصل هفتم- اخلاق اجتماعی و سیاسی مدیر</a:t>
            </a:r>
            <a:r>
              <a:rPr lang="en-US" sz="3600" dirty="0">
                <a:solidFill>
                  <a:schemeClr val="tx1">
                    <a:lumMod val="95000"/>
                    <a:lumOff val="5000"/>
                  </a:schemeClr>
                </a:solidFill>
                <a:cs typeface="B Nazanin" panose="00000400000000000000" pitchFamily="2" charset="-78"/>
              </a:rPr>
              <a:t/>
            </a:r>
            <a:br>
              <a:rPr lang="en-US" sz="3600" dirty="0">
                <a:solidFill>
                  <a:schemeClr val="tx1">
                    <a:lumMod val="95000"/>
                    <a:lumOff val="5000"/>
                  </a:schemeClr>
                </a:solidFill>
                <a:cs typeface="B Nazanin" panose="00000400000000000000" pitchFamily="2" charset="-78"/>
              </a:rPr>
            </a:br>
            <a:endParaRPr lang="fa-IR" sz="3600" dirty="0"/>
          </a:p>
        </p:txBody>
      </p:sp>
      <p:sp>
        <p:nvSpPr>
          <p:cNvPr id="3" name="Content Placeholder 2"/>
          <p:cNvSpPr>
            <a:spLocks noGrp="1"/>
          </p:cNvSpPr>
          <p:nvPr>
            <p:ph idx="1"/>
          </p:nvPr>
        </p:nvSpPr>
        <p:spPr>
          <a:xfrm>
            <a:off x="1043608" y="764704"/>
            <a:ext cx="7467600" cy="5112568"/>
          </a:xfrm>
        </p:spPr>
        <p:txBody>
          <a:bodyPr>
            <a:normAutofit lnSpcReduction="10000"/>
          </a:bodyPr>
          <a:lstStyle/>
          <a:p>
            <a:pPr marL="0" indent="0">
              <a:buNone/>
            </a:pPr>
            <a:r>
              <a:rPr lang="fa-IR" sz="2400" b="1" dirty="0" smtClean="0">
                <a:solidFill>
                  <a:srgbClr val="FF0000"/>
                </a:solidFill>
                <a:cs typeface="B Nazanin" panose="00000400000000000000" pitchFamily="2" charset="-78"/>
              </a:rPr>
              <a:t>حکمت31- </a:t>
            </a:r>
            <a:r>
              <a:rPr lang="fa-IR" sz="2400" b="1" dirty="0">
                <a:solidFill>
                  <a:srgbClr val="FF0000"/>
                </a:solidFill>
                <a:cs typeface="B Nazanin" panose="00000400000000000000" pitchFamily="2" charset="-78"/>
              </a:rPr>
              <a:t>ارکان ایمان</a:t>
            </a:r>
            <a:endParaRPr lang="en-US" sz="2400" dirty="0">
              <a:solidFill>
                <a:srgbClr val="FF0000"/>
              </a:solidFill>
              <a:cs typeface="B Nazanin" panose="00000400000000000000" pitchFamily="2" charset="-78"/>
            </a:endParaRPr>
          </a:p>
          <a:p>
            <a:pPr marL="0" indent="0">
              <a:buNone/>
            </a:pPr>
            <a:r>
              <a:rPr lang="fa-IR" sz="2400" dirty="0">
                <a:cs typeface="B Nazanin" panose="00000400000000000000" pitchFamily="2" charset="-78"/>
              </a:rPr>
              <a:t>ایمان بر چهار پایه استوار است : </a:t>
            </a:r>
            <a:r>
              <a:rPr lang="fa-IR" sz="2400" dirty="0">
                <a:solidFill>
                  <a:srgbClr val="FF0000"/>
                </a:solidFill>
                <a:cs typeface="B Nazanin" panose="00000400000000000000" pitchFamily="2" charset="-78"/>
              </a:rPr>
              <a:t>صبر، یقین، عدل و جهاد</a:t>
            </a:r>
            <a:r>
              <a:rPr lang="fa-IR" sz="2400" dirty="0" smtClean="0">
                <a:solidFill>
                  <a:srgbClr val="FF0000"/>
                </a:solidFill>
                <a:cs typeface="B Nazanin" panose="00000400000000000000" pitchFamily="2" charset="-78"/>
              </a:rPr>
              <a:t>.</a:t>
            </a:r>
          </a:p>
          <a:p>
            <a:pPr marL="0" indent="0">
              <a:buNone/>
            </a:pPr>
            <a:endParaRPr lang="en-US" sz="2400" dirty="0">
              <a:solidFill>
                <a:srgbClr val="FF0000"/>
              </a:solidFill>
              <a:cs typeface="B Nazanin" panose="00000400000000000000" pitchFamily="2" charset="-78"/>
            </a:endParaRPr>
          </a:p>
          <a:p>
            <a:pPr marL="0" indent="0">
              <a:buNone/>
            </a:pPr>
            <a:r>
              <a:rPr lang="fa-IR" sz="2400" dirty="0">
                <a:cs typeface="B Nazanin" panose="00000400000000000000" pitchFamily="2" charset="-78"/>
              </a:rPr>
              <a:t>صبر نیز بر چهار پایه قرار دارد : </a:t>
            </a:r>
            <a:r>
              <a:rPr lang="fa-IR" sz="2400" dirty="0">
                <a:solidFill>
                  <a:srgbClr val="FF0000"/>
                </a:solidFill>
                <a:cs typeface="B Nazanin" panose="00000400000000000000" pitchFamily="2" charset="-78"/>
              </a:rPr>
              <a:t>شوق، هراس، زهد، انتظار</a:t>
            </a:r>
            <a:r>
              <a:rPr lang="fa-IR" sz="2400" dirty="0" smtClean="0">
                <a:solidFill>
                  <a:srgbClr val="FF0000"/>
                </a:solidFill>
                <a:cs typeface="B Nazanin" panose="00000400000000000000" pitchFamily="2" charset="-78"/>
              </a:rPr>
              <a:t>.</a:t>
            </a:r>
          </a:p>
          <a:p>
            <a:pPr marL="0" indent="0">
              <a:buNone/>
            </a:pPr>
            <a:endParaRPr lang="en-US" sz="2400" dirty="0">
              <a:solidFill>
                <a:srgbClr val="FF0000"/>
              </a:solidFill>
              <a:cs typeface="B Nazanin" panose="00000400000000000000" pitchFamily="2" charset="-78"/>
            </a:endParaRPr>
          </a:p>
          <a:p>
            <a:pPr marL="0" indent="0">
              <a:buNone/>
            </a:pPr>
            <a:r>
              <a:rPr lang="fa-IR" sz="2400" dirty="0">
                <a:cs typeface="B Nazanin" panose="00000400000000000000" pitchFamily="2" charset="-78"/>
              </a:rPr>
              <a:t>یقین نیز بر چهار پایه استوار است : </a:t>
            </a:r>
            <a:r>
              <a:rPr lang="fa-IR" sz="2400" dirty="0">
                <a:solidFill>
                  <a:srgbClr val="FF0000"/>
                </a:solidFill>
                <a:cs typeface="B Nazanin" panose="00000400000000000000" pitchFamily="2" charset="-78"/>
              </a:rPr>
              <a:t>بینش زیرکانه، دریافت حکیمانه واقعیت ها، پندگرفتن از حوادث روزگار و پیمودن راه درست پیشینیان</a:t>
            </a:r>
            <a:r>
              <a:rPr lang="fa-IR" sz="2400" dirty="0" smtClean="0">
                <a:cs typeface="B Nazanin" panose="00000400000000000000" pitchFamily="2" charset="-78"/>
              </a:rPr>
              <a:t>.</a:t>
            </a:r>
          </a:p>
          <a:p>
            <a:pPr marL="0" indent="0">
              <a:buNone/>
            </a:pPr>
            <a:endParaRPr lang="en-US" sz="2400" dirty="0">
              <a:cs typeface="B Nazanin" panose="00000400000000000000" pitchFamily="2" charset="-78"/>
            </a:endParaRPr>
          </a:p>
          <a:p>
            <a:pPr marL="0" indent="0">
              <a:buNone/>
            </a:pPr>
            <a:r>
              <a:rPr lang="fa-IR" sz="2400" dirty="0">
                <a:cs typeface="B Nazanin" panose="00000400000000000000" pitchFamily="2" charset="-78"/>
              </a:rPr>
              <a:t>عدل نیز بر چهار پایه قرار دارد : </a:t>
            </a:r>
            <a:r>
              <a:rPr lang="fa-IR" sz="2400" dirty="0">
                <a:solidFill>
                  <a:srgbClr val="FF0000"/>
                </a:solidFill>
                <a:cs typeface="B Nazanin" panose="00000400000000000000" pitchFamily="2" charset="-78"/>
              </a:rPr>
              <a:t>فکری ژرف اندیش، دانشی عمیق و به حقیقت رسیده، نیکو داوری کردن و استوار بودن در شکیبایی</a:t>
            </a:r>
            <a:r>
              <a:rPr lang="fa-IR" sz="2400" dirty="0" smtClean="0">
                <a:solidFill>
                  <a:srgbClr val="FF0000"/>
                </a:solidFill>
                <a:cs typeface="B Nazanin" panose="00000400000000000000" pitchFamily="2" charset="-78"/>
              </a:rPr>
              <a:t>.</a:t>
            </a:r>
          </a:p>
          <a:p>
            <a:pPr marL="0" indent="0">
              <a:buNone/>
            </a:pPr>
            <a:endParaRPr lang="en-US" sz="2400" dirty="0">
              <a:solidFill>
                <a:srgbClr val="FF0000"/>
              </a:solidFill>
              <a:cs typeface="B Nazanin" panose="00000400000000000000" pitchFamily="2" charset="-78"/>
            </a:endParaRPr>
          </a:p>
          <a:p>
            <a:pPr marL="0" indent="0">
              <a:buNone/>
            </a:pPr>
            <a:r>
              <a:rPr lang="fa-IR" sz="2400" dirty="0">
                <a:cs typeface="B Nazanin" panose="00000400000000000000" pitchFamily="2" charset="-78"/>
              </a:rPr>
              <a:t>جهاد نیز بر چهار پایه استوار است : </a:t>
            </a:r>
            <a:r>
              <a:rPr lang="fa-IR" sz="2400" dirty="0">
                <a:solidFill>
                  <a:srgbClr val="FF0000"/>
                </a:solidFill>
                <a:cs typeface="B Nazanin" panose="00000400000000000000" pitchFamily="2" charset="-78"/>
              </a:rPr>
              <a:t>امر به معروف، نهی از منکر، راستگویی در هر حال، دشمنی با فاسقان.</a:t>
            </a:r>
            <a:endParaRPr lang="en-US" sz="2400" dirty="0">
              <a:solidFill>
                <a:srgbClr val="FF0000"/>
              </a:solidFill>
              <a:cs typeface="B Nazanin" panose="00000400000000000000" pitchFamily="2" charset="-78"/>
            </a:endParaRPr>
          </a:p>
          <a:p>
            <a:pPr marL="0" indent="0">
              <a:buNone/>
            </a:pPr>
            <a:endParaRPr lang="fa-IR" sz="2400" dirty="0">
              <a:cs typeface="B Nazanin" panose="00000400000000000000" pitchFamily="2" charset="-78"/>
            </a:endParaRPr>
          </a:p>
        </p:txBody>
      </p:sp>
    </p:spTree>
    <p:extLst>
      <p:ext uri="{BB962C8B-B14F-4D97-AF65-F5344CB8AC3E}">
        <p14:creationId xmlns:p14="http://schemas.microsoft.com/office/powerpoint/2010/main" val="417294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1880"/>
            <a:ext cx="7239000" cy="1143000"/>
          </a:xfrm>
        </p:spPr>
        <p:txBody>
          <a:bodyPr/>
          <a:lstStyle/>
          <a:p>
            <a:pPr algn="ctr"/>
            <a:r>
              <a:rPr lang="fa-IR" sz="3200" dirty="0">
                <a:solidFill>
                  <a:schemeClr val="tx1">
                    <a:lumMod val="50000"/>
                  </a:schemeClr>
                </a:solidFill>
                <a:effectLst/>
                <a:cs typeface="B Nazanin" panose="00000400000000000000" pitchFamily="2" charset="-78"/>
              </a:rPr>
              <a:t>فصل </a:t>
            </a:r>
            <a:r>
              <a:rPr lang="fa-IR" sz="3200" dirty="0" smtClean="0">
                <a:solidFill>
                  <a:schemeClr val="tx1">
                    <a:lumMod val="50000"/>
                  </a:schemeClr>
                </a:solidFill>
                <a:effectLst/>
                <a:cs typeface="B Nazanin" panose="00000400000000000000" pitchFamily="2" charset="-78"/>
              </a:rPr>
              <a:t>هشتم</a:t>
            </a:r>
            <a:r>
              <a:rPr lang="fa-IR" sz="3200" dirty="0">
                <a:solidFill>
                  <a:schemeClr val="tx1">
                    <a:lumMod val="50000"/>
                  </a:schemeClr>
                </a:solidFill>
                <a:effectLst/>
                <a:cs typeface="B Nazanin" panose="00000400000000000000" pitchFamily="2" charset="-78"/>
              </a:rPr>
              <a:t> </a:t>
            </a:r>
            <a:r>
              <a:rPr lang="fa-IR" sz="3200" dirty="0" smtClean="0">
                <a:solidFill>
                  <a:schemeClr val="tx1">
                    <a:lumMod val="50000"/>
                  </a:schemeClr>
                </a:solidFill>
                <a:effectLst/>
                <a:cs typeface="B Nazanin" panose="00000400000000000000" pitchFamily="2" charset="-78"/>
              </a:rPr>
              <a:t>- بخش اول- ارتباطات </a:t>
            </a:r>
            <a:r>
              <a:rPr lang="fa-IR" sz="3200" dirty="0">
                <a:solidFill>
                  <a:schemeClr val="tx1">
                    <a:lumMod val="50000"/>
                  </a:schemeClr>
                </a:solidFill>
                <a:effectLst/>
                <a:cs typeface="B Nazanin" panose="00000400000000000000" pitchFamily="2" charset="-78"/>
              </a:rPr>
              <a:t>و روش های آن</a:t>
            </a:r>
            <a:endParaRPr lang="en-US" sz="3200" dirty="0">
              <a:solidFill>
                <a:schemeClr val="tx1">
                  <a:lumMod val="50000"/>
                </a:schemeClr>
              </a:solidFill>
              <a:effectLst/>
              <a:cs typeface="B Nazanin" panose="00000400000000000000" pitchFamily="2" charset="-78"/>
            </a:endParaRPr>
          </a:p>
        </p:txBody>
      </p:sp>
      <p:sp>
        <p:nvSpPr>
          <p:cNvPr id="3" name="Content Placeholder 2"/>
          <p:cNvSpPr>
            <a:spLocks noGrp="1"/>
          </p:cNvSpPr>
          <p:nvPr>
            <p:ph idx="1"/>
          </p:nvPr>
        </p:nvSpPr>
        <p:spPr>
          <a:xfrm>
            <a:off x="539552" y="1412776"/>
            <a:ext cx="7971656" cy="5112568"/>
          </a:xfrm>
        </p:spPr>
        <p:txBody>
          <a:bodyPr>
            <a:normAutofit/>
          </a:bodyPr>
          <a:lstStyle/>
          <a:p>
            <a:pPr marL="0" indent="0">
              <a:buNone/>
            </a:pPr>
            <a:r>
              <a:rPr lang="fa-IR" sz="2400" dirty="0">
                <a:solidFill>
                  <a:schemeClr val="tx1">
                    <a:lumMod val="50000"/>
                  </a:schemeClr>
                </a:solidFill>
                <a:cs typeface="B Nazanin" panose="00000400000000000000" pitchFamily="2" charset="-78"/>
              </a:rPr>
              <a:t>یکی از مسائل روابط انسانی و مدیریت، ارتباطات است. بر اساس نگاه نهج البلاغه مهم ترین و اساسی ترین ارتباط، </a:t>
            </a:r>
            <a:r>
              <a:rPr lang="fa-IR" sz="2400" dirty="0">
                <a:solidFill>
                  <a:srgbClr val="FF0000"/>
                </a:solidFill>
                <a:cs typeface="B Nazanin" panose="00000400000000000000" pitchFamily="2" charset="-78"/>
              </a:rPr>
              <a:t>ارتباط انسان با خداست.</a:t>
            </a:r>
            <a:endParaRPr lang="en-US" sz="2400" dirty="0">
              <a:solidFill>
                <a:srgbClr val="FF0000"/>
              </a:solidFill>
              <a:cs typeface="B Nazanin" panose="00000400000000000000" pitchFamily="2" charset="-78"/>
            </a:endParaRPr>
          </a:p>
          <a:p>
            <a:pPr marL="0" indent="0">
              <a:buNone/>
            </a:pPr>
            <a:r>
              <a:rPr lang="fa-IR" sz="2400" b="1" dirty="0">
                <a:solidFill>
                  <a:schemeClr val="tx1">
                    <a:lumMod val="50000"/>
                  </a:schemeClr>
                </a:solidFill>
                <a:cs typeface="B Nazanin" panose="00000400000000000000" pitchFamily="2" charset="-78"/>
              </a:rPr>
              <a:t>آئین دوستیابی : </a:t>
            </a:r>
            <a:r>
              <a:rPr lang="fa-IR" sz="2400" dirty="0">
                <a:solidFill>
                  <a:srgbClr val="FF0000"/>
                </a:solidFill>
                <a:cs typeface="B Nazanin" panose="00000400000000000000" pitchFamily="2" charset="-78"/>
              </a:rPr>
              <a:t>ناتوان ترین مردم کسی است </a:t>
            </a:r>
            <a:r>
              <a:rPr lang="fa-IR" sz="2400" dirty="0">
                <a:solidFill>
                  <a:schemeClr val="tx1">
                    <a:lumMod val="50000"/>
                  </a:schemeClr>
                </a:solidFill>
                <a:cs typeface="B Nazanin" panose="00000400000000000000" pitchFamily="2" charset="-78"/>
              </a:rPr>
              <a:t>که در دوستیابی ناتوان است و از او ناتوان تر آنکه دوستان خود را از دست دهد. (حکمت12)</a:t>
            </a:r>
            <a:endParaRPr lang="en-US" sz="2400" dirty="0">
              <a:solidFill>
                <a:schemeClr val="tx1">
                  <a:lumMod val="50000"/>
                </a:schemeClr>
              </a:solidFill>
              <a:cs typeface="B Nazanin" panose="00000400000000000000" pitchFamily="2" charset="-78"/>
            </a:endParaRPr>
          </a:p>
          <a:p>
            <a:pPr marL="0" indent="0">
              <a:buNone/>
            </a:pPr>
            <a:r>
              <a:rPr lang="fa-IR" sz="2400" b="1" dirty="0">
                <a:solidFill>
                  <a:srgbClr val="FF0000"/>
                </a:solidFill>
                <a:cs typeface="B Nazanin" panose="00000400000000000000" pitchFamily="2" charset="-78"/>
              </a:rPr>
              <a:t>حکمت11- روش برخورد با دشمن</a:t>
            </a:r>
            <a:endParaRPr lang="en-US" sz="2400" dirty="0">
              <a:solidFill>
                <a:srgbClr val="FF0000"/>
              </a:solidFill>
              <a:cs typeface="B Nazanin" panose="00000400000000000000" pitchFamily="2" charset="-78"/>
            </a:endParaRPr>
          </a:p>
          <a:p>
            <a:pPr marL="0" indent="0">
              <a:buNone/>
            </a:pPr>
            <a:r>
              <a:rPr lang="fa-IR" sz="2400" dirty="0">
                <a:solidFill>
                  <a:schemeClr val="tx1">
                    <a:lumMod val="50000"/>
                  </a:schemeClr>
                </a:solidFill>
                <a:cs typeface="B Nazanin" panose="00000400000000000000" pitchFamily="2" charset="-78"/>
              </a:rPr>
              <a:t>چون بر دشمن ظفر یافتی، </a:t>
            </a:r>
            <a:r>
              <a:rPr lang="fa-IR" sz="2400" dirty="0">
                <a:solidFill>
                  <a:srgbClr val="FF0000"/>
                </a:solidFill>
                <a:cs typeface="B Nazanin" panose="00000400000000000000" pitchFamily="2" charset="-78"/>
              </a:rPr>
              <a:t>عفو و گذشت </a:t>
            </a:r>
            <a:r>
              <a:rPr lang="fa-IR" sz="2400" dirty="0">
                <a:solidFill>
                  <a:schemeClr val="tx1">
                    <a:lumMod val="50000"/>
                  </a:schemeClr>
                </a:solidFill>
                <a:cs typeface="B Nazanin" panose="00000400000000000000" pitchFamily="2" charset="-78"/>
              </a:rPr>
              <a:t>را شکرانه پیروزیت قرار ده.</a:t>
            </a:r>
            <a:endParaRPr lang="en-US" sz="2400" dirty="0">
              <a:solidFill>
                <a:schemeClr val="tx1">
                  <a:lumMod val="50000"/>
                </a:schemeClr>
              </a:solidFill>
              <a:cs typeface="B Nazanin" panose="00000400000000000000" pitchFamily="2" charset="-78"/>
            </a:endParaRPr>
          </a:p>
          <a:p>
            <a:pPr marL="0" indent="0">
              <a:buNone/>
            </a:pPr>
            <a:r>
              <a:rPr lang="fa-IR" sz="2400" b="1" dirty="0">
                <a:solidFill>
                  <a:srgbClr val="FF0000"/>
                </a:solidFill>
                <a:cs typeface="B Nazanin" panose="00000400000000000000" pitchFamily="2" charset="-78"/>
              </a:rPr>
              <a:t>حکمت330- روش استفاده از نعمت ها</a:t>
            </a:r>
            <a:endParaRPr lang="en-US" sz="2400" dirty="0">
              <a:solidFill>
                <a:srgbClr val="FF0000"/>
              </a:solidFill>
              <a:cs typeface="B Nazanin" panose="00000400000000000000" pitchFamily="2" charset="-78"/>
            </a:endParaRPr>
          </a:p>
          <a:p>
            <a:pPr marL="0" indent="0">
              <a:buNone/>
            </a:pPr>
            <a:r>
              <a:rPr lang="fa-IR" sz="2400" dirty="0">
                <a:solidFill>
                  <a:schemeClr val="tx1">
                    <a:lumMod val="50000"/>
                  </a:schemeClr>
                </a:solidFill>
                <a:cs typeface="B Nazanin" panose="00000400000000000000" pitchFamily="2" charset="-78"/>
              </a:rPr>
              <a:t>کمترین حقی که خدای سبحان را بر عهده شماست، این است که از نعمت هایش در راه نافرمانیش یاری نخواهی.</a:t>
            </a:r>
            <a:endParaRPr lang="en-US" sz="2400" dirty="0">
              <a:solidFill>
                <a:schemeClr val="tx1">
                  <a:lumMod val="50000"/>
                </a:schemeClr>
              </a:solidFill>
              <a:cs typeface="B Nazanin" panose="00000400000000000000" pitchFamily="2" charset="-78"/>
            </a:endParaRPr>
          </a:p>
          <a:p>
            <a:pPr marL="0" indent="0">
              <a:buNone/>
            </a:pPr>
            <a:r>
              <a:rPr lang="fa-IR" sz="2400" b="1" dirty="0">
                <a:solidFill>
                  <a:srgbClr val="FF0000"/>
                </a:solidFill>
                <a:cs typeface="B Nazanin" panose="00000400000000000000" pitchFamily="2" charset="-78"/>
              </a:rPr>
              <a:t>حکمت24- روش پاکسازی گناهان بزرگ</a:t>
            </a:r>
            <a:endParaRPr lang="en-US" sz="2400" dirty="0">
              <a:solidFill>
                <a:srgbClr val="FF0000"/>
              </a:solidFill>
              <a:cs typeface="B Nazanin" panose="00000400000000000000" pitchFamily="2" charset="-78"/>
            </a:endParaRPr>
          </a:p>
          <a:p>
            <a:pPr marL="0" indent="0">
              <a:buNone/>
            </a:pPr>
            <a:r>
              <a:rPr lang="fa-IR" sz="2400" dirty="0">
                <a:solidFill>
                  <a:schemeClr val="tx1">
                    <a:lumMod val="50000"/>
                  </a:schemeClr>
                </a:solidFill>
                <a:cs typeface="B Nazanin" panose="00000400000000000000" pitchFamily="2" charset="-78"/>
              </a:rPr>
              <a:t>از </a:t>
            </a:r>
            <a:r>
              <a:rPr lang="fa-IR" sz="2400" dirty="0">
                <a:solidFill>
                  <a:srgbClr val="FF0000"/>
                </a:solidFill>
                <a:cs typeface="B Nazanin" panose="00000400000000000000" pitchFamily="2" charset="-78"/>
              </a:rPr>
              <a:t>کفاره های گناهان بزرگ</a:t>
            </a:r>
            <a:r>
              <a:rPr lang="fa-IR" sz="2400" dirty="0">
                <a:solidFill>
                  <a:schemeClr val="tx1">
                    <a:lumMod val="50000"/>
                  </a:schemeClr>
                </a:solidFill>
                <a:cs typeface="B Nazanin" panose="00000400000000000000" pitchFamily="2" charset="-78"/>
              </a:rPr>
              <a:t>، به فریاد رسیدن ستمدیدگان است و شاد کردن غمگینان.</a:t>
            </a:r>
            <a:endParaRPr lang="en-US" sz="2400" dirty="0">
              <a:solidFill>
                <a:schemeClr val="tx1">
                  <a:lumMod val="50000"/>
                </a:schemeClr>
              </a:solidFill>
              <a:cs typeface="B Nazanin" panose="00000400000000000000" pitchFamily="2" charset="-78"/>
            </a:endParaRPr>
          </a:p>
          <a:p>
            <a:pPr marL="0" indent="0">
              <a:buNone/>
            </a:pPr>
            <a:endParaRPr lang="fa-IR" sz="2400" dirty="0">
              <a:solidFill>
                <a:schemeClr val="tx1">
                  <a:lumMod val="50000"/>
                </a:schemeClr>
              </a:solidFill>
              <a:cs typeface="B Nazanin" panose="00000400000000000000" pitchFamily="2" charset="-78"/>
            </a:endParaRPr>
          </a:p>
        </p:txBody>
      </p:sp>
    </p:spTree>
    <p:extLst>
      <p:ext uri="{BB962C8B-B14F-4D97-AF65-F5344CB8AC3E}">
        <p14:creationId xmlns:p14="http://schemas.microsoft.com/office/powerpoint/2010/main" val="31016395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0"/>
            <a:ext cx="7239000" cy="1143000"/>
          </a:xfrm>
        </p:spPr>
        <p:txBody>
          <a:bodyPr/>
          <a:lstStyle/>
          <a:p>
            <a:r>
              <a:rPr lang="fa-IR" sz="3600" dirty="0">
                <a:solidFill>
                  <a:schemeClr val="tx1">
                    <a:lumMod val="50000"/>
                  </a:schemeClr>
                </a:solidFill>
                <a:effectLst/>
                <a:cs typeface="B Nazanin" panose="00000400000000000000" pitchFamily="2" charset="-78"/>
              </a:rPr>
              <a:t>فصل </a:t>
            </a:r>
            <a:r>
              <a:rPr lang="fa-IR" sz="3600" dirty="0" smtClean="0">
                <a:solidFill>
                  <a:schemeClr val="tx1">
                    <a:lumMod val="50000"/>
                  </a:schemeClr>
                </a:solidFill>
                <a:effectLst/>
                <a:cs typeface="B Nazanin" panose="00000400000000000000" pitchFamily="2" charset="-78"/>
              </a:rPr>
              <a:t>هشتم</a:t>
            </a:r>
            <a:r>
              <a:rPr lang="fa-IR" sz="3600" dirty="0">
                <a:solidFill>
                  <a:schemeClr val="tx1">
                    <a:lumMod val="50000"/>
                  </a:schemeClr>
                </a:solidFill>
                <a:effectLst/>
                <a:cs typeface="B Nazanin" panose="00000400000000000000" pitchFamily="2" charset="-78"/>
              </a:rPr>
              <a:t> </a:t>
            </a:r>
            <a:r>
              <a:rPr lang="fa-IR" sz="3600" dirty="0" smtClean="0">
                <a:solidFill>
                  <a:schemeClr val="tx1">
                    <a:lumMod val="50000"/>
                  </a:schemeClr>
                </a:solidFill>
                <a:effectLst/>
                <a:cs typeface="B Nazanin" panose="00000400000000000000" pitchFamily="2" charset="-78"/>
              </a:rPr>
              <a:t>- </a:t>
            </a:r>
            <a:r>
              <a:rPr lang="fa-IR" sz="3600" dirty="0">
                <a:solidFill>
                  <a:schemeClr val="tx1">
                    <a:lumMod val="50000"/>
                  </a:schemeClr>
                </a:solidFill>
                <a:effectLst/>
                <a:cs typeface="B Nazanin" panose="00000400000000000000" pitchFamily="2" charset="-78"/>
              </a:rPr>
              <a:t>بخش </a:t>
            </a:r>
            <a:r>
              <a:rPr lang="fa-IR" sz="3600" dirty="0" smtClean="0">
                <a:solidFill>
                  <a:schemeClr val="tx1">
                    <a:lumMod val="50000"/>
                  </a:schemeClr>
                </a:solidFill>
                <a:effectLst/>
                <a:cs typeface="B Nazanin" panose="00000400000000000000" pitchFamily="2" charset="-78"/>
              </a:rPr>
              <a:t>دوم</a:t>
            </a:r>
            <a:r>
              <a:rPr lang="fa-IR" sz="3600" dirty="0">
                <a:solidFill>
                  <a:schemeClr val="tx1">
                    <a:lumMod val="50000"/>
                  </a:schemeClr>
                </a:solidFill>
                <a:effectLst/>
                <a:cs typeface="B Nazanin" panose="00000400000000000000" pitchFamily="2" charset="-78"/>
              </a:rPr>
              <a:t> </a:t>
            </a:r>
            <a:r>
              <a:rPr lang="fa-IR" sz="3600" dirty="0" smtClean="0">
                <a:solidFill>
                  <a:schemeClr val="tx1">
                    <a:lumMod val="50000"/>
                  </a:schemeClr>
                </a:solidFill>
                <a:effectLst/>
                <a:cs typeface="B Nazanin" panose="00000400000000000000" pitchFamily="2" charset="-78"/>
              </a:rPr>
              <a:t>- هدایت </a:t>
            </a:r>
            <a:r>
              <a:rPr lang="fa-IR" sz="3600" dirty="0">
                <a:solidFill>
                  <a:schemeClr val="tx1">
                    <a:lumMod val="50000"/>
                  </a:schemeClr>
                </a:solidFill>
                <a:effectLst/>
                <a:cs typeface="B Nazanin" panose="00000400000000000000" pitchFamily="2" charset="-78"/>
              </a:rPr>
              <a:t>و رهبری</a:t>
            </a:r>
            <a:endParaRPr lang="en-US" sz="3600" dirty="0">
              <a:solidFill>
                <a:schemeClr val="tx1">
                  <a:lumMod val="50000"/>
                </a:schemeClr>
              </a:solidFill>
              <a:effectLst/>
              <a:cs typeface="B Nazanin" panose="00000400000000000000" pitchFamily="2" charset="-78"/>
            </a:endParaRPr>
          </a:p>
        </p:txBody>
      </p:sp>
      <p:sp>
        <p:nvSpPr>
          <p:cNvPr id="3" name="Content Placeholder 2"/>
          <p:cNvSpPr>
            <a:spLocks noGrp="1"/>
          </p:cNvSpPr>
          <p:nvPr>
            <p:ph idx="1"/>
          </p:nvPr>
        </p:nvSpPr>
        <p:spPr>
          <a:xfrm>
            <a:off x="539552" y="1412776"/>
            <a:ext cx="7971656" cy="5112568"/>
          </a:xfrm>
        </p:spPr>
        <p:txBody>
          <a:bodyPr>
            <a:normAutofit/>
          </a:bodyPr>
          <a:lstStyle/>
          <a:p>
            <a:pPr marL="0" indent="0" algn="just">
              <a:buNone/>
            </a:pPr>
            <a:endParaRPr lang="fa-IR" sz="2400" dirty="0" smtClean="0">
              <a:solidFill>
                <a:schemeClr val="tx1">
                  <a:lumMod val="50000"/>
                </a:schemeClr>
              </a:solidFill>
            </a:endParaRPr>
          </a:p>
          <a:p>
            <a:pPr marL="0" indent="0" algn="just">
              <a:buNone/>
            </a:pPr>
            <a:r>
              <a:rPr lang="fa-IR" sz="2400" dirty="0" smtClean="0">
                <a:solidFill>
                  <a:schemeClr val="tx1">
                    <a:lumMod val="50000"/>
                  </a:schemeClr>
                </a:solidFill>
              </a:rPr>
              <a:t>ملاک </a:t>
            </a:r>
            <a:r>
              <a:rPr lang="fa-IR" sz="2400" dirty="0">
                <a:solidFill>
                  <a:schemeClr val="tx1">
                    <a:lumMod val="50000"/>
                  </a:schemeClr>
                </a:solidFill>
              </a:rPr>
              <a:t>ارزشی بودن در رفتار علاوه بر حسن رفتار، انگیزه و نیت افراد توجه به </a:t>
            </a:r>
            <a:r>
              <a:rPr lang="fa-IR" sz="2400" dirty="0">
                <a:solidFill>
                  <a:srgbClr val="FF0000"/>
                </a:solidFill>
              </a:rPr>
              <a:t>حسن فعلی و فاعلی </a:t>
            </a:r>
            <a:r>
              <a:rPr lang="fa-IR" sz="2400" dirty="0">
                <a:solidFill>
                  <a:schemeClr val="tx1">
                    <a:lumMod val="50000"/>
                  </a:schemeClr>
                </a:solidFill>
              </a:rPr>
              <a:t>است</a:t>
            </a:r>
            <a:r>
              <a:rPr lang="fa-IR" sz="2400" dirty="0" smtClean="0">
                <a:solidFill>
                  <a:schemeClr val="tx1">
                    <a:lumMod val="50000"/>
                  </a:schemeClr>
                </a:solidFill>
              </a:rPr>
              <a:t>.</a:t>
            </a:r>
          </a:p>
          <a:p>
            <a:pPr marL="0" indent="0" algn="just">
              <a:buNone/>
            </a:pPr>
            <a:endParaRPr lang="en-US" sz="2400" dirty="0">
              <a:solidFill>
                <a:schemeClr val="tx1">
                  <a:lumMod val="50000"/>
                </a:schemeClr>
              </a:solidFill>
            </a:endParaRPr>
          </a:p>
          <a:p>
            <a:pPr marL="0" indent="0" algn="just">
              <a:buNone/>
            </a:pPr>
            <a:r>
              <a:rPr lang="fa-IR" sz="2400" dirty="0">
                <a:solidFill>
                  <a:schemeClr val="tx1">
                    <a:lumMod val="50000"/>
                  </a:schemeClr>
                </a:solidFill>
              </a:rPr>
              <a:t>شیطان </a:t>
            </a:r>
            <a:r>
              <a:rPr lang="fa-IR" sz="2400" dirty="0">
                <a:solidFill>
                  <a:srgbClr val="FF0000"/>
                </a:solidFill>
              </a:rPr>
              <a:t>بزرگترین مانع </a:t>
            </a:r>
            <a:r>
              <a:rPr lang="fa-IR" sz="2400" dirty="0">
                <a:solidFill>
                  <a:schemeClr val="tx1">
                    <a:lumMod val="50000"/>
                  </a:schemeClr>
                </a:solidFill>
              </a:rPr>
              <a:t>برای دینداری و زیانبارترین و آتش افروزترین فرد برای دنیای شماست</a:t>
            </a:r>
            <a:r>
              <a:rPr lang="fa-IR" sz="2400" dirty="0" smtClean="0">
                <a:solidFill>
                  <a:schemeClr val="tx1">
                    <a:lumMod val="50000"/>
                  </a:schemeClr>
                </a:solidFill>
              </a:rPr>
              <a:t>.</a:t>
            </a:r>
          </a:p>
          <a:p>
            <a:pPr marL="0" indent="0" algn="just">
              <a:buNone/>
            </a:pPr>
            <a:endParaRPr lang="en-US" sz="2400" dirty="0">
              <a:solidFill>
                <a:schemeClr val="tx1">
                  <a:lumMod val="50000"/>
                </a:schemeClr>
              </a:solidFill>
            </a:endParaRPr>
          </a:p>
          <a:p>
            <a:pPr marL="0" indent="0" algn="just">
              <a:buNone/>
            </a:pPr>
            <a:r>
              <a:rPr lang="fa-IR" sz="2400" b="1" dirty="0">
                <a:solidFill>
                  <a:srgbClr val="FF0000"/>
                </a:solidFill>
              </a:rPr>
              <a:t>هشدار از استفاده </a:t>
            </a:r>
            <a:r>
              <a:rPr lang="fa-IR" sz="2400" b="1" dirty="0" smtClean="0">
                <a:solidFill>
                  <a:srgbClr val="FF0000"/>
                </a:solidFill>
              </a:rPr>
              <a:t>ناروا </a:t>
            </a:r>
            <a:r>
              <a:rPr lang="fa-IR" sz="2400" b="1" dirty="0">
                <a:solidFill>
                  <a:srgbClr val="FF0000"/>
                </a:solidFill>
              </a:rPr>
              <a:t>بیت المال : </a:t>
            </a:r>
            <a:r>
              <a:rPr lang="fa-IR" sz="2400" dirty="0">
                <a:solidFill>
                  <a:schemeClr val="tx1">
                    <a:lumMod val="50000"/>
                  </a:schemeClr>
                </a:solidFill>
              </a:rPr>
              <a:t>همانا پست فرمانداری برای تو وسیله آب و نان نبوده، بلکه امانتی در گردن توست.</a:t>
            </a:r>
            <a:endParaRPr lang="en-US" sz="2400" dirty="0">
              <a:solidFill>
                <a:schemeClr val="tx1">
                  <a:lumMod val="50000"/>
                </a:schemeClr>
              </a:solidFill>
            </a:endParaRPr>
          </a:p>
        </p:txBody>
      </p:sp>
    </p:spTree>
    <p:extLst>
      <p:ext uri="{BB962C8B-B14F-4D97-AF65-F5344CB8AC3E}">
        <p14:creationId xmlns:p14="http://schemas.microsoft.com/office/powerpoint/2010/main" val="20768585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0"/>
            <a:ext cx="7239000" cy="1143000"/>
          </a:xfrm>
        </p:spPr>
        <p:txBody>
          <a:bodyPr/>
          <a:lstStyle/>
          <a:p>
            <a:pPr algn="ctr"/>
            <a:r>
              <a:rPr lang="fa-IR" sz="3600" dirty="0">
                <a:solidFill>
                  <a:schemeClr val="tx1">
                    <a:lumMod val="50000"/>
                  </a:schemeClr>
                </a:solidFill>
                <a:effectLst/>
                <a:cs typeface="B Nazanin" panose="00000400000000000000" pitchFamily="2" charset="-78"/>
              </a:rPr>
              <a:t>فصل </a:t>
            </a:r>
            <a:r>
              <a:rPr lang="fa-IR" sz="3600" dirty="0" smtClean="0">
                <a:solidFill>
                  <a:schemeClr val="tx1">
                    <a:lumMod val="50000"/>
                  </a:schemeClr>
                </a:solidFill>
                <a:effectLst/>
                <a:cs typeface="B Nazanin" panose="00000400000000000000" pitchFamily="2" charset="-78"/>
              </a:rPr>
              <a:t>هشتم</a:t>
            </a:r>
            <a:r>
              <a:rPr lang="fa-IR" sz="3600" dirty="0">
                <a:solidFill>
                  <a:schemeClr val="tx1">
                    <a:lumMod val="50000"/>
                  </a:schemeClr>
                </a:solidFill>
                <a:effectLst/>
                <a:cs typeface="B Nazanin" panose="00000400000000000000" pitchFamily="2" charset="-78"/>
              </a:rPr>
              <a:t> </a:t>
            </a:r>
            <a:r>
              <a:rPr lang="fa-IR" sz="3600" dirty="0" smtClean="0">
                <a:solidFill>
                  <a:schemeClr val="tx1">
                    <a:lumMod val="50000"/>
                  </a:schemeClr>
                </a:solidFill>
                <a:effectLst/>
                <a:cs typeface="B Nazanin" panose="00000400000000000000" pitchFamily="2" charset="-78"/>
              </a:rPr>
              <a:t>- </a:t>
            </a:r>
            <a:r>
              <a:rPr lang="fa-IR" sz="3600" dirty="0">
                <a:solidFill>
                  <a:schemeClr val="tx1">
                    <a:lumMod val="50000"/>
                  </a:schemeClr>
                </a:solidFill>
                <a:effectLst/>
                <a:cs typeface="B Nazanin" panose="00000400000000000000" pitchFamily="2" charset="-78"/>
              </a:rPr>
              <a:t>بخش </a:t>
            </a:r>
            <a:r>
              <a:rPr lang="fa-IR" sz="3600" dirty="0" smtClean="0">
                <a:solidFill>
                  <a:schemeClr val="tx1">
                    <a:lumMod val="50000"/>
                  </a:schemeClr>
                </a:solidFill>
                <a:effectLst/>
                <a:cs typeface="B Nazanin" panose="00000400000000000000" pitchFamily="2" charset="-78"/>
              </a:rPr>
              <a:t>سوم</a:t>
            </a:r>
            <a:r>
              <a:rPr lang="fa-IR" sz="3600" dirty="0">
                <a:solidFill>
                  <a:schemeClr val="tx1">
                    <a:lumMod val="50000"/>
                  </a:schemeClr>
                </a:solidFill>
                <a:effectLst/>
                <a:cs typeface="B Nazanin" panose="00000400000000000000" pitchFamily="2" charset="-78"/>
              </a:rPr>
              <a:t> </a:t>
            </a:r>
            <a:r>
              <a:rPr lang="fa-IR" sz="3600" dirty="0" smtClean="0">
                <a:solidFill>
                  <a:schemeClr val="tx1">
                    <a:lumMod val="50000"/>
                  </a:schemeClr>
                </a:solidFill>
                <a:effectLst/>
                <a:cs typeface="B Nazanin" panose="00000400000000000000" pitchFamily="2" charset="-78"/>
              </a:rPr>
              <a:t>-منشور اخلاقی مدیریت </a:t>
            </a:r>
            <a:r>
              <a:rPr lang="fa-IR" sz="3600" dirty="0">
                <a:solidFill>
                  <a:schemeClr val="tx1">
                    <a:lumMod val="50000"/>
                  </a:schemeClr>
                </a:solidFill>
                <a:effectLst/>
                <a:cs typeface="B Nazanin" panose="00000400000000000000" pitchFamily="2" charset="-78"/>
              </a:rPr>
              <a:t>اسلامی</a:t>
            </a:r>
            <a:endParaRPr lang="en-US" sz="3600" dirty="0">
              <a:solidFill>
                <a:schemeClr val="tx1">
                  <a:lumMod val="50000"/>
                </a:schemeClr>
              </a:solidFill>
              <a:effectLst/>
              <a:cs typeface="B Nazanin" panose="00000400000000000000" pitchFamily="2" charset="-78"/>
            </a:endParaRPr>
          </a:p>
        </p:txBody>
      </p:sp>
      <p:sp>
        <p:nvSpPr>
          <p:cNvPr id="3" name="Content Placeholder 2"/>
          <p:cNvSpPr>
            <a:spLocks noGrp="1"/>
          </p:cNvSpPr>
          <p:nvPr>
            <p:ph idx="1"/>
          </p:nvPr>
        </p:nvSpPr>
        <p:spPr>
          <a:xfrm>
            <a:off x="539552" y="1268760"/>
            <a:ext cx="7971656" cy="5256584"/>
          </a:xfrm>
        </p:spPr>
        <p:txBody>
          <a:bodyPr>
            <a:normAutofit/>
          </a:bodyPr>
          <a:lstStyle/>
          <a:p>
            <a:pPr marL="0" indent="0" algn="just">
              <a:buNone/>
            </a:pPr>
            <a:endParaRPr lang="fa-IR" sz="2400" dirty="0" smtClean="0">
              <a:solidFill>
                <a:schemeClr val="tx1">
                  <a:lumMod val="50000"/>
                </a:schemeClr>
              </a:solidFill>
              <a:cs typeface="B Nazanin" panose="00000400000000000000" pitchFamily="2" charset="-78"/>
            </a:endParaRPr>
          </a:p>
          <a:p>
            <a:pPr marL="0" indent="0" algn="just">
              <a:buNone/>
            </a:pPr>
            <a:r>
              <a:rPr lang="fa-IR" sz="2400" dirty="0" smtClean="0">
                <a:solidFill>
                  <a:schemeClr val="tx1">
                    <a:lumMod val="50000"/>
                  </a:schemeClr>
                </a:solidFill>
                <a:cs typeface="B Nazanin" panose="00000400000000000000" pitchFamily="2" charset="-78"/>
              </a:rPr>
              <a:t>یکی </a:t>
            </a:r>
            <a:r>
              <a:rPr lang="fa-IR" sz="2400" dirty="0">
                <a:solidFill>
                  <a:schemeClr val="tx1">
                    <a:lumMod val="50000"/>
                  </a:schemeClr>
                </a:solidFill>
                <a:cs typeface="B Nazanin" panose="00000400000000000000" pitchFamily="2" charset="-78"/>
              </a:rPr>
              <a:t>از نکات مهم در مدیریت نهج البلاغه، سفارش های فردی و اجتماعی است که باعث قوام و پویایی مدیریت می شود. این سفارش ها به عنوان اصول مدیریت تلقی می شود</a:t>
            </a:r>
            <a:r>
              <a:rPr lang="fa-IR" sz="2400" dirty="0" smtClean="0">
                <a:solidFill>
                  <a:schemeClr val="tx1">
                    <a:lumMod val="50000"/>
                  </a:schemeClr>
                </a:solidFill>
                <a:cs typeface="B Nazanin" panose="00000400000000000000" pitchFamily="2" charset="-78"/>
              </a:rPr>
              <a:t>.</a:t>
            </a:r>
          </a:p>
          <a:p>
            <a:pPr marL="0" indent="0" algn="just">
              <a:buNone/>
            </a:pPr>
            <a:endParaRPr lang="en-US" sz="2400" dirty="0">
              <a:solidFill>
                <a:schemeClr val="tx1">
                  <a:lumMod val="50000"/>
                </a:schemeClr>
              </a:solidFill>
              <a:cs typeface="B Nazanin" panose="00000400000000000000" pitchFamily="2" charset="-78"/>
            </a:endParaRPr>
          </a:p>
          <a:p>
            <a:pPr marL="0" indent="0" algn="just">
              <a:buNone/>
            </a:pPr>
            <a:r>
              <a:rPr lang="fa-IR" sz="2400" dirty="0">
                <a:solidFill>
                  <a:schemeClr val="tx1">
                    <a:lumMod val="50000"/>
                  </a:schemeClr>
                </a:solidFill>
                <a:cs typeface="B Nazanin" panose="00000400000000000000" pitchFamily="2" charset="-78"/>
              </a:rPr>
              <a:t>بر اساس دیدگاه نهج البلاغه مبنای اصلی موفقیت </a:t>
            </a:r>
            <a:r>
              <a:rPr lang="fa-IR" sz="2400" dirty="0">
                <a:solidFill>
                  <a:srgbClr val="FF0000"/>
                </a:solidFill>
                <a:cs typeface="B Nazanin" panose="00000400000000000000" pitchFamily="2" charset="-78"/>
              </a:rPr>
              <a:t>مدیریت تقوا و جهاد</a:t>
            </a:r>
            <a:r>
              <a:rPr lang="fa-IR" sz="2400" dirty="0">
                <a:solidFill>
                  <a:schemeClr val="tx1">
                    <a:lumMod val="50000"/>
                  </a:schemeClr>
                </a:solidFill>
                <a:cs typeface="B Nazanin" panose="00000400000000000000" pitchFamily="2" charset="-78"/>
              </a:rPr>
              <a:t> با نفس است. فردی که در ساختن خود موفق باشد در صحنه مدیریت نیز موفق خواهد بود</a:t>
            </a:r>
            <a:r>
              <a:rPr lang="fa-IR" sz="2400" dirty="0" smtClean="0">
                <a:solidFill>
                  <a:schemeClr val="tx1">
                    <a:lumMod val="50000"/>
                  </a:schemeClr>
                </a:solidFill>
                <a:cs typeface="B Nazanin" panose="00000400000000000000" pitchFamily="2" charset="-78"/>
              </a:rPr>
              <a:t>.</a:t>
            </a:r>
          </a:p>
          <a:p>
            <a:pPr marL="0" indent="0" algn="just">
              <a:buNone/>
            </a:pPr>
            <a:endParaRPr lang="en-US" sz="2400" dirty="0">
              <a:solidFill>
                <a:schemeClr val="tx1">
                  <a:lumMod val="50000"/>
                </a:schemeClr>
              </a:solidFill>
              <a:cs typeface="B Nazanin" panose="00000400000000000000" pitchFamily="2" charset="-78"/>
            </a:endParaRPr>
          </a:p>
          <a:p>
            <a:pPr marL="0" indent="0" algn="just">
              <a:buNone/>
            </a:pPr>
            <a:r>
              <a:rPr lang="fa-IR" sz="2400" dirty="0">
                <a:solidFill>
                  <a:schemeClr val="tx1">
                    <a:lumMod val="50000"/>
                  </a:schemeClr>
                </a:solidFill>
                <a:cs typeface="B Nazanin" panose="00000400000000000000" pitchFamily="2" charset="-78"/>
              </a:rPr>
              <a:t>من از جد شما پیامبر(ص) شنیدم که فرمود :</a:t>
            </a:r>
            <a:endParaRPr lang="en-US" sz="2400" dirty="0">
              <a:solidFill>
                <a:schemeClr val="tx1">
                  <a:lumMod val="50000"/>
                </a:schemeClr>
              </a:solidFill>
              <a:cs typeface="B Nazanin" panose="00000400000000000000" pitchFamily="2" charset="-78"/>
            </a:endParaRPr>
          </a:p>
          <a:p>
            <a:pPr marL="0" indent="0" algn="just">
              <a:buNone/>
            </a:pPr>
            <a:r>
              <a:rPr lang="fa-IR" sz="2400" dirty="0">
                <a:solidFill>
                  <a:schemeClr val="tx1">
                    <a:lumMod val="50000"/>
                  </a:schemeClr>
                </a:solidFill>
                <a:cs typeface="B Nazanin" panose="00000400000000000000" pitchFamily="2" charset="-78"/>
              </a:rPr>
              <a:t>(( </a:t>
            </a:r>
            <a:r>
              <a:rPr lang="fa-IR" sz="2400" dirty="0">
                <a:solidFill>
                  <a:srgbClr val="FF0000"/>
                </a:solidFill>
                <a:cs typeface="B Nazanin" panose="00000400000000000000" pitchFamily="2" charset="-78"/>
              </a:rPr>
              <a:t>اصلاح کردن بین مردم </a:t>
            </a:r>
            <a:r>
              <a:rPr lang="fa-IR" sz="2400" dirty="0">
                <a:solidFill>
                  <a:schemeClr val="tx1">
                    <a:lumMod val="50000"/>
                  </a:schemeClr>
                </a:solidFill>
                <a:cs typeface="B Nazanin" panose="00000400000000000000" pitchFamily="2" charset="-78"/>
              </a:rPr>
              <a:t>از نماز و روزه یک سال برتر است.))</a:t>
            </a:r>
            <a:endParaRPr lang="en-US" sz="2400" dirty="0">
              <a:solidFill>
                <a:schemeClr val="tx1">
                  <a:lumMod val="50000"/>
                </a:schemeClr>
              </a:solidFill>
              <a:cs typeface="B Nazanin" panose="00000400000000000000" pitchFamily="2" charset="-78"/>
            </a:endParaRPr>
          </a:p>
          <a:p>
            <a:pPr marL="0" indent="0" algn="just">
              <a:buNone/>
            </a:pPr>
            <a:endParaRPr lang="en-US" sz="2400" dirty="0">
              <a:solidFill>
                <a:schemeClr val="tx1">
                  <a:lumMod val="50000"/>
                </a:schemeClr>
              </a:solidFill>
              <a:cs typeface="B Nazanin" panose="00000400000000000000" pitchFamily="2" charset="-78"/>
            </a:endParaRPr>
          </a:p>
        </p:txBody>
      </p:sp>
    </p:spTree>
    <p:extLst>
      <p:ext uri="{BB962C8B-B14F-4D97-AF65-F5344CB8AC3E}">
        <p14:creationId xmlns:p14="http://schemas.microsoft.com/office/powerpoint/2010/main" val="24763894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76200"/>
            <a:ext cx="7239000" cy="1143000"/>
          </a:xfrm>
        </p:spPr>
        <p:txBody>
          <a:bodyPr/>
          <a:lstStyle/>
          <a:p>
            <a:pPr algn="ctr"/>
            <a:r>
              <a:rPr lang="fa-IR" sz="3600" b="0" dirty="0">
                <a:solidFill>
                  <a:schemeClr val="tx1">
                    <a:lumMod val="50000"/>
                  </a:schemeClr>
                </a:solidFill>
                <a:effectLst/>
                <a:cs typeface="B Nazanin" panose="00000400000000000000" pitchFamily="2" charset="-78"/>
              </a:rPr>
              <a:t>فصل </a:t>
            </a:r>
            <a:r>
              <a:rPr lang="fa-IR" sz="3600" b="0" dirty="0" smtClean="0">
                <a:solidFill>
                  <a:schemeClr val="tx1">
                    <a:lumMod val="50000"/>
                  </a:schemeClr>
                </a:solidFill>
                <a:effectLst/>
                <a:cs typeface="B Nazanin" panose="00000400000000000000" pitchFamily="2" charset="-78"/>
              </a:rPr>
              <a:t>نهم- بخش اول -عدالت</a:t>
            </a:r>
            <a:endParaRPr lang="en-US" sz="3600" b="0" dirty="0">
              <a:solidFill>
                <a:schemeClr val="tx1">
                  <a:lumMod val="50000"/>
                </a:schemeClr>
              </a:solidFill>
              <a:effectLst/>
              <a:cs typeface="B Nazanin" panose="00000400000000000000" pitchFamily="2" charset="-78"/>
            </a:endParaRPr>
          </a:p>
        </p:txBody>
      </p:sp>
      <p:sp>
        <p:nvSpPr>
          <p:cNvPr id="3" name="Content Placeholder 2"/>
          <p:cNvSpPr>
            <a:spLocks noGrp="1"/>
          </p:cNvSpPr>
          <p:nvPr>
            <p:ph idx="1"/>
          </p:nvPr>
        </p:nvSpPr>
        <p:spPr>
          <a:xfrm>
            <a:off x="899592" y="1268760"/>
            <a:ext cx="7467600" cy="4419600"/>
          </a:xfrm>
        </p:spPr>
        <p:txBody>
          <a:bodyPr>
            <a:normAutofit/>
          </a:bodyPr>
          <a:lstStyle/>
          <a:p>
            <a:pPr>
              <a:buFont typeface="Wingdings" panose="05000000000000000000" pitchFamily="2" charset="2"/>
              <a:buChar char="ü"/>
            </a:pPr>
            <a:r>
              <a:rPr lang="fa-IR" sz="2400" dirty="0">
                <a:cs typeface="B Nazanin" panose="00000400000000000000" pitchFamily="2" charset="-78"/>
              </a:rPr>
              <a:t>ا</a:t>
            </a:r>
            <a:r>
              <a:rPr lang="fa-IR" sz="2400" dirty="0">
                <a:solidFill>
                  <a:srgbClr val="FF0000"/>
                </a:solidFill>
                <a:cs typeface="B Nazanin" panose="00000400000000000000" pitchFamily="2" charset="-78"/>
              </a:rPr>
              <a:t>مام صادق(ع) </a:t>
            </a:r>
            <a:r>
              <a:rPr lang="fa-IR" sz="2400" dirty="0">
                <a:cs typeface="B Nazanin" panose="00000400000000000000" pitchFamily="2" charset="-78"/>
              </a:rPr>
              <a:t>فرمودند : اگر در میان مردم به عدالت رفتار شود، همه بی نیاز می گردند</a:t>
            </a:r>
            <a:r>
              <a:rPr lang="fa-IR" sz="2400" dirty="0" smtClean="0">
                <a:cs typeface="B Nazanin" panose="00000400000000000000" pitchFamily="2" charset="-78"/>
              </a:rPr>
              <a:t>.</a:t>
            </a:r>
            <a:endParaRPr lang="en-US" sz="2400" dirty="0">
              <a:cs typeface="B Nazanin" panose="00000400000000000000" pitchFamily="2" charset="-78"/>
            </a:endParaRPr>
          </a:p>
          <a:p>
            <a:pPr>
              <a:buFont typeface="Wingdings" panose="05000000000000000000" pitchFamily="2" charset="2"/>
              <a:buChar char="ü"/>
            </a:pPr>
            <a:r>
              <a:rPr lang="fa-IR" sz="2400" dirty="0">
                <a:cs typeface="B Nazanin" panose="00000400000000000000" pitchFamily="2" charset="-78"/>
              </a:rPr>
              <a:t>نماد واقعی حق و عدالت حضرت علی (ع) است</a:t>
            </a:r>
            <a:r>
              <a:rPr lang="fa-IR" sz="2400" dirty="0" smtClean="0">
                <a:cs typeface="B Nazanin" panose="00000400000000000000" pitchFamily="2" charset="-78"/>
              </a:rPr>
              <a:t>.</a:t>
            </a:r>
            <a:endParaRPr lang="en-US" sz="2400" dirty="0">
              <a:cs typeface="B Nazanin" panose="00000400000000000000" pitchFamily="2" charset="-78"/>
            </a:endParaRPr>
          </a:p>
          <a:p>
            <a:pPr>
              <a:buFont typeface="Wingdings" panose="05000000000000000000" pitchFamily="2" charset="2"/>
              <a:buChar char="ü"/>
            </a:pPr>
            <a:r>
              <a:rPr lang="fa-IR" sz="2400" dirty="0">
                <a:cs typeface="B Nazanin" panose="00000400000000000000" pitchFamily="2" charset="-78"/>
              </a:rPr>
              <a:t>عدالت از نگاه حضرت علی(ع) </a:t>
            </a:r>
            <a:r>
              <a:rPr lang="fa-IR" sz="2400" dirty="0">
                <a:solidFill>
                  <a:srgbClr val="FF0000"/>
                </a:solidFill>
                <a:cs typeface="B Nazanin" panose="00000400000000000000" pitchFamily="2" charset="-78"/>
              </a:rPr>
              <a:t>تدبیر عمومی </a:t>
            </a:r>
            <a:r>
              <a:rPr lang="fa-IR" sz="2400" dirty="0">
                <a:cs typeface="B Nazanin" panose="00000400000000000000" pitchFamily="2" charset="-78"/>
              </a:rPr>
              <a:t>است</a:t>
            </a:r>
            <a:r>
              <a:rPr lang="fa-IR" sz="2400" dirty="0" smtClean="0">
                <a:cs typeface="B Nazanin" panose="00000400000000000000" pitchFamily="2" charset="-78"/>
              </a:rPr>
              <a:t>.</a:t>
            </a:r>
            <a:endParaRPr lang="en-US" sz="2400" dirty="0">
              <a:cs typeface="B Nazanin" panose="00000400000000000000" pitchFamily="2" charset="-78"/>
            </a:endParaRPr>
          </a:p>
          <a:p>
            <a:pPr marL="0" indent="0" algn="ctr">
              <a:buNone/>
            </a:pPr>
            <a:r>
              <a:rPr lang="fa-IR" sz="3600" b="1" dirty="0">
                <a:solidFill>
                  <a:schemeClr val="tx1">
                    <a:lumMod val="50000"/>
                  </a:schemeClr>
                </a:solidFill>
                <a:cs typeface="B Nazanin" panose="00000400000000000000" pitchFamily="2" charset="-78"/>
              </a:rPr>
              <a:t>فصل نهم- </a:t>
            </a:r>
            <a:r>
              <a:rPr lang="fa-IR" sz="3600" b="1" dirty="0">
                <a:solidFill>
                  <a:schemeClr val="tx1">
                    <a:lumMod val="50000"/>
                  </a:schemeClr>
                </a:solidFill>
                <a:cs typeface="B Nazanin" panose="00000400000000000000" pitchFamily="2" charset="-78"/>
              </a:rPr>
              <a:t> </a:t>
            </a:r>
            <a:r>
              <a:rPr lang="fa-IR" sz="3600" b="1" dirty="0" smtClean="0">
                <a:solidFill>
                  <a:schemeClr val="tx1">
                    <a:lumMod val="50000"/>
                  </a:schemeClr>
                </a:solidFill>
                <a:cs typeface="B Nazanin" panose="00000400000000000000" pitchFamily="2" charset="-78"/>
              </a:rPr>
              <a:t>بخش دوم- قدرت</a:t>
            </a:r>
          </a:p>
          <a:p>
            <a:pPr marL="0" indent="0">
              <a:buNone/>
            </a:pPr>
            <a:r>
              <a:rPr lang="fa-IR" sz="2600" b="1" dirty="0">
                <a:solidFill>
                  <a:srgbClr val="FF0000"/>
                </a:solidFill>
                <a:cs typeface="B Nazanin" panose="00000400000000000000" pitchFamily="2" charset="-78"/>
              </a:rPr>
              <a:t>حکمت 236- مشکل همنشینی با قدرتمندان </a:t>
            </a:r>
            <a:r>
              <a:rPr lang="fa-IR" sz="2600" b="1" dirty="0" smtClean="0">
                <a:solidFill>
                  <a:srgbClr val="FF0000"/>
                </a:solidFill>
                <a:cs typeface="B Nazanin" panose="00000400000000000000" pitchFamily="2" charset="-78"/>
              </a:rPr>
              <a:t>:</a:t>
            </a:r>
          </a:p>
          <a:p>
            <a:pPr marL="0" indent="0">
              <a:buNone/>
            </a:pPr>
            <a:r>
              <a:rPr lang="fa-IR" sz="2600" b="1" dirty="0" smtClean="0">
                <a:solidFill>
                  <a:schemeClr val="tx1">
                    <a:lumMod val="50000"/>
                  </a:schemeClr>
                </a:solidFill>
                <a:cs typeface="B Nazanin" panose="00000400000000000000" pitchFamily="2" charset="-78"/>
              </a:rPr>
              <a:t> </a:t>
            </a:r>
            <a:r>
              <a:rPr lang="fa-IR" sz="2600" dirty="0">
                <a:solidFill>
                  <a:schemeClr val="tx1">
                    <a:lumMod val="50000"/>
                  </a:schemeClr>
                </a:solidFill>
                <a:cs typeface="B Nazanin" panose="00000400000000000000" pitchFamily="2" charset="-78"/>
              </a:rPr>
              <a:t>همنشین پادشاه، شیرسواری را ماند که دیگران حسرت منزلت او را دارند ولی خود می داند که در جای خطرناکی قرار گرفته است.</a:t>
            </a:r>
            <a:endParaRPr lang="en-US" sz="2600" dirty="0">
              <a:solidFill>
                <a:schemeClr val="tx1">
                  <a:lumMod val="50000"/>
                </a:schemeClr>
              </a:solidFill>
              <a:cs typeface="B Nazanin" panose="00000400000000000000" pitchFamily="2" charset="-78"/>
            </a:endParaRPr>
          </a:p>
          <a:p>
            <a:pPr marL="0" indent="0" algn="ctr">
              <a:buNone/>
            </a:pPr>
            <a:endParaRPr lang="en-US" sz="3600" dirty="0">
              <a:solidFill>
                <a:schemeClr val="tx1">
                  <a:lumMod val="50000"/>
                </a:schemeClr>
              </a:solidFill>
              <a:cs typeface="B Nazanin" panose="00000400000000000000" pitchFamily="2" charset="-78"/>
            </a:endParaRPr>
          </a:p>
          <a:p>
            <a:pPr>
              <a:buFont typeface="Wingdings" panose="05000000000000000000" pitchFamily="2" charset="2"/>
              <a:buChar char="ü"/>
            </a:pPr>
            <a:endParaRPr lang="fa-IR" sz="2400" dirty="0">
              <a:cs typeface="B Nazanin" panose="00000400000000000000" pitchFamily="2" charset="-78"/>
            </a:endParaRPr>
          </a:p>
        </p:txBody>
      </p:sp>
    </p:spTree>
    <p:extLst>
      <p:ext uri="{BB962C8B-B14F-4D97-AF65-F5344CB8AC3E}">
        <p14:creationId xmlns:p14="http://schemas.microsoft.com/office/powerpoint/2010/main" val="32600152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116632"/>
            <a:ext cx="7239000" cy="1143000"/>
          </a:xfrm>
        </p:spPr>
        <p:txBody>
          <a:bodyPr/>
          <a:lstStyle/>
          <a:p>
            <a:pPr algn="ctr"/>
            <a:r>
              <a:rPr lang="fa-IR" sz="3600" dirty="0">
                <a:solidFill>
                  <a:schemeClr val="tx1">
                    <a:lumMod val="50000"/>
                  </a:schemeClr>
                </a:solidFill>
                <a:effectLst/>
                <a:cs typeface="B Nazanin" panose="00000400000000000000" pitchFamily="2" charset="-78"/>
              </a:rPr>
              <a:t>فصل </a:t>
            </a:r>
            <a:r>
              <a:rPr lang="fa-IR" sz="3600" dirty="0" smtClean="0">
                <a:solidFill>
                  <a:schemeClr val="tx1">
                    <a:lumMod val="50000"/>
                  </a:schemeClr>
                </a:solidFill>
                <a:effectLst/>
                <a:cs typeface="B Nazanin" panose="00000400000000000000" pitchFamily="2" charset="-78"/>
              </a:rPr>
              <a:t>دهم</a:t>
            </a:r>
            <a:r>
              <a:rPr lang="fa-IR" sz="3600" dirty="0">
                <a:solidFill>
                  <a:schemeClr val="tx1">
                    <a:lumMod val="50000"/>
                  </a:schemeClr>
                </a:solidFill>
                <a:effectLst/>
                <a:cs typeface="B Nazanin" panose="00000400000000000000" pitchFamily="2" charset="-78"/>
              </a:rPr>
              <a:t> </a:t>
            </a:r>
            <a:r>
              <a:rPr lang="fa-IR" sz="3600" dirty="0" smtClean="0">
                <a:solidFill>
                  <a:schemeClr val="tx1">
                    <a:lumMod val="50000"/>
                  </a:schemeClr>
                </a:solidFill>
                <a:effectLst/>
                <a:cs typeface="B Nazanin" panose="00000400000000000000" pitchFamily="2" charset="-78"/>
              </a:rPr>
              <a:t>نظارت </a:t>
            </a:r>
            <a:r>
              <a:rPr lang="fa-IR" sz="3600" dirty="0">
                <a:solidFill>
                  <a:schemeClr val="tx1">
                    <a:lumMod val="50000"/>
                  </a:schemeClr>
                </a:solidFill>
                <a:effectLst/>
                <a:cs typeface="B Nazanin" panose="00000400000000000000" pitchFamily="2" charset="-78"/>
              </a:rPr>
              <a:t>و کنترل</a:t>
            </a:r>
            <a:r>
              <a:rPr lang="en-US" sz="3600" dirty="0">
                <a:solidFill>
                  <a:schemeClr val="tx1">
                    <a:lumMod val="50000"/>
                  </a:schemeClr>
                </a:solidFill>
                <a:effectLst/>
                <a:cs typeface="B Nazanin" panose="00000400000000000000" pitchFamily="2" charset="-78"/>
              </a:rPr>
              <a:t/>
            </a:r>
            <a:br>
              <a:rPr lang="en-US" sz="3600" dirty="0">
                <a:solidFill>
                  <a:schemeClr val="tx1">
                    <a:lumMod val="50000"/>
                  </a:schemeClr>
                </a:solidFill>
                <a:effectLst/>
                <a:cs typeface="B Nazanin" panose="00000400000000000000" pitchFamily="2" charset="-78"/>
              </a:rPr>
            </a:br>
            <a:endParaRPr lang="fa-IR" sz="3600" dirty="0">
              <a:solidFill>
                <a:schemeClr val="tx1">
                  <a:lumMod val="50000"/>
                </a:schemeClr>
              </a:solidFill>
              <a:cs typeface="B Nazanin" panose="00000400000000000000" pitchFamily="2" charset="-78"/>
            </a:endParaRPr>
          </a:p>
        </p:txBody>
      </p:sp>
      <p:sp>
        <p:nvSpPr>
          <p:cNvPr id="3" name="Content Placeholder 2"/>
          <p:cNvSpPr>
            <a:spLocks noGrp="1"/>
          </p:cNvSpPr>
          <p:nvPr>
            <p:ph idx="1"/>
          </p:nvPr>
        </p:nvSpPr>
        <p:spPr>
          <a:xfrm>
            <a:off x="899592" y="908720"/>
            <a:ext cx="7467600" cy="5571728"/>
          </a:xfrm>
        </p:spPr>
        <p:txBody>
          <a:bodyPr>
            <a:normAutofit/>
          </a:bodyPr>
          <a:lstStyle/>
          <a:p>
            <a:pPr marL="0" indent="0">
              <a:buNone/>
            </a:pPr>
            <a:r>
              <a:rPr lang="fa-IR" sz="2400" dirty="0">
                <a:solidFill>
                  <a:schemeClr val="tx1">
                    <a:lumMod val="50000"/>
                  </a:schemeClr>
                </a:solidFill>
              </a:rPr>
              <a:t>در مدیریت اسلامی نظارت، نظام مند و همه جانبه است.</a:t>
            </a:r>
            <a:endParaRPr lang="en-US" sz="2400" dirty="0">
              <a:solidFill>
                <a:schemeClr val="tx1">
                  <a:lumMod val="50000"/>
                </a:schemeClr>
              </a:solidFill>
            </a:endParaRPr>
          </a:p>
          <a:p>
            <a:pPr marL="0" indent="0">
              <a:buNone/>
            </a:pPr>
            <a:r>
              <a:rPr lang="fa-IR" sz="2400" dirty="0">
                <a:solidFill>
                  <a:srgbClr val="FF0000"/>
                </a:solidFill>
              </a:rPr>
              <a:t>مهمترین نظارت، تقوا </a:t>
            </a:r>
            <a:r>
              <a:rPr lang="fa-IR" sz="2400" dirty="0">
                <a:solidFill>
                  <a:schemeClr val="tx1">
                    <a:lumMod val="50000"/>
                  </a:schemeClr>
                </a:solidFill>
              </a:rPr>
              <a:t>یعنی تزکیه نفس و حفاظت از نفسانیت است که نتیجه آن خود کنترلی است.</a:t>
            </a:r>
            <a:endParaRPr lang="en-US" sz="2400" dirty="0">
              <a:solidFill>
                <a:schemeClr val="tx1">
                  <a:lumMod val="50000"/>
                </a:schemeClr>
              </a:solidFill>
            </a:endParaRPr>
          </a:p>
          <a:p>
            <a:pPr marL="0" indent="0">
              <a:buNone/>
            </a:pPr>
            <a:r>
              <a:rPr lang="fa-IR" sz="2400" dirty="0">
                <a:solidFill>
                  <a:schemeClr val="tx1">
                    <a:lumMod val="50000"/>
                  </a:schemeClr>
                </a:solidFill>
              </a:rPr>
              <a:t>فقها چهار شرط را برای امر به معروف و نهی از منکر ذکر کرده اند :</a:t>
            </a:r>
            <a:endParaRPr lang="en-US" sz="2400" dirty="0">
              <a:solidFill>
                <a:schemeClr val="tx1">
                  <a:lumMod val="50000"/>
                </a:schemeClr>
              </a:solidFill>
            </a:endParaRPr>
          </a:p>
          <a:p>
            <a:pPr marL="457200" lvl="0" indent="-457200">
              <a:buFont typeface="+mj-lt"/>
              <a:buAutoNum type="arabicPeriod"/>
            </a:pPr>
            <a:r>
              <a:rPr lang="fa-IR" sz="2400" dirty="0">
                <a:solidFill>
                  <a:schemeClr val="tx1">
                    <a:lumMod val="50000"/>
                  </a:schemeClr>
                </a:solidFill>
              </a:rPr>
              <a:t>علم و معرفت</a:t>
            </a:r>
            <a:endParaRPr lang="en-US" sz="2400" dirty="0">
              <a:solidFill>
                <a:schemeClr val="tx1">
                  <a:lumMod val="50000"/>
                </a:schemeClr>
              </a:solidFill>
            </a:endParaRPr>
          </a:p>
          <a:p>
            <a:pPr marL="457200" lvl="0" indent="-457200">
              <a:buFont typeface="+mj-lt"/>
              <a:buAutoNum type="arabicPeriod"/>
            </a:pPr>
            <a:r>
              <a:rPr lang="fa-IR" sz="2400" dirty="0">
                <a:solidFill>
                  <a:schemeClr val="tx1">
                    <a:lumMod val="50000"/>
                  </a:schemeClr>
                </a:solidFill>
              </a:rPr>
              <a:t>احتمال تاثیر</a:t>
            </a:r>
            <a:endParaRPr lang="en-US" sz="2400" dirty="0">
              <a:solidFill>
                <a:schemeClr val="tx1">
                  <a:lumMod val="50000"/>
                </a:schemeClr>
              </a:solidFill>
            </a:endParaRPr>
          </a:p>
          <a:p>
            <a:pPr marL="457200" lvl="0" indent="-457200">
              <a:buFont typeface="+mj-lt"/>
              <a:buAutoNum type="arabicPeriod"/>
            </a:pPr>
            <a:r>
              <a:rPr lang="fa-IR" sz="2400" dirty="0">
                <a:solidFill>
                  <a:schemeClr val="tx1">
                    <a:lumMod val="50000"/>
                  </a:schemeClr>
                </a:solidFill>
              </a:rPr>
              <a:t>نبودن ضرر</a:t>
            </a:r>
            <a:endParaRPr lang="en-US" sz="2400" dirty="0">
              <a:solidFill>
                <a:schemeClr val="tx1">
                  <a:lumMod val="50000"/>
                </a:schemeClr>
              </a:solidFill>
            </a:endParaRPr>
          </a:p>
          <a:p>
            <a:pPr marL="457200" lvl="0" indent="-457200">
              <a:buFont typeface="+mj-lt"/>
              <a:buAutoNum type="arabicPeriod"/>
            </a:pPr>
            <a:r>
              <a:rPr lang="fa-IR" sz="2400" dirty="0">
                <a:solidFill>
                  <a:schemeClr val="tx1">
                    <a:lumMod val="50000"/>
                  </a:schemeClr>
                </a:solidFill>
              </a:rPr>
              <a:t>ادامه و اصرار متخلف یعنی آن کس که معروف را ترک کرده و اصرار بر گناه دارد.</a:t>
            </a:r>
            <a:endParaRPr lang="en-US" sz="2400" dirty="0">
              <a:solidFill>
                <a:schemeClr val="tx1">
                  <a:lumMod val="50000"/>
                </a:schemeClr>
              </a:solidFill>
            </a:endParaRPr>
          </a:p>
          <a:p>
            <a:pPr marL="0" indent="0">
              <a:buNone/>
            </a:pPr>
            <a:r>
              <a:rPr lang="fa-IR" sz="2400" dirty="0">
                <a:solidFill>
                  <a:schemeClr val="tx1">
                    <a:lumMod val="50000"/>
                  </a:schemeClr>
                </a:solidFill>
              </a:rPr>
              <a:t>تقوا بدون نظم محقق نخواهد شد و کنترل نیز نیاز به نظم دارد.</a:t>
            </a:r>
            <a:endParaRPr lang="en-US" sz="2400" dirty="0">
              <a:solidFill>
                <a:schemeClr val="tx1">
                  <a:lumMod val="50000"/>
                </a:schemeClr>
              </a:solidFill>
            </a:endParaRPr>
          </a:p>
          <a:p>
            <a:pPr marL="0" indent="0">
              <a:buNone/>
            </a:pPr>
            <a:r>
              <a:rPr lang="fa-IR" sz="2400" dirty="0">
                <a:solidFill>
                  <a:schemeClr val="tx1">
                    <a:lumMod val="50000"/>
                  </a:schemeClr>
                </a:solidFill>
              </a:rPr>
              <a:t>زیر بنای یک حرکت اصولی و منطقی نظم است.</a:t>
            </a:r>
            <a:endParaRPr lang="en-US" sz="2400" dirty="0">
              <a:solidFill>
                <a:schemeClr val="tx1">
                  <a:lumMod val="50000"/>
                </a:schemeClr>
              </a:solidFill>
            </a:endParaRPr>
          </a:p>
          <a:p>
            <a:pPr marL="0" indent="0">
              <a:buNone/>
            </a:pPr>
            <a:endParaRPr lang="fa-IR" sz="2400" dirty="0"/>
          </a:p>
        </p:txBody>
      </p:sp>
    </p:spTree>
    <p:extLst>
      <p:ext uri="{BB962C8B-B14F-4D97-AF65-F5344CB8AC3E}">
        <p14:creationId xmlns:p14="http://schemas.microsoft.com/office/powerpoint/2010/main" val="1994041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noAutofit/>
          </a:bodyPr>
          <a:lstStyle/>
          <a:p>
            <a:pPr algn="r"/>
            <a:r>
              <a:rPr lang="fa-IR" sz="3600" b="1" dirty="0" smtClean="0">
                <a:solidFill>
                  <a:schemeClr val="tx1"/>
                </a:solidFill>
                <a:cs typeface="B Titr" panose="00000700000000000000" pitchFamily="2" charset="-78"/>
              </a:rPr>
              <a:t>فصل اول – کاربرد باور ها و اعتقادات در مدیریت</a:t>
            </a:r>
            <a:endParaRPr lang="fa-IR" sz="3600" b="1" dirty="0">
              <a:solidFill>
                <a:schemeClr val="tx1"/>
              </a:solidFill>
              <a:cs typeface="B Titr" panose="00000700000000000000" pitchFamily="2" charset="-78"/>
            </a:endParaRPr>
          </a:p>
        </p:txBody>
      </p:sp>
      <p:sp>
        <p:nvSpPr>
          <p:cNvPr id="3" name="Content Placeholder 2"/>
          <p:cNvSpPr>
            <a:spLocks noGrp="1"/>
          </p:cNvSpPr>
          <p:nvPr>
            <p:ph idx="1"/>
          </p:nvPr>
        </p:nvSpPr>
        <p:spPr>
          <a:xfrm>
            <a:off x="457200" y="1340768"/>
            <a:ext cx="8229600" cy="4983832"/>
          </a:xfrm>
        </p:spPr>
        <p:txBody>
          <a:bodyPr>
            <a:normAutofit/>
          </a:bodyPr>
          <a:lstStyle/>
          <a:p>
            <a:pPr marL="0" indent="0">
              <a:buNone/>
            </a:pPr>
            <a:r>
              <a:rPr lang="fa-IR" sz="2400" dirty="0">
                <a:solidFill>
                  <a:srgbClr val="FF0000"/>
                </a:solidFill>
                <a:cs typeface="B Nazanin" panose="00000400000000000000" pitchFamily="2" charset="-78"/>
              </a:rPr>
              <a:t>علت سکوت و کناره گیری از خلافت</a:t>
            </a:r>
            <a:endParaRPr lang="en-US" sz="2400" dirty="0">
              <a:solidFill>
                <a:srgbClr val="FF0000"/>
              </a:solidFill>
              <a:cs typeface="B Nazanin" panose="00000400000000000000" pitchFamily="2" charset="-78"/>
            </a:endParaRPr>
          </a:p>
          <a:p>
            <a:pPr marL="0" indent="0">
              <a:buNone/>
            </a:pPr>
            <a:r>
              <a:rPr lang="fa-IR" sz="2400" dirty="0">
                <a:cs typeface="B Nazanin" panose="00000400000000000000" pitchFamily="2" charset="-78"/>
              </a:rPr>
              <a:t>پیامبر(ص) خطاب به حضرت علی(ع) فرمودند: اگر در امر حکومت کار به جدال و خونریزی کشیده شود، سکوت کن.</a:t>
            </a:r>
            <a:endParaRPr lang="en-US" sz="2400" dirty="0">
              <a:cs typeface="B Nazanin" panose="00000400000000000000" pitchFamily="2" charset="-78"/>
            </a:endParaRPr>
          </a:p>
          <a:p>
            <a:pPr marL="0" indent="0">
              <a:buNone/>
            </a:pPr>
            <a:r>
              <a:rPr lang="fa-IR" sz="2400" dirty="0">
                <a:cs typeface="B Nazanin" panose="00000400000000000000" pitchFamily="2" charset="-78"/>
              </a:rPr>
              <a:t>بر اساس فرمایش حضرت علی (ع) ثقل اکبر، قرآن و ثقل اصغر عترت پیامبر(ص) می باشد.</a:t>
            </a:r>
            <a:endParaRPr lang="en-US" sz="2400" dirty="0">
              <a:cs typeface="B Nazanin" panose="00000400000000000000" pitchFamily="2" charset="-78"/>
            </a:endParaRPr>
          </a:p>
          <a:p>
            <a:pPr marL="0" indent="0">
              <a:buNone/>
            </a:pPr>
            <a:endParaRPr lang="fa-IR" sz="2400" dirty="0" smtClean="0">
              <a:cs typeface="B Nazanin" panose="00000400000000000000" pitchFamily="2" charset="-78"/>
            </a:endParaRPr>
          </a:p>
          <a:p>
            <a:pPr marL="0" indent="0">
              <a:buNone/>
            </a:pPr>
            <a:r>
              <a:rPr lang="fa-IR" sz="2400" dirty="0" smtClean="0">
                <a:solidFill>
                  <a:srgbClr val="FF0000"/>
                </a:solidFill>
                <a:cs typeface="B Nazanin" panose="00000400000000000000" pitchFamily="2" charset="-78"/>
              </a:rPr>
              <a:t>خطبه </a:t>
            </a:r>
            <a:r>
              <a:rPr lang="fa-IR" sz="2400" dirty="0" smtClean="0">
                <a:solidFill>
                  <a:srgbClr val="FF0000"/>
                </a:solidFill>
                <a:cs typeface="B Nazanin" panose="00000400000000000000" pitchFamily="2" charset="-78"/>
              </a:rPr>
              <a:t>164- برترین انسان ها</a:t>
            </a:r>
          </a:p>
          <a:p>
            <a:pPr marL="0" indent="0">
              <a:buNone/>
            </a:pPr>
            <a:r>
              <a:rPr lang="fa-IR" sz="2400" dirty="0" smtClean="0">
                <a:cs typeface="B Nazanin" panose="00000400000000000000" pitchFamily="2" charset="-78"/>
              </a:rPr>
              <a:t>پس بدان برترین بندگان خدا در پیشگاه او </a:t>
            </a:r>
            <a:r>
              <a:rPr lang="fa-IR" sz="2400" dirty="0" smtClean="0">
                <a:solidFill>
                  <a:srgbClr val="FF0000"/>
                </a:solidFill>
                <a:cs typeface="B Nazanin" panose="00000400000000000000" pitchFamily="2" charset="-78"/>
              </a:rPr>
              <a:t>رهبر عادل </a:t>
            </a:r>
            <a:r>
              <a:rPr lang="fa-IR" sz="2400" dirty="0" smtClean="0">
                <a:cs typeface="B Nazanin" panose="00000400000000000000" pitchFamily="2" charset="-78"/>
              </a:rPr>
              <a:t>است که خود هدایت شده و دیگران را هدایت می‏کند و بدترین مردم نزد خدا رهبر ستمگری است که گمراه است و مایه گمراهی دیگران نیز میباشد.</a:t>
            </a:r>
          </a:p>
          <a:p>
            <a:pPr marL="0" indent="0">
              <a:buNone/>
            </a:pPr>
            <a:endParaRPr lang="fa-IR" sz="2400" dirty="0" smtClean="0">
              <a:cs typeface="B Nazanin" panose="00000400000000000000" pitchFamily="2" charset="-78"/>
            </a:endParaRPr>
          </a:p>
          <a:p>
            <a:pPr marL="0" indent="0">
              <a:buNone/>
            </a:pPr>
            <a:endParaRPr lang="fa-IR" sz="2400" dirty="0">
              <a:cs typeface="B Nazanin" panose="00000400000000000000" pitchFamily="2" charset="-78"/>
            </a:endParaRPr>
          </a:p>
        </p:txBody>
      </p:sp>
    </p:spTree>
    <p:extLst>
      <p:ext uri="{BB962C8B-B14F-4D97-AF65-F5344CB8AC3E}">
        <p14:creationId xmlns:p14="http://schemas.microsoft.com/office/powerpoint/2010/main" val="1674905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116632"/>
            <a:ext cx="7239000" cy="1143000"/>
          </a:xfrm>
        </p:spPr>
        <p:txBody>
          <a:bodyPr/>
          <a:lstStyle/>
          <a:p>
            <a:pPr algn="ctr"/>
            <a:r>
              <a:rPr lang="fa-IR" sz="3600" dirty="0">
                <a:solidFill>
                  <a:schemeClr val="tx1">
                    <a:lumMod val="50000"/>
                  </a:schemeClr>
                </a:solidFill>
                <a:effectLst/>
                <a:cs typeface="B Nazanin" panose="00000400000000000000" pitchFamily="2" charset="-78"/>
              </a:rPr>
              <a:t>فصل </a:t>
            </a:r>
            <a:r>
              <a:rPr lang="fa-IR" sz="3600" dirty="0" smtClean="0">
                <a:solidFill>
                  <a:schemeClr val="tx1">
                    <a:lumMod val="50000"/>
                  </a:schemeClr>
                </a:solidFill>
                <a:effectLst/>
                <a:cs typeface="B Nazanin" panose="00000400000000000000" pitchFamily="2" charset="-78"/>
              </a:rPr>
              <a:t>دهم</a:t>
            </a:r>
            <a:r>
              <a:rPr lang="fa-IR" sz="3600" dirty="0">
                <a:solidFill>
                  <a:schemeClr val="tx1">
                    <a:lumMod val="50000"/>
                  </a:schemeClr>
                </a:solidFill>
                <a:effectLst/>
                <a:cs typeface="B Nazanin" panose="00000400000000000000" pitchFamily="2" charset="-78"/>
              </a:rPr>
              <a:t> </a:t>
            </a:r>
            <a:r>
              <a:rPr lang="fa-IR" sz="3600" dirty="0" smtClean="0">
                <a:solidFill>
                  <a:schemeClr val="tx1">
                    <a:lumMod val="50000"/>
                  </a:schemeClr>
                </a:solidFill>
                <a:effectLst/>
                <a:cs typeface="B Nazanin" panose="00000400000000000000" pitchFamily="2" charset="-78"/>
              </a:rPr>
              <a:t>نظارت </a:t>
            </a:r>
            <a:r>
              <a:rPr lang="fa-IR" sz="3600" dirty="0">
                <a:solidFill>
                  <a:schemeClr val="tx1">
                    <a:lumMod val="50000"/>
                  </a:schemeClr>
                </a:solidFill>
                <a:effectLst/>
                <a:cs typeface="B Nazanin" panose="00000400000000000000" pitchFamily="2" charset="-78"/>
              </a:rPr>
              <a:t>و کنترل</a:t>
            </a:r>
            <a:r>
              <a:rPr lang="en-US" sz="3600" dirty="0">
                <a:solidFill>
                  <a:schemeClr val="tx1">
                    <a:lumMod val="50000"/>
                  </a:schemeClr>
                </a:solidFill>
                <a:effectLst/>
                <a:cs typeface="B Nazanin" panose="00000400000000000000" pitchFamily="2" charset="-78"/>
              </a:rPr>
              <a:t/>
            </a:r>
            <a:br>
              <a:rPr lang="en-US" sz="3600" dirty="0">
                <a:solidFill>
                  <a:schemeClr val="tx1">
                    <a:lumMod val="50000"/>
                  </a:schemeClr>
                </a:solidFill>
                <a:effectLst/>
                <a:cs typeface="B Nazanin" panose="00000400000000000000" pitchFamily="2" charset="-78"/>
              </a:rPr>
            </a:br>
            <a:endParaRPr lang="fa-IR" sz="3600" dirty="0">
              <a:solidFill>
                <a:schemeClr val="tx1">
                  <a:lumMod val="50000"/>
                </a:schemeClr>
              </a:solidFill>
              <a:cs typeface="B Nazanin" panose="00000400000000000000" pitchFamily="2" charset="-78"/>
            </a:endParaRPr>
          </a:p>
        </p:txBody>
      </p:sp>
      <p:sp>
        <p:nvSpPr>
          <p:cNvPr id="3" name="Content Placeholder 2"/>
          <p:cNvSpPr>
            <a:spLocks noGrp="1"/>
          </p:cNvSpPr>
          <p:nvPr>
            <p:ph idx="1"/>
          </p:nvPr>
        </p:nvSpPr>
        <p:spPr>
          <a:xfrm>
            <a:off x="899592" y="908720"/>
            <a:ext cx="7467600" cy="5571728"/>
          </a:xfrm>
        </p:spPr>
        <p:txBody>
          <a:bodyPr>
            <a:normAutofit/>
          </a:bodyPr>
          <a:lstStyle/>
          <a:p>
            <a:pPr marL="0" indent="0" algn="just">
              <a:buNone/>
            </a:pPr>
            <a:r>
              <a:rPr lang="fa-IR" sz="2400" dirty="0">
                <a:solidFill>
                  <a:schemeClr val="tx1">
                    <a:lumMod val="50000"/>
                  </a:schemeClr>
                </a:solidFill>
                <a:cs typeface="B Nazanin" panose="00000400000000000000" pitchFamily="2" charset="-78"/>
              </a:rPr>
              <a:t>تدبیر حاوی دو نکته است :</a:t>
            </a:r>
            <a:endParaRPr lang="en-US" sz="2400" dirty="0">
              <a:solidFill>
                <a:schemeClr val="tx1">
                  <a:lumMod val="50000"/>
                </a:schemeClr>
              </a:solidFill>
              <a:cs typeface="B Nazanin" panose="00000400000000000000" pitchFamily="2" charset="-78"/>
            </a:endParaRPr>
          </a:p>
          <a:p>
            <a:pPr marL="457200" lvl="0" indent="-457200" algn="just">
              <a:buFont typeface="+mj-lt"/>
              <a:buAutoNum type="arabicPeriod"/>
            </a:pPr>
            <a:r>
              <a:rPr lang="fa-IR" sz="2400" dirty="0">
                <a:solidFill>
                  <a:schemeClr val="tx1">
                    <a:lumMod val="50000"/>
                  </a:schemeClr>
                </a:solidFill>
                <a:cs typeface="B Nazanin" panose="00000400000000000000" pitchFamily="2" charset="-78"/>
              </a:rPr>
              <a:t>ژرف اندیشی</a:t>
            </a:r>
            <a:endParaRPr lang="en-US" sz="2400" dirty="0">
              <a:solidFill>
                <a:schemeClr val="tx1">
                  <a:lumMod val="50000"/>
                </a:schemeClr>
              </a:solidFill>
              <a:cs typeface="B Nazanin" panose="00000400000000000000" pitchFamily="2" charset="-78"/>
            </a:endParaRPr>
          </a:p>
          <a:p>
            <a:pPr marL="457200" lvl="0" indent="-457200" algn="just">
              <a:buFont typeface="+mj-lt"/>
              <a:buAutoNum type="arabicPeriod"/>
            </a:pPr>
            <a:r>
              <a:rPr lang="fa-IR" sz="2400" dirty="0">
                <a:solidFill>
                  <a:schemeClr val="tx1">
                    <a:lumMod val="50000"/>
                  </a:schemeClr>
                </a:solidFill>
                <a:cs typeface="B Nazanin" panose="00000400000000000000" pitchFamily="2" charset="-78"/>
              </a:rPr>
              <a:t>عافیت نگری</a:t>
            </a:r>
            <a:endParaRPr lang="en-US" sz="2400" dirty="0">
              <a:solidFill>
                <a:schemeClr val="tx1">
                  <a:lumMod val="50000"/>
                </a:schemeClr>
              </a:solidFill>
              <a:cs typeface="B Nazanin" panose="00000400000000000000" pitchFamily="2" charset="-78"/>
            </a:endParaRPr>
          </a:p>
          <a:p>
            <a:pPr marL="0" indent="0" algn="just">
              <a:buNone/>
            </a:pPr>
            <a:r>
              <a:rPr lang="fa-IR" sz="2400" dirty="0">
                <a:solidFill>
                  <a:schemeClr val="tx1">
                    <a:lumMod val="50000"/>
                  </a:schemeClr>
                </a:solidFill>
                <a:cs typeface="B Nazanin" panose="00000400000000000000" pitchFamily="2" charset="-78"/>
              </a:rPr>
              <a:t>حضرت علی(ع) می فرمایند : </a:t>
            </a:r>
            <a:r>
              <a:rPr lang="fa-IR" sz="2400" dirty="0" smtClean="0">
                <a:solidFill>
                  <a:schemeClr val="tx1">
                    <a:lumMod val="50000"/>
                  </a:schemeClr>
                </a:solidFill>
                <a:cs typeface="B Nazanin" panose="00000400000000000000" pitchFamily="2" charset="-78"/>
              </a:rPr>
              <a:t>دوراندیش </a:t>
            </a:r>
            <a:r>
              <a:rPr lang="fa-IR" sz="2400" dirty="0">
                <a:solidFill>
                  <a:schemeClr val="tx1">
                    <a:lumMod val="50000"/>
                  </a:schemeClr>
                </a:solidFill>
                <a:cs typeface="B Nazanin" panose="00000400000000000000" pitchFamily="2" charset="-78"/>
              </a:rPr>
              <a:t>ترین شما پارساترین شماست</a:t>
            </a:r>
            <a:r>
              <a:rPr lang="fa-IR" sz="2400" dirty="0" smtClean="0">
                <a:solidFill>
                  <a:schemeClr val="tx1">
                    <a:lumMod val="50000"/>
                  </a:schemeClr>
                </a:solidFill>
                <a:cs typeface="B Nazanin" panose="00000400000000000000" pitchFamily="2" charset="-78"/>
              </a:rPr>
              <a:t>.</a:t>
            </a:r>
          </a:p>
          <a:p>
            <a:pPr marL="0" indent="0" algn="just">
              <a:buNone/>
            </a:pPr>
            <a:endParaRPr lang="en-US" sz="2400" dirty="0">
              <a:solidFill>
                <a:schemeClr val="tx1">
                  <a:lumMod val="50000"/>
                </a:schemeClr>
              </a:solidFill>
              <a:cs typeface="B Nazanin" panose="00000400000000000000" pitchFamily="2" charset="-78"/>
            </a:endParaRPr>
          </a:p>
          <a:p>
            <a:pPr marL="0" indent="0" algn="just">
              <a:buNone/>
            </a:pPr>
            <a:r>
              <a:rPr lang="fa-IR" sz="2400" dirty="0">
                <a:solidFill>
                  <a:schemeClr val="tx1">
                    <a:lumMod val="50000"/>
                  </a:schemeClr>
                </a:solidFill>
                <a:cs typeface="B Nazanin" panose="00000400000000000000" pitchFamily="2" charset="-78"/>
              </a:rPr>
              <a:t>تقوا در احادیث به عنوان ارزشی مثبت و نیرویی قدرتمند، بازدارنده و مصونیت دهنده و عامل قوی خود کنترلی معرفی شده است</a:t>
            </a:r>
            <a:r>
              <a:rPr lang="fa-IR" sz="2400" dirty="0" smtClean="0">
                <a:solidFill>
                  <a:schemeClr val="tx1">
                    <a:lumMod val="50000"/>
                  </a:schemeClr>
                </a:solidFill>
                <a:cs typeface="B Nazanin" panose="00000400000000000000" pitchFamily="2" charset="-78"/>
              </a:rPr>
              <a:t>.</a:t>
            </a:r>
          </a:p>
          <a:p>
            <a:pPr marL="0" indent="0" algn="just">
              <a:buNone/>
            </a:pPr>
            <a:endParaRPr lang="en-US" sz="2400" dirty="0">
              <a:solidFill>
                <a:schemeClr val="tx1">
                  <a:lumMod val="50000"/>
                </a:schemeClr>
              </a:solidFill>
              <a:cs typeface="B Nazanin" panose="00000400000000000000" pitchFamily="2" charset="-78"/>
            </a:endParaRPr>
          </a:p>
          <a:p>
            <a:pPr marL="0" indent="0" algn="just">
              <a:buNone/>
            </a:pPr>
            <a:r>
              <a:rPr lang="fa-IR" sz="2400" dirty="0">
                <a:solidFill>
                  <a:schemeClr val="tx1">
                    <a:lumMod val="50000"/>
                  </a:schemeClr>
                </a:solidFill>
                <a:cs typeface="B Nazanin" panose="00000400000000000000" pitchFamily="2" charset="-78"/>
              </a:rPr>
              <a:t>حضرت علی(ع) می فرمایند : همانا که تقوا داروی شفابخش بیماری های قلب شما و سبب بینایی چشم دل های شما می باشد</a:t>
            </a:r>
            <a:r>
              <a:rPr lang="fa-IR" sz="2400" dirty="0" smtClean="0">
                <a:solidFill>
                  <a:schemeClr val="tx1">
                    <a:lumMod val="50000"/>
                  </a:schemeClr>
                </a:solidFill>
                <a:cs typeface="B Nazanin" panose="00000400000000000000" pitchFamily="2" charset="-78"/>
              </a:rPr>
              <a:t>.</a:t>
            </a:r>
          </a:p>
          <a:p>
            <a:pPr marL="0" indent="0" algn="just">
              <a:buNone/>
            </a:pPr>
            <a:r>
              <a:rPr lang="fa-IR" sz="2400" dirty="0">
                <a:solidFill>
                  <a:schemeClr val="tx1">
                    <a:lumMod val="50000"/>
                  </a:schemeClr>
                </a:solidFill>
                <a:cs typeface="B Nazanin" panose="00000400000000000000" pitchFamily="2" charset="-78"/>
              </a:rPr>
              <a:t>اولین مرحله کنترل نفس مشارطه، دومین مرحله مراقبه و سومین مرحله حسابرسی اعمال است</a:t>
            </a:r>
            <a:r>
              <a:rPr lang="fa-IR" sz="2400" dirty="0"/>
              <a:t>.</a:t>
            </a:r>
            <a:endParaRPr lang="en-US" sz="2400" dirty="0"/>
          </a:p>
          <a:p>
            <a:pPr marL="0" indent="0">
              <a:buNone/>
            </a:pPr>
            <a:endParaRPr lang="en-US" sz="2400" dirty="0">
              <a:solidFill>
                <a:schemeClr val="tx1">
                  <a:lumMod val="50000"/>
                </a:schemeClr>
              </a:solidFill>
            </a:endParaRPr>
          </a:p>
          <a:p>
            <a:pPr marL="0" indent="0">
              <a:buNone/>
            </a:pPr>
            <a:endParaRPr lang="fa-IR" sz="2400" dirty="0"/>
          </a:p>
        </p:txBody>
      </p:sp>
    </p:spTree>
    <p:extLst>
      <p:ext uri="{BB962C8B-B14F-4D97-AF65-F5344CB8AC3E}">
        <p14:creationId xmlns:p14="http://schemas.microsoft.com/office/powerpoint/2010/main" val="3474008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188640"/>
            <a:ext cx="7959080" cy="1143000"/>
          </a:xfrm>
        </p:spPr>
        <p:txBody>
          <a:bodyPr/>
          <a:lstStyle/>
          <a:p>
            <a:r>
              <a:rPr lang="fa-IR" sz="3600" dirty="0">
                <a:solidFill>
                  <a:schemeClr val="tx1">
                    <a:lumMod val="50000"/>
                  </a:schemeClr>
                </a:solidFill>
                <a:effectLst/>
                <a:cs typeface="B Nazanin" panose="00000400000000000000" pitchFamily="2" charset="-78"/>
              </a:rPr>
              <a:t>فصل </a:t>
            </a:r>
            <a:r>
              <a:rPr lang="fa-IR" sz="3600" dirty="0" smtClean="0">
                <a:solidFill>
                  <a:schemeClr val="tx1">
                    <a:lumMod val="50000"/>
                  </a:schemeClr>
                </a:solidFill>
                <a:effectLst/>
                <a:cs typeface="B Nazanin" panose="00000400000000000000" pitchFamily="2" charset="-78"/>
              </a:rPr>
              <a:t>یازدهم</a:t>
            </a:r>
            <a:r>
              <a:rPr lang="fa-IR" sz="3600" dirty="0">
                <a:solidFill>
                  <a:schemeClr val="tx1">
                    <a:lumMod val="50000"/>
                  </a:schemeClr>
                </a:solidFill>
                <a:effectLst/>
                <a:cs typeface="B Nazanin" panose="00000400000000000000" pitchFamily="2" charset="-78"/>
              </a:rPr>
              <a:t> </a:t>
            </a:r>
            <a:r>
              <a:rPr lang="fa-IR" sz="3600" dirty="0" smtClean="0">
                <a:solidFill>
                  <a:schemeClr val="tx1">
                    <a:lumMod val="50000"/>
                  </a:schemeClr>
                </a:solidFill>
                <a:effectLst/>
                <a:cs typeface="B Nazanin" panose="00000400000000000000" pitchFamily="2" charset="-78"/>
              </a:rPr>
              <a:t>هدف </a:t>
            </a:r>
            <a:r>
              <a:rPr lang="fa-IR" sz="3600" dirty="0">
                <a:solidFill>
                  <a:schemeClr val="tx1">
                    <a:lumMod val="50000"/>
                  </a:schemeClr>
                </a:solidFill>
                <a:effectLst/>
                <a:cs typeface="B Nazanin" panose="00000400000000000000" pitchFamily="2" charset="-78"/>
              </a:rPr>
              <a:t>گذاری و ذکر و </a:t>
            </a:r>
            <a:r>
              <a:rPr lang="fa-IR" sz="3600" dirty="0" smtClean="0">
                <a:solidFill>
                  <a:schemeClr val="tx1">
                    <a:lumMod val="50000"/>
                  </a:schemeClr>
                </a:solidFill>
                <a:effectLst/>
                <a:cs typeface="B Nazanin" panose="00000400000000000000" pitchFamily="2" charset="-78"/>
              </a:rPr>
              <a:t>یادآوری خداوند</a:t>
            </a:r>
            <a:r>
              <a:rPr lang="en-US" sz="3600" dirty="0">
                <a:solidFill>
                  <a:schemeClr val="tx1">
                    <a:lumMod val="50000"/>
                  </a:schemeClr>
                </a:solidFill>
                <a:effectLst/>
                <a:cs typeface="B Nazanin" panose="00000400000000000000" pitchFamily="2" charset="-78"/>
              </a:rPr>
              <a:t/>
            </a:r>
            <a:br>
              <a:rPr lang="en-US" sz="3600" dirty="0">
                <a:solidFill>
                  <a:schemeClr val="tx1">
                    <a:lumMod val="50000"/>
                  </a:schemeClr>
                </a:solidFill>
                <a:effectLst/>
                <a:cs typeface="B Nazanin" panose="00000400000000000000" pitchFamily="2" charset="-78"/>
              </a:rPr>
            </a:br>
            <a:endParaRPr lang="fa-IR" sz="3600" dirty="0">
              <a:solidFill>
                <a:schemeClr val="tx1">
                  <a:lumMod val="50000"/>
                </a:schemeClr>
              </a:solidFill>
              <a:cs typeface="B Nazanin" panose="00000400000000000000" pitchFamily="2" charset="-78"/>
            </a:endParaRPr>
          </a:p>
        </p:txBody>
      </p:sp>
      <p:sp>
        <p:nvSpPr>
          <p:cNvPr id="3" name="Content Placeholder 2"/>
          <p:cNvSpPr>
            <a:spLocks noGrp="1"/>
          </p:cNvSpPr>
          <p:nvPr>
            <p:ph idx="1"/>
          </p:nvPr>
        </p:nvSpPr>
        <p:spPr>
          <a:xfrm>
            <a:off x="755576" y="1340768"/>
            <a:ext cx="7427168" cy="5040560"/>
          </a:xfrm>
        </p:spPr>
        <p:txBody>
          <a:bodyPr/>
          <a:lstStyle/>
          <a:p>
            <a:pPr marL="0" indent="0" algn="just">
              <a:buNone/>
            </a:pPr>
            <a:r>
              <a:rPr lang="fa-IR" dirty="0">
                <a:solidFill>
                  <a:schemeClr val="tx1">
                    <a:lumMod val="50000"/>
                  </a:schemeClr>
                </a:solidFill>
                <a:cs typeface="B Nazanin" panose="00000400000000000000" pitchFamily="2" charset="-78"/>
              </a:rPr>
              <a:t>هدف به عنوان عامل و انگیزه حرکت فرد و سازمان محسوب می شود. هدف نتایج مورد انتظار است که فرد تلاش می کند به آن دست یابد.</a:t>
            </a:r>
            <a:endParaRPr lang="en-US" dirty="0">
              <a:solidFill>
                <a:schemeClr val="tx1">
                  <a:lumMod val="50000"/>
                </a:schemeClr>
              </a:solidFill>
              <a:cs typeface="B Nazanin" panose="00000400000000000000" pitchFamily="2" charset="-78"/>
            </a:endParaRPr>
          </a:p>
          <a:p>
            <a:pPr algn="just">
              <a:buFont typeface="Wingdings" panose="05000000000000000000" pitchFamily="2" charset="2"/>
              <a:buChar char="ü"/>
            </a:pPr>
            <a:r>
              <a:rPr lang="fa-IR" dirty="0">
                <a:solidFill>
                  <a:schemeClr val="tx1">
                    <a:lumMod val="50000"/>
                  </a:schemeClr>
                </a:solidFill>
                <a:cs typeface="B Nazanin" panose="00000400000000000000" pitchFamily="2" charset="-78"/>
              </a:rPr>
              <a:t>هدف مدیریت اسلامی هدایت و رشد انسان هاست</a:t>
            </a:r>
            <a:r>
              <a:rPr lang="fa-IR" dirty="0" smtClean="0">
                <a:solidFill>
                  <a:schemeClr val="tx1">
                    <a:lumMod val="50000"/>
                  </a:schemeClr>
                </a:solidFill>
                <a:cs typeface="B Nazanin" panose="00000400000000000000" pitchFamily="2" charset="-78"/>
              </a:rPr>
              <a:t>.</a:t>
            </a:r>
          </a:p>
          <a:p>
            <a:pPr algn="just">
              <a:buFont typeface="Wingdings" panose="05000000000000000000" pitchFamily="2" charset="2"/>
              <a:buChar char="ü"/>
            </a:pPr>
            <a:endParaRPr lang="en-US" dirty="0">
              <a:solidFill>
                <a:schemeClr val="tx1">
                  <a:lumMod val="50000"/>
                </a:schemeClr>
              </a:solidFill>
              <a:cs typeface="B Nazanin" panose="00000400000000000000" pitchFamily="2" charset="-78"/>
            </a:endParaRPr>
          </a:p>
          <a:p>
            <a:pPr algn="just">
              <a:buFont typeface="Wingdings" panose="05000000000000000000" pitchFamily="2" charset="2"/>
              <a:buChar char="ü"/>
            </a:pPr>
            <a:r>
              <a:rPr lang="fa-IR" dirty="0">
                <a:solidFill>
                  <a:schemeClr val="tx1">
                    <a:lumMod val="50000"/>
                  </a:schemeClr>
                </a:solidFill>
                <a:cs typeface="B Nazanin" panose="00000400000000000000" pitchFamily="2" charset="-78"/>
              </a:rPr>
              <a:t>سعادتمند کسی است که از زندگی دیگران عبرت بیاموزد</a:t>
            </a:r>
            <a:r>
              <a:rPr lang="fa-IR" dirty="0" smtClean="0">
                <a:solidFill>
                  <a:schemeClr val="tx1">
                    <a:lumMod val="50000"/>
                  </a:schemeClr>
                </a:solidFill>
                <a:cs typeface="B Nazanin" panose="00000400000000000000" pitchFamily="2" charset="-78"/>
              </a:rPr>
              <a:t>.</a:t>
            </a:r>
          </a:p>
          <a:p>
            <a:pPr algn="just">
              <a:buFont typeface="Wingdings" panose="05000000000000000000" pitchFamily="2" charset="2"/>
              <a:buChar char="ü"/>
            </a:pPr>
            <a:endParaRPr lang="en-US" dirty="0">
              <a:solidFill>
                <a:schemeClr val="tx1">
                  <a:lumMod val="50000"/>
                </a:schemeClr>
              </a:solidFill>
              <a:cs typeface="B Nazanin" panose="00000400000000000000" pitchFamily="2" charset="-78"/>
            </a:endParaRPr>
          </a:p>
          <a:p>
            <a:pPr algn="just">
              <a:buFont typeface="Wingdings" panose="05000000000000000000" pitchFamily="2" charset="2"/>
              <a:buChar char="ü"/>
            </a:pPr>
            <a:r>
              <a:rPr lang="fa-IR" dirty="0">
                <a:solidFill>
                  <a:schemeClr val="tx1">
                    <a:lumMod val="50000"/>
                  </a:schemeClr>
                </a:solidFill>
                <a:cs typeface="B Nazanin" panose="00000400000000000000" pitchFamily="2" charset="-78"/>
              </a:rPr>
              <a:t>وجه تمایز مدیریت اسلامی از سایر نظامها در </a:t>
            </a:r>
            <a:r>
              <a:rPr lang="fa-IR" dirty="0">
                <a:solidFill>
                  <a:srgbClr val="FF0000"/>
                </a:solidFill>
                <a:cs typeface="B Nazanin" panose="00000400000000000000" pitchFamily="2" charset="-78"/>
              </a:rPr>
              <a:t>نظام ارزشی </a:t>
            </a:r>
            <a:r>
              <a:rPr lang="fa-IR" dirty="0">
                <a:solidFill>
                  <a:schemeClr val="tx1">
                    <a:lumMod val="50000"/>
                  </a:schemeClr>
                </a:solidFill>
                <a:cs typeface="B Nazanin" panose="00000400000000000000" pitchFamily="2" charset="-78"/>
              </a:rPr>
              <a:t>است.</a:t>
            </a:r>
            <a:endParaRPr lang="en-US" dirty="0">
              <a:solidFill>
                <a:schemeClr val="tx1">
                  <a:lumMod val="50000"/>
                </a:schemeClr>
              </a:solidFill>
              <a:cs typeface="B Nazanin" panose="00000400000000000000" pitchFamily="2" charset="-78"/>
            </a:endParaRPr>
          </a:p>
          <a:p>
            <a:pPr marL="0" indent="0" algn="just">
              <a:buNone/>
            </a:pPr>
            <a:endParaRPr lang="fa-IR" dirty="0">
              <a:solidFill>
                <a:schemeClr val="tx1">
                  <a:lumMod val="50000"/>
                </a:schemeClr>
              </a:solidFill>
              <a:cs typeface="B Nazanin" panose="00000400000000000000" pitchFamily="2" charset="-78"/>
            </a:endParaRPr>
          </a:p>
        </p:txBody>
      </p:sp>
    </p:spTree>
    <p:extLst>
      <p:ext uri="{BB962C8B-B14F-4D97-AF65-F5344CB8AC3E}">
        <p14:creationId xmlns:p14="http://schemas.microsoft.com/office/powerpoint/2010/main" val="8669656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7959080" cy="1143000"/>
          </a:xfrm>
        </p:spPr>
        <p:txBody>
          <a:bodyPr/>
          <a:lstStyle/>
          <a:p>
            <a:pPr algn="ctr"/>
            <a:r>
              <a:rPr lang="fa-IR" sz="4000" dirty="0">
                <a:solidFill>
                  <a:schemeClr val="tx1">
                    <a:lumMod val="50000"/>
                  </a:schemeClr>
                </a:solidFill>
                <a:effectLst/>
              </a:rPr>
              <a:t>نکات کلیدی</a:t>
            </a:r>
            <a:r>
              <a:rPr lang="en-US" sz="4000" dirty="0">
                <a:solidFill>
                  <a:schemeClr val="tx1">
                    <a:lumMod val="50000"/>
                  </a:schemeClr>
                </a:solidFill>
                <a:effectLst/>
              </a:rPr>
              <a:t/>
            </a:r>
            <a:br>
              <a:rPr lang="en-US" sz="4000" dirty="0">
                <a:solidFill>
                  <a:schemeClr val="tx1">
                    <a:lumMod val="50000"/>
                  </a:schemeClr>
                </a:solidFill>
                <a:effectLst/>
              </a:rPr>
            </a:br>
            <a:endParaRPr lang="fa-IR" sz="4000" dirty="0">
              <a:solidFill>
                <a:schemeClr val="tx1">
                  <a:lumMod val="50000"/>
                </a:schemeClr>
              </a:solidFill>
              <a:cs typeface="B Nazanin" panose="00000400000000000000" pitchFamily="2" charset="-78"/>
            </a:endParaRPr>
          </a:p>
        </p:txBody>
      </p:sp>
      <p:sp>
        <p:nvSpPr>
          <p:cNvPr id="3" name="Content Placeholder 2"/>
          <p:cNvSpPr>
            <a:spLocks noGrp="1"/>
          </p:cNvSpPr>
          <p:nvPr>
            <p:ph idx="1"/>
          </p:nvPr>
        </p:nvSpPr>
        <p:spPr>
          <a:xfrm>
            <a:off x="755576" y="836712"/>
            <a:ext cx="7992888" cy="5544616"/>
          </a:xfrm>
        </p:spPr>
        <p:txBody>
          <a:bodyPr>
            <a:normAutofit/>
          </a:bodyPr>
          <a:lstStyle/>
          <a:p>
            <a:pPr>
              <a:buFont typeface="Wingdings" panose="05000000000000000000" pitchFamily="2" charset="2"/>
              <a:buChar char="ü"/>
            </a:pPr>
            <a:r>
              <a:rPr lang="fa-IR" sz="2400" dirty="0">
                <a:solidFill>
                  <a:schemeClr val="tx1">
                    <a:lumMod val="50000"/>
                  </a:schemeClr>
                </a:solidFill>
                <a:cs typeface="B Nazanin" panose="00000400000000000000" pitchFamily="2" charset="-78"/>
              </a:rPr>
              <a:t>مهمترین ارزش مورد تاکید حضرت علی(ع) به دنبال </a:t>
            </a:r>
            <a:r>
              <a:rPr lang="fa-IR" sz="2400" dirty="0">
                <a:solidFill>
                  <a:srgbClr val="FF0000"/>
                </a:solidFill>
                <a:cs typeface="B Nazanin" panose="00000400000000000000" pitchFamily="2" charset="-78"/>
              </a:rPr>
              <a:t>رضایت الهی </a:t>
            </a:r>
            <a:r>
              <a:rPr lang="fa-IR" sz="2400" dirty="0">
                <a:solidFill>
                  <a:schemeClr val="tx1">
                    <a:lumMod val="50000"/>
                  </a:schemeClr>
                </a:solidFill>
                <a:cs typeface="B Nazanin" panose="00000400000000000000" pitchFamily="2" charset="-78"/>
              </a:rPr>
              <a:t>بودن است</a:t>
            </a:r>
            <a:r>
              <a:rPr lang="fa-IR" sz="2400" dirty="0" smtClean="0">
                <a:solidFill>
                  <a:schemeClr val="tx1">
                    <a:lumMod val="50000"/>
                  </a:schemeClr>
                </a:solidFill>
                <a:cs typeface="B Nazanin" panose="00000400000000000000" pitchFamily="2" charset="-78"/>
              </a:rPr>
              <a:t>.</a:t>
            </a:r>
            <a:endParaRPr lang="en-US" sz="2400" dirty="0">
              <a:solidFill>
                <a:schemeClr val="tx1">
                  <a:lumMod val="50000"/>
                </a:schemeClr>
              </a:solidFill>
              <a:cs typeface="B Nazanin" panose="00000400000000000000" pitchFamily="2" charset="-78"/>
            </a:endParaRPr>
          </a:p>
          <a:p>
            <a:pPr>
              <a:buFont typeface="Wingdings" panose="05000000000000000000" pitchFamily="2" charset="2"/>
              <a:buChar char="ü"/>
            </a:pPr>
            <a:r>
              <a:rPr lang="fa-IR" sz="2400" dirty="0">
                <a:solidFill>
                  <a:schemeClr val="tx1">
                    <a:lumMod val="50000"/>
                  </a:schemeClr>
                </a:solidFill>
                <a:cs typeface="B Nazanin" panose="00000400000000000000" pitchFamily="2" charset="-78"/>
              </a:rPr>
              <a:t>خصوصیت اصلی یک مدیر خدا باور </a:t>
            </a:r>
            <a:r>
              <a:rPr lang="fa-IR" sz="2400" dirty="0">
                <a:solidFill>
                  <a:srgbClr val="FF0000"/>
                </a:solidFill>
                <a:cs typeface="B Nazanin" panose="00000400000000000000" pitchFamily="2" charset="-78"/>
              </a:rPr>
              <a:t>انس با خداست</a:t>
            </a:r>
            <a:r>
              <a:rPr lang="fa-IR" sz="2400" dirty="0" smtClean="0">
                <a:solidFill>
                  <a:srgbClr val="FF0000"/>
                </a:solidFill>
                <a:cs typeface="B Nazanin" panose="00000400000000000000" pitchFamily="2" charset="-78"/>
              </a:rPr>
              <a:t>.</a:t>
            </a:r>
            <a:endParaRPr lang="en-US" sz="2400" dirty="0">
              <a:solidFill>
                <a:srgbClr val="FF0000"/>
              </a:solidFill>
              <a:cs typeface="B Nazanin" panose="00000400000000000000" pitchFamily="2" charset="-78"/>
            </a:endParaRPr>
          </a:p>
          <a:p>
            <a:pPr>
              <a:buFont typeface="Wingdings" panose="05000000000000000000" pitchFamily="2" charset="2"/>
              <a:buChar char="ü"/>
            </a:pPr>
            <a:r>
              <a:rPr lang="fa-IR" sz="2400" dirty="0">
                <a:solidFill>
                  <a:srgbClr val="FF0000"/>
                </a:solidFill>
                <a:cs typeface="B Nazanin" panose="00000400000000000000" pitchFamily="2" charset="-78"/>
              </a:rPr>
              <a:t>عدم حسادت </a:t>
            </a:r>
            <a:r>
              <a:rPr lang="fa-IR" sz="2400" dirty="0">
                <a:solidFill>
                  <a:schemeClr val="tx1">
                    <a:lumMod val="50000"/>
                  </a:schemeClr>
                </a:solidFill>
                <a:cs typeface="B Nazanin" panose="00000400000000000000" pitchFamily="2" charset="-78"/>
              </a:rPr>
              <a:t>یکی دیگر از خصوصیات مدیر اسلامی است</a:t>
            </a:r>
            <a:r>
              <a:rPr lang="fa-IR" sz="2400" dirty="0" smtClean="0">
                <a:solidFill>
                  <a:schemeClr val="tx1">
                    <a:lumMod val="50000"/>
                  </a:schemeClr>
                </a:solidFill>
                <a:cs typeface="B Nazanin" panose="00000400000000000000" pitchFamily="2" charset="-78"/>
              </a:rPr>
              <a:t>.</a:t>
            </a:r>
            <a:endParaRPr lang="en-US" sz="2400" dirty="0">
              <a:solidFill>
                <a:schemeClr val="tx1">
                  <a:lumMod val="50000"/>
                </a:schemeClr>
              </a:solidFill>
              <a:cs typeface="B Nazanin" panose="00000400000000000000" pitchFamily="2" charset="-78"/>
            </a:endParaRPr>
          </a:p>
          <a:p>
            <a:pPr>
              <a:buFont typeface="Wingdings" panose="05000000000000000000" pitchFamily="2" charset="2"/>
              <a:buChar char="ü"/>
            </a:pPr>
            <a:r>
              <a:rPr lang="fa-IR" sz="2400" dirty="0" smtClean="0">
                <a:solidFill>
                  <a:srgbClr val="FF0000"/>
                </a:solidFill>
                <a:cs typeface="B Nazanin" panose="00000400000000000000" pitchFamily="2" charset="-78"/>
              </a:rPr>
              <a:t>غرو</a:t>
            </a:r>
            <a:r>
              <a:rPr lang="fa-IR" sz="2400" dirty="0" smtClean="0">
                <a:solidFill>
                  <a:schemeClr val="tx1">
                    <a:lumMod val="50000"/>
                  </a:schemeClr>
                </a:solidFill>
                <a:cs typeface="B Nazanin" panose="00000400000000000000" pitchFamily="2" charset="-78"/>
              </a:rPr>
              <a:t>ر </a:t>
            </a:r>
            <a:r>
              <a:rPr lang="fa-IR" sz="2400" dirty="0">
                <a:solidFill>
                  <a:schemeClr val="tx1">
                    <a:lumMod val="50000"/>
                  </a:schemeClr>
                </a:solidFill>
                <a:cs typeface="B Nazanin" panose="00000400000000000000" pitchFamily="2" charset="-78"/>
              </a:rPr>
              <a:t>مانع بالندگی و تکامل و زمینه در جا زدن و نرسیدن به موفقیت است</a:t>
            </a:r>
            <a:r>
              <a:rPr lang="fa-IR" sz="2400" dirty="0" smtClean="0">
                <a:solidFill>
                  <a:schemeClr val="tx1">
                    <a:lumMod val="50000"/>
                  </a:schemeClr>
                </a:solidFill>
                <a:cs typeface="B Nazanin" panose="00000400000000000000" pitchFamily="2" charset="-78"/>
              </a:rPr>
              <a:t>.</a:t>
            </a:r>
            <a:endParaRPr lang="en-US" sz="2400" dirty="0">
              <a:solidFill>
                <a:schemeClr val="tx1">
                  <a:lumMod val="50000"/>
                </a:schemeClr>
              </a:solidFill>
              <a:cs typeface="B Nazanin" panose="00000400000000000000" pitchFamily="2" charset="-78"/>
            </a:endParaRPr>
          </a:p>
          <a:p>
            <a:pPr>
              <a:buFont typeface="Wingdings" panose="05000000000000000000" pitchFamily="2" charset="2"/>
              <a:buChar char="ü"/>
            </a:pPr>
            <a:r>
              <a:rPr lang="fa-IR" sz="2400" dirty="0">
                <a:solidFill>
                  <a:srgbClr val="FF0000"/>
                </a:solidFill>
                <a:cs typeface="B Nazanin" panose="00000400000000000000" pitchFamily="2" charset="-78"/>
              </a:rPr>
              <a:t>آشکار کردن سیمای فاسدان</a:t>
            </a:r>
            <a:r>
              <a:rPr lang="fa-IR" sz="2400" dirty="0">
                <a:solidFill>
                  <a:schemeClr val="tx1">
                    <a:lumMod val="50000"/>
                  </a:schemeClr>
                </a:solidFill>
                <a:cs typeface="B Nazanin" panose="00000400000000000000" pitchFamily="2" charset="-78"/>
              </a:rPr>
              <a:t> از مسئولیت های مدیر اسلامی است</a:t>
            </a:r>
            <a:r>
              <a:rPr lang="fa-IR" sz="2400" dirty="0" smtClean="0">
                <a:solidFill>
                  <a:schemeClr val="tx1">
                    <a:lumMod val="50000"/>
                  </a:schemeClr>
                </a:solidFill>
                <a:cs typeface="B Nazanin" panose="00000400000000000000" pitchFamily="2" charset="-78"/>
              </a:rPr>
              <a:t>.</a:t>
            </a:r>
            <a:endParaRPr lang="en-US" sz="2400" dirty="0">
              <a:solidFill>
                <a:schemeClr val="tx1">
                  <a:lumMod val="50000"/>
                </a:schemeClr>
              </a:solidFill>
              <a:cs typeface="B Nazanin" panose="00000400000000000000" pitchFamily="2" charset="-78"/>
            </a:endParaRPr>
          </a:p>
          <a:p>
            <a:pPr>
              <a:buFont typeface="Wingdings" panose="05000000000000000000" pitchFamily="2" charset="2"/>
              <a:buChar char="ü"/>
            </a:pPr>
            <a:r>
              <a:rPr lang="fa-IR" sz="2400" dirty="0" smtClean="0">
                <a:solidFill>
                  <a:schemeClr val="tx1">
                    <a:lumMod val="50000"/>
                  </a:schemeClr>
                </a:solidFill>
                <a:cs typeface="B Nazanin" panose="00000400000000000000" pitchFamily="2" charset="-78"/>
              </a:rPr>
              <a:t>در </a:t>
            </a:r>
            <a:r>
              <a:rPr lang="fa-IR" sz="2400" dirty="0">
                <a:solidFill>
                  <a:schemeClr val="tx1">
                    <a:lumMod val="50000"/>
                  </a:schemeClr>
                </a:solidFill>
                <a:cs typeface="B Nazanin" panose="00000400000000000000" pitchFamily="2" charset="-78"/>
              </a:rPr>
              <a:t>روش تنبیه خطاکار </a:t>
            </a:r>
            <a:r>
              <a:rPr lang="fa-IR" sz="2400" dirty="0">
                <a:solidFill>
                  <a:srgbClr val="FF0000"/>
                </a:solidFill>
                <a:cs typeface="B Nazanin" panose="00000400000000000000" pitchFamily="2" charset="-78"/>
              </a:rPr>
              <a:t>حفظ آبرو </a:t>
            </a:r>
            <a:r>
              <a:rPr lang="fa-IR" sz="2400" dirty="0">
                <a:solidFill>
                  <a:schemeClr val="tx1">
                    <a:lumMod val="50000"/>
                  </a:schemeClr>
                </a:solidFill>
                <a:cs typeface="B Nazanin" panose="00000400000000000000" pitchFamily="2" charset="-78"/>
              </a:rPr>
              <a:t>و حیثیت فرد حائز اهمیت است</a:t>
            </a:r>
            <a:r>
              <a:rPr lang="fa-IR" sz="2400" dirty="0" smtClean="0">
                <a:solidFill>
                  <a:schemeClr val="tx1">
                    <a:lumMod val="50000"/>
                  </a:schemeClr>
                </a:solidFill>
                <a:cs typeface="B Nazanin" panose="00000400000000000000" pitchFamily="2" charset="-78"/>
              </a:rPr>
              <a:t>.</a:t>
            </a:r>
          </a:p>
          <a:p>
            <a:pPr>
              <a:buFont typeface="Wingdings" panose="05000000000000000000" pitchFamily="2" charset="2"/>
              <a:buChar char="ü"/>
            </a:pPr>
            <a:r>
              <a:rPr lang="fa-IR" sz="2400" dirty="0">
                <a:solidFill>
                  <a:srgbClr val="FF0000"/>
                </a:solidFill>
                <a:cs typeface="B Nazanin" panose="00000400000000000000" pitchFamily="2" charset="-78"/>
              </a:rPr>
              <a:t>کاری را بزرگ شمردن </a:t>
            </a:r>
            <a:r>
              <a:rPr lang="fa-IR" sz="2400" dirty="0">
                <a:solidFill>
                  <a:schemeClr val="tx1">
                    <a:lumMod val="50000"/>
                  </a:schemeClr>
                </a:solidFill>
                <a:cs typeface="B Nazanin" panose="00000400000000000000" pitchFamily="2" charset="-78"/>
              </a:rPr>
              <a:t>سبب خاموش شدن نور حق می شود.</a:t>
            </a:r>
            <a:endParaRPr lang="en-US" sz="2400" dirty="0">
              <a:solidFill>
                <a:schemeClr val="tx1">
                  <a:lumMod val="50000"/>
                </a:schemeClr>
              </a:solidFill>
              <a:cs typeface="B Nazanin" panose="00000400000000000000" pitchFamily="2" charset="-78"/>
            </a:endParaRPr>
          </a:p>
          <a:p>
            <a:pPr>
              <a:buFont typeface="Wingdings" panose="05000000000000000000" pitchFamily="2" charset="2"/>
              <a:buChar char="ü"/>
            </a:pPr>
            <a:r>
              <a:rPr lang="fa-IR" sz="2400" dirty="0">
                <a:solidFill>
                  <a:schemeClr val="tx1">
                    <a:lumMod val="50000"/>
                  </a:schemeClr>
                </a:solidFill>
                <a:cs typeface="B Nazanin" panose="00000400000000000000" pitchFamily="2" charset="-78"/>
              </a:rPr>
              <a:t>بهترین سفارش مؤمنان و بهترین پایان نامه کار در پیشگاه خداوند </a:t>
            </a:r>
            <a:r>
              <a:rPr lang="fa-IR" sz="2400" dirty="0">
                <a:solidFill>
                  <a:srgbClr val="FF0000"/>
                </a:solidFill>
                <a:cs typeface="B Nazanin" panose="00000400000000000000" pitchFamily="2" charset="-78"/>
              </a:rPr>
              <a:t>تقوای الهی </a:t>
            </a:r>
            <a:r>
              <a:rPr lang="fa-IR" sz="2400" dirty="0">
                <a:solidFill>
                  <a:schemeClr val="tx1">
                    <a:lumMod val="50000"/>
                  </a:schemeClr>
                </a:solidFill>
                <a:cs typeface="B Nazanin" panose="00000400000000000000" pitchFamily="2" charset="-78"/>
              </a:rPr>
              <a:t>است.</a:t>
            </a:r>
            <a:endParaRPr lang="en-US" sz="2400" dirty="0">
              <a:solidFill>
                <a:schemeClr val="tx1">
                  <a:lumMod val="50000"/>
                </a:schemeClr>
              </a:solidFill>
              <a:cs typeface="B Nazanin" panose="00000400000000000000" pitchFamily="2" charset="-78"/>
            </a:endParaRPr>
          </a:p>
          <a:p>
            <a:pPr>
              <a:buFont typeface="Wingdings" panose="05000000000000000000" pitchFamily="2" charset="2"/>
              <a:buChar char="ü"/>
            </a:pPr>
            <a:r>
              <a:rPr lang="fa-IR" sz="2400" dirty="0">
                <a:solidFill>
                  <a:schemeClr val="tx1">
                    <a:lumMod val="50000"/>
                  </a:schemeClr>
                </a:solidFill>
                <a:cs typeface="B Nazanin" panose="00000400000000000000" pitchFamily="2" charset="-78"/>
              </a:rPr>
              <a:t>وسیله پوشاندن عیب ها </a:t>
            </a:r>
            <a:r>
              <a:rPr lang="fa-IR" sz="2400" dirty="0">
                <a:solidFill>
                  <a:srgbClr val="FF0000"/>
                </a:solidFill>
                <a:cs typeface="B Nazanin" panose="00000400000000000000" pitchFamily="2" charset="-78"/>
              </a:rPr>
              <a:t>پرسش کردن </a:t>
            </a:r>
            <a:r>
              <a:rPr lang="fa-IR" sz="2400" dirty="0">
                <a:solidFill>
                  <a:schemeClr val="tx1">
                    <a:lumMod val="50000"/>
                  </a:schemeClr>
                </a:solidFill>
                <a:cs typeface="B Nazanin" panose="00000400000000000000" pitchFamily="2" charset="-78"/>
              </a:rPr>
              <a:t>است.</a:t>
            </a:r>
            <a:endParaRPr lang="en-US" sz="2400" dirty="0">
              <a:solidFill>
                <a:schemeClr val="tx1">
                  <a:lumMod val="50000"/>
                </a:schemeClr>
              </a:solidFill>
              <a:cs typeface="B Nazanin" panose="00000400000000000000" pitchFamily="2" charset="-78"/>
            </a:endParaRPr>
          </a:p>
          <a:p>
            <a:pPr marL="0" indent="0">
              <a:buNone/>
            </a:pPr>
            <a:endParaRPr lang="en-US" dirty="0">
              <a:solidFill>
                <a:schemeClr val="tx1">
                  <a:lumMod val="50000"/>
                </a:schemeClr>
              </a:solidFill>
            </a:endParaRPr>
          </a:p>
        </p:txBody>
      </p:sp>
    </p:spTree>
    <p:extLst>
      <p:ext uri="{BB962C8B-B14F-4D97-AF65-F5344CB8AC3E}">
        <p14:creationId xmlns:p14="http://schemas.microsoft.com/office/powerpoint/2010/main" val="39047500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noAutofit/>
          </a:bodyPr>
          <a:lstStyle/>
          <a:p>
            <a:pPr algn="r"/>
            <a:r>
              <a:rPr lang="fa-IR" sz="3600" b="1" dirty="0" smtClean="0">
                <a:solidFill>
                  <a:schemeClr val="tx1"/>
                </a:solidFill>
                <a:cs typeface="B Titr" panose="00000700000000000000" pitchFamily="2" charset="-78"/>
              </a:rPr>
              <a:t>فصل اول – کاربرد باور ها و اعتقادات در مدیریت</a:t>
            </a:r>
            <a:endParaRPr lang="fa-IR" sz="3600" b="1" dirty="0">
              <a:solidFill>
                <a:schemeClr val="tx1"/>
              </a:solidFill>
              <a:cs typeface="B Titr" panose="00000700000000000000" pitchFamily="2" charset="-78"/>
            </a:endParaRPr>
          </a:p>
        </p:txBody>
      </p:sp>
      <p:sp>
        <p:nvSpPr>
          <p:cNvPr id="3" name="Content Placeholder 2"/>
          <p:cNvSpPr>
            <a:spLocks noGrp="1"/>
          </p:cNvSpPr>
          <p:nvPr>
            <p:ph idx="1"/>
          </p:nvPr>
        </p:nvSpPr>
        <p:spPr>
          <a:xfrm>
            <a:off x="457200" y="1340768"/>
            <a:ext cx="8229600" cy="4983832"/>
          </a:xfrm>
        </p:spPr>
        <p:txBody>
          <a:bodyPr>
            <a:normAutofit/>
          </a:bodyPr>
          <a:lstStyle/>
          <a:p>
            <a:pPr marL="0" indent="0">
              <a:buNone/>
            </a:pPr>
            <a:r>
              <a:rPr lang="fa-IR" sz="2800" b="1" dirty="0">
                <a:solidFill>
                  <a:srgbClr val="FF0000"/>
                </a:solidFill>
                <a:cs typeface="B Nazanin" panose="00000400000000000000" pitchFamily="2" charset="-78"/>
              </a:rPr>
              <a:t>حکمت 78- آزادی و اختیار انسان</a:t>
            </a:r>
            <a:endParaRPr lang="en-US" sz="2800" dirty="0">
              <a:solidFill>
                <a:srgbClr val="FF0000"/>
              </a:solidFill>
              <a:cs typeface="B Nazanin" panose="00000400000000000000" pitchFamily="2" charset="-78"/>
            </a:endParaRPr>
          </a:p>
          <a:p>
            <a:pPr marL="0" indent="0">
              <a:buNone/>
            </a:pPr>
            <a:r>
              <a:rPr lang="fa-IR" sz="2800" dirty="0">
                <a:cs typeface="B Nazanin" panose="00000400000000000000" pitchFamily="2" charset="-78"/>
              </a:rPr>
              <a:t>خداوند بندگان خود را فرمان داد در حالی که اختیار دارند و نهی فرمود تا بترسند و چیز دشواری را تکلیف نفرمود.</a:t>
            </a:r>
            <a:endParaRPr lang="en-US" sz="2800" dirty="0">
              <a:cs typeface="B Nazanin" panose="00000400000000000000" pitchFamily="2" charset="-78"/>
            </a:endParaRPr>
          </a:p>
          <a:p>
            <a:pPr marL="0" indent="0">
              <a:buNone/>
            </a:pPr>
            <a:r>
              <a:rPr lang="fa-IR" sz="2800" b="1" dirty="0">
                <a:solidFill>
                  <a:srgbClr val="FF0000"/>
                </a:solidFill>
                <a:cs typeface="B Nazanin" panose="00000400000000000000" pitchFamily="2" charset="-78"/>
              </a:rPr>
              <a:t>حکمت 47- ارزش های والای انسانی</a:t>
            </a:r>
            <a:endParaRPr lang="en-US" sz="2800" dirty="0">
              <a:solidFill>
                <a:srgbClr val="FF0000"/>
              </a:solidFill>
              <a:cs typeface="B Nazanin" panose="00000400000000000000" pitchFamily="2" charset="-78"/>
            </a:endParaRPr>
          </a:p>
          <a:p>
            <a:pPr marL="0" indent="0">
              <a:buNone/>
            </a:pPr>
            <a:r>
              <a:rPr lang="fa-IR" sz="2800" dirty="0">
                <a:cs typeface="B Nazanin" panose="00000400000000000000" pitchFamily="2" charset="-78"/>
              </a:rPr>
              <a:t>و درود خداوند بر او فرمود: ارزش مرد به اندازه همت اوست، و راستگویی او به میزان جوانمردیش، و شجاعت او به قدر ننگی است که احساس می کند، و پاکدامنی او به اندازه غیرت اوست.</a:t>
            </a:r>
            <a:endParaRPr lang="en-US" sz="2800" dirty="0">
              <a:cs typeface="B Nazanin" panose="00000400000000000000" pitchFamily="2" charset="-78"/>
            </a:endParaRPr>
          </a:p>
          <a:p>
            <a:pPr marL="0" indent="0">
              <a:buNone/>
            </a:pPr>
            <a:r>
              <a:rPr lang="fa-IR" sz="2800" dirty="0">
                <a:cs typeface="B Nazanin" panose="00000400000000000000" pitchFamily="2" charset="-78"/>
              </a:rPr>
              <a:t>و درود خدا بر او فرمود: قناعت ثروتی است که پایان نمی پذیرد ( حکمت57)</a:t>
            </a:r>
            <a:endParaRPr lang="en-US" sz="2800" dirty="0">
              <a:cs typeface="B Nazanin" panose="00000400000000000000" pitchFamily="2" charset="-78"/>
            </a:endParaRPr>
          </a:p>
          <a:p>
            <a:pPr marL="0" indent="0">
              <a:buNone/>
            </a:pPr>
            <a:endParaRPr lang="fa-IR" sz="2800" dirty="0">
              <a:cs typeface="B Nazanin" panose="00000400000000000000" pitchFamily="2" charset="-78"/>
            </a:endParaRPr>
          </a:p>
          <a:p>
            <a:pPr marL="0" indent="0">
              <a:buNone/>
            </a:pPr>
            <a:endParaRPr lang="fa-IR" sz="2800" dirty="0" smtClean="0">
              <a:cs typeface="B Nazanin" panose="00000400000000000000" pitchFamily="2" charset="-78"/>
            </a:endParaRPr>
          </a:p>
          <a:p>
            <a:pPr marL="0" indent="0">
              <a:buNone/>
            </a:pPr>
            <a:endParaRPr lang="fa-IR" sz="2800" dirty="0" smtClean="0">
              <a:cs typeface="B Nazanin" panose="00000400000000000000" pitchFamily="2" charset="-78"/>
            </a:endParaRPr>
          </a:p>
          <a:p>
            <a:pPr marL="0" indent="0">
              <a:buNone/>
            </a:pPr>
            <a:endParaRPr lang="fa-IR" sz="2800" dirty="0" smtClean="0">
              <a:cs typeface="B Nazanin" panose="00000400000000000000" pitchFamily="2" charset="-78"/>
            </a:endParaRPr>
          </a:p>
          <a:p>
            <a:pPr marL="0" indent="0">
              <a:buNone/>
            </a:pPr>
            <a:endParaRPr lang="fa-IR" sz="2800" dirty="0" smtClean="0">
              <a:cs typeface="B Nazanin" panose="00000400000000000000" pitchFamily="2" charset="-78"/>
            </a:endParaRPr>
          </a:p>
          <a:p>
            <a:pPr marL="0" indent="0">
              <a:buNone/>
            </a:pPr>
            <a:endParaRPr lang="fa-IR" sz="2800" dirty="0" smtClean="0">
              <a:cs typeface="B Nazanin" panose="00000400000000000000" pitchFamily="2" charset="-78"/>
            </a:endParaRPr>
          </a:p>
        </p:txBody>
      </p:sp>
    </p:spTree>
    <p:extLst>
      <p:ext uri="{BB962C8B-B14F-4D97-AF65-F5344CB8AC3E}">
        <p14:creationId xmlns:p14="http://schemas.microsoft.com/office/powerpoint/2010/main" val="11802433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noAutofit/>
          </a:bodyPr>
          <a:lstStyle/>
          <a:p>
            <a:pPr algn="r"/>
            <a:r>
              <a:rPr lang="fa-IR" sz="3600" b="1" dirty="0" smtClean="0">
                <a:solidFill>
                  <a:schemeClr val="tx1"/>
                </a:solidFill>
                <a:cs typeface="B Titr" panose="00000700000000000000" pitchFamily="2" charset="-78"/>
              </a:rPr>
              <a:t>فصل اول – کاربرد باور ها و اعتقادات در مدیریت</a:t>
            </a:r>
            <a:endParaRPr lang="fa-IR" sz="3600" b="1" dirty="0">
              <a:solidFill>
                <a:schemeClr val="tx1"/>
              </a:solidFill>
              <a:cs typeface="B Titr" panose="00000700000000000000" pitchFamily="2" charset="-78"/>
            </a:endParaRPr>
          </a:p>
        </p:txBody>
      </p:sp>
      <p:sp>
        <p:nvSpPr>
          <p:cNvPr id="3" name="Content Placeholder 2"/>
          <p:cNvSpPr>
            <a:spLocks noGrp="1"/>
          </p:cNvSpPr>
          <p:nvPr>
            <p:ph idx="1"/>
          </p:nvPr>
        </p:nvSpPr>
        <p:spPr>
          <a:xfrm>
            <a:off x="395536" y="1340768"/>
            <a:ext cx="8229600" cy="4983832"/>
          </a:xfrm>
        </p:spPr>
        <p:txBody>
          <a:bodyPr>
            <a:normAutofit fontScale="92500" lnSpcReduction="10000"/>
          </a:bodyPr>
          <a:lstStyle/>
          <a:p>
            <a:pPr marL="0" indent="0">
              <a:buNone/>
            </a:pPr>
            <a:endParaRPr lang="fa-IR" sz="2800" dirty="0">
              <a:cs typeface="B Nazanin" panose="00000400000000000000" pitchFamily="2" charset="-78"/>
            </a:endParaRPr>
          </a:p>
          <a:p>
            <a:pPr marL="0" indent="0">
              <a:buNone/>
            </a:pPr>
            <a:r>
              <a:rPr lang="fa-IR" sz="2800" b="1" dirty="0">
                <a:solidFill>
                  <a:srgbClr val="FF0000"/>
                </a:solidFill>
                <a:cs typeface="B Nazanin" panose="00000400000000000000" pitchFamily="2" charset="-78"/>
              </a:rPr>
              <a:t>حکمت 78-اوصاف انسان های بی ارزش</a:t>
            </a:r>
          </a:p>
          <a:p>
            <a:pPr marL="0" indent="0">
              <a:buNone/>
            </a:pPr>
            <a:r>
              <a:rPr lang="fa-IR" sz="2800" b="1" dirty="0">
                <a:solidFill>
                  <a:srgbClr val="FF0000"/>
                </a:solidFill>
                <a:cs typeface="B Nazanin" panose="00000400000000000000" pitchFamily="2" charset="-78"/>
              </a:rPr>
              <a:t>اقسام مردم (مردم شناسی): </a:t>
            </a:r>
            <a:r>
              <a:rPr lang="fa-IR" sz="2800" dirty="0">
                <a:cs typeface="B Nazanin" panose="00000400000000000000" pitchFamily="2" charset="-78"/>
              </a:rPr>
              <a:t>مردم سه دسته اند ، دانشمندان الهی و آموزنده</a:t>
            </a:r>
            <a:r>
              <a:rPr lang="fa-IR" sz="2800" dirty="0" smtClean="0">
                <a:cs typeface="B Nazanin" panose="00000400000000000000" pitchFamily="2" charset="-78"/>
              </a:rPr>
              <a:t>‏گان </a:t>
            </a:r>
            <a:r>
              <a:rPr lang="fa-IR" sz="2800" dirty="0">
                <a:cs typeface="B Nazanin" panose="00000400000000000000" pitchFamily="2" charset="-78"/>
              </a:rPr>
              <a:t>بر راه رستگاری و پشه های دست خوش باد و طوفان و همیشه سرگردان، که به دنبال هر سر و صدایی می‏روند.</a:t>
            </a:r>
          </a:p>
          <a:p>
            <a:pPr marL="0" indent="0">
              <a:buNone/>
            </a:pPr>
            <a:r>
              <a:rPr lang="fa-IR" sz="2800" dirty="0">
                <a:cs typeface="B Nazanin" panose="00000400000000000000" pitchFamily="2" charset="-78"/>
              </a:rPr>
              <a:t>ارزش والای دانش: دانش بهتر از مال است زیرا علم تورا نگهبان است </a:t>
            </a:r>
            <a:endParaRPr lang="fa-IR" sz="2800" dirty="0" smtClean="0">
              <a:cs typeface="B Nazanin" panose="00000400000000000000" pitchFamily="2" charset="-78"/>
            </a:endParaRPr>
          </a:p>
          <a:p>
            <a:pPr marL="0" indent="0">
              <a:buNone/>
            </a:pPr>
            <a:r>
              <a:rPr lang="fa-IR" sz="2800" b="1" dirty="0">
                <a:solidFill>
                  <a:srgbClr val="FF0000"/>
                </a:solidFill>
                <a:cs typeface="B Nazanin" panose="00000400000000000000" pitchFamily="2" charset="-78"/>
              </a:rPr>
              <a:t>ارزش دانشمندان </a:t>
            </a:r>
            <a:r>
              <a:rPr lang="fa-IR" sz="2800" b="1" dirty="0">
                <a:cs typeface="B Nazanin" panose="00000400000000000000" pitchFamily="2" charset="-78"/>
              </a:rPr>
              <a:t>: </a:t>
            </a:r>
            <a:r>
              <a:rPr lang="fa-IR" sz="2800" dirty="0">
                <a:cs typeface="B Nazanin" panose="00000400000000000000" pitchFamily="2" charset="-78"/>
              </a:rPr>
              <a:t>ثروت اندوزان بی تقوا مرده گرچه به ظاهر زنده اند، اما دانشمندان! تا دنیا برقرار است زنده اند، بدن هایشان گرچه در زمین پنهان اما یاد آنان در دل ها همیشه زنده است</a:t>
            </a:r>
            <a:r>
              <a:rPr lang="fa-IR" sz="2800" dirty="0" smtClean="0">
                <a:cs typeface="B Nazanin" panose="00000400000000000000" pitchFamily="2" charset="-78"/>
              </a:rPr>
              <a:t>.</a:t>
            </a:r>
            <a:endParaRPr lang="fa-IR" sz="2800" b="1" dirty="0">
              <a:cs typeface="B Nazanin" panose="00000400000000000000" pitchFamily="2" charset="-78"/>
            </a:endParaRPr>
          </a:p>
          <a:p>
            <a:pPr marL="0" indent="0">
              <a:buNone/>
            </a:pPr>
            <a:r>
              <a:rPr lang="fa-IR" sz="2800" b="1" dirty="0" smtClean="0">
                <a:solidFill>
                  <a:srgbClr val="FF0000"/>
                </a:solidFill>
                <a:cs typeface="B Nazanin" panose="00000400000000000000" pitchFamily="2" charset="-78"/>
              </a:rPr>
              <a:t>نامه </a:t>
            </a:r>
            <a:r>
              <a:rPr lang="fa-IR" sz="2800" b="1" dirty="0">
                <a:solidFill>
                  <a:srgbClr val="FF0000"/>
                </a:solidFill>
                <a:cs typeface="B Nazanin" panose="00000400000000000000" pitchFamily="2" charset="-78"/>
              </a:rPr>
              <a:t>53- اخلاق رهبری با انسان ها (روش برخورد با مردم)</a:t>
            </a:r>
          </a:p>
          <a:p>
            <a:pPr marL="0" indent="0">
              <a:buNone/>
            </a:pPr>
            <a:r>
              <a:rPr lang="fa-IR" sz="2800" dirty="0">
                <a:cs typeface="B Nazanin" panose="00000400000000000000" pitchFamily="2" charset="-78"/>
              </a:rPr>
              <a:t>به مردم نگو، به من فرمان دادند و من نیز فرمان میدهم، که این گونه خود بزرگ بینی دل را فاسد و دین را پژمرده و موجب زوال نعمت است .</a:t>
            </a:r>
          </a:p>
          <a:p>
            <a:endParaRPr lang="fa-IR" sz="2800" dirty="0" smtClean="0">
              <a:cs typeface="B Nazanin" panose="00000400000000000000" pitchFamily="2" charset="-78"/>
            </a:endParaRPr>
          </a:p>
        </p:txBody>
      </p:sp>
    </p:spTree>
    <p:extLst>
      <p:ext uri="{BB962C8B-B14F-4D97-AF65-F5344CB8AC3E}">
        <p14:creationId xmlns:p14="http://schemas.microsoft.com/office/powerpoint/2010/main" val="22332214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1143000"/>
          </a:xfrm>
        </p:spPr>
        <p:txBody>
          <a:bodyPr>
            <a:noAutofit/>
          </a:bodyPr>
          <a:lstStyle/>
          <a:p>
            <a:pPr algn="ctr"/>
            <a:r>
              <a:rPr lang="fa-IR" sz="4000" b="1" dirty="0">
                <a:solidFill>
                  <a:schemeClr val="tx1"/>
                </a:solidFill>
                <a:cs typeface="B Titr" panose="00000700000000000000" pitchFamily="2" charset="-78"/>
              </a:rPr>
              <a:t>فصل </a:t>
            </a:r>
            <a:r>
              <a:rPr lang="fa-IR" sz="4000" b="1" dirty="0" smtClean="0">
                <a:solidFill>
                  <a:schemeClr val="tx1"/>
                </a:solidFill>
                <a:cs typeface="B Titr" panose="00000700000000000000" pitchFamily="2" charset="-78"/>
              </a:rPr>
              <a:t>دوم</a:t>
            </a:r>
            <a:r>
              <a:rPr lang="fa-IR" sz="4000" dirty="0">
                <a:solidFill>
                  <a:schemeClr val="tx1"/>
                </a:solidFill>
                <a:cs typeface="B Titr" panose="00000700000000000000" pitchFamily="2" charset="-78"/>
              </a:rPr>
              <a:t> </a:t>
            </a:r>
            <a:r>
              <a:rPr lang="fa-IR" sz="4000" b="1" dirty="0" smtClean="0">
                <a:solidFill>
                  <a:schemeClr val="tx1"/>
                </a:solidFill>
                <a:cs typeface="B Titr" panose="00000700000000000000" pitchFamily="2" charset="-78"/>
              </a:rPr>
              <a:t>اعتقاد </a:t>
            </a:r>
            <a:r>
              <a:rPr lang="fa-IR" sz="4000" b="1" dirty="0">
                <a:solidFill>
                  <a:schemeClr val="tx1"/>
                </a:solidFill>
                <a:cs typeface="B Titr" panose="00000700000000000000" pitchFamily="2" charset="-78"/>
              </a:rPr>
              <a:t>و باور به خدا ( خداباوری</a:t>
            </a:r>
            <a:r>
              <a:rPr lang="fa-IR" sz="4000" b="1" dirty="0" smtClean="0">
                <a:solidFill>
                  <a:schemeClr val="tx1"/>
                </a:solidFill>
                <a:cs typeface="B Titr" panose="00000700000000000000" pitchFamily="2" charset="-78"/>
              </a:rPr>
              <a:t>)</a:t>
            </a:r>
            <a:endParaRPr lang="fa-IR" sz="4000" dirty="0">
              <a:solidFill>
                <a:schemeClr val="tx1"/>
              </a:solidFill>
              <a:cs typeface="B Titr" panose="00000700000000000000" pitchFamily="2" charset="-78"/>
            </a:endParaRPr>
          </a:p>
        </p:txBody>
      </p:sp>
      <p:sp>
        <p:nvSpPr>
          <p:cNvPr id="3" name="Content Placeholder 2"/>
          <p:cNvSpPr>
            <a:spLocks noGrp="1"/>
          </p:cNvSpPr>
          <p:nvPr>
            <p:ph idx="1"/>
          </p:nvPr>
        </p:nvSpPr>
        <p:spPr>
          <a:xfrm>
            <a:off x="457200" y="1412776"/>
            <a:ext cx="8229600" cy="5184576"/>
          </a:xfrm>
        </p:spPr>
        <p:txBody>
          <a:bodyPr>
            <a:normAutofit/>
          </a:bodyPr>
          <a:lstStyle/>
          <a:p>
            <a:pPr marL="0" indent="0">
              <a:buNone/>
            </a:pPr>
            <a:endParaRPr lang="fa-IR" sz="2400" dirty="0" smtClean="0">
              <a:cs typeface="B Nazanin" panose="00000400000000000000" pitchFamily="2" charset="-78"/>
            </a:endParaRPr>
          </a:p>
          <a:p>
            <a:pPr marL="0" indent="0">
              <a:buNone/>
            </a:pPr>
            <a:endParaRPr lang="fa-IR" sz="2400" dirty="0">
              <a:cs typeface="B Nazanin" panose="00000400000000000000" pitchFamily="2" charset="-78"/>
            </a:endParaRPr>
          </a:p>
          <a:p>
            <a:pPr marL="0" indent="0">
              <a:buNone/>
            </a:pPr>
            <a:r>
              <a:rPr lang="fa-IR" sz="2400" dirty="0" smtClean="0">
                <a:cs typeface="B Nazanin" panose="00000400000000000000" pitchFamily="2" charset="-78"/>
              </a:rPr>
              <a:t>اساس </a:t>
            </a:r>
            <a:r>
              <a:rPr lang="fa-IR" sz="2400" dirty="0">
                <a:cs typeface="B Nazanin" panose="00000400000000000000" pitchFamily="2" charset="-78"/>
              </a:rPr>
              <a:t>دین اسلام بر </a:t>
            </a:r>
            <a:r>
              <a:rPr lang="fa-IR" sz="2400" dirty="0">
                <a:solidFill>
                  <a:srgbClr val="FF0000"/>
                </a:solidFill>
                <a:cs typeface="B Nazanin" panose="00000400000000000000" pitchFamily="2" charset="-78"/>
              </a:rPr>
              <a:t>خداپرستی و توحید </a:t>
            </a:r>
            <a:r>
              <a:rPr lang="fa-IR" sz="2400" dirty="0">
                <a:cs typeface="B Nazanin" panose="00000400000000000000" pitchFamily="2" charset="-78"/>
              </a:rPr>
              <a:t>استوار است و هدف خلقت، </a:t>
            </a:r>
            <a:r>
              <a:rPr lang="fa-IR" sz="2400" dirty="0">
                <a:solidFill>
                  <a:srgbClr val="FF0000"/>
                </a:solidFill>
                <a:cs typeface="B Nazanin" panose="00000400000000000000" pitchFamily="2" charset="-78"/>
              </a:rPr>
              <a:t>خداپرستی و عبادت </a:t>
            </a:r>
            <a:r>
              <a:rPr lang="fa-IR" sz="2400" dirty="0">
                <a:cs typeface="B Nazanin" panose="00000400000000000000" pitchFamily="2" charset="-78"/>
              </a:rPr>
              <a:t>خداوند کریم است</a:t>
            </a:r>
            <a:r>
              <a:rPr lang="fa-IR" sz="2400" dirty="0" smtClean="0">
                <a:cs typeface="B Nazanin" panose="00000400000000000000" pitchFamily="2" charset="-78"/>
              </a:rPr>
              <a:t>.</a:t>
            </a:r>
          </a:p>
          <a:p>
            <a:pPr marL="0" indent="0">
              <a:buNone/>
            </a:pPr>
            <a:endParaRPr lang="fa-IR" sz="2400" dirty="0">
              <a:cs typeface="B Nazanin" panose="00000400000000000000" pitchFamily="2" charset="-78"/>
            </a:endParaRPr>
          </a:p>
          <a:p>
            <a:pPr marL="0" indent="0">
              <a:buNone/>
            </a:pPr>
            <a:endParaRPr lang="fa-IR" sz="2400" dirty="0" smtClean="0">
              <a:cs typeface="B Nazanin" panose="00000400000000000000" pitchFamily="2" charset="-78"/>
            </a:endParaRPr>
          </a:p>
          <a:p>
            <a:pPr marL="0" indent="0">
              <a:buNone/>
            </a:pPr>
            <a:endParaRPr lang="en-US" sz="2400" dirty="0">
              <a:cs typeface="B Nazanin" panose="00000400000000000000" pitchFamily="2" charset="-78"/>
            </a:endParaRPr>
          </a:p>
          <a:p>
            <a:pPr marL="0" indent="0">
              <a:buNone/>
            </a:pPr>
            <a:r>
              <a:rPr lang="fa-IR" sz="2400" dirty="0">
                <a:cs typeface="B Nazanin" panose="00000400000000000000" pitchFamily="2" charset="-78"/>
              </a:rPr>
              <a:t>اصل</a:t>
            </a:r>
            <a:r>
              <a:rPr lang="fa-IR" sz="2400" dirty="0">
                <a:solidFill>
                  <a:srgbClr val="FF0000"/>
                </a:solidFill>
                <a:cs typeface="B Nazanin" panose="00000400000000000000" pitchFamily="2" charset="-78"/>
              </a:rPr>
              <a:t>(( اعتقاد به یگانگی خداوند)) </a:t>
            </a:r>
            <a:r>
              <a:rPr lang="fa-IR" sz="2400" dirty="0">
                <a:cs typeface="B Nazanin" panose="00000400000000000000" pitchFamily="2" charset="-78"/>
              </a:rPr>
              <a:t>پایه و اساس هر رویکرد و پارادایم مدیریت اسلامی است که بر تمام اصول و فنون و روش ها حاکم است.</a:t>
            </a:r>
            <a:endParaRPr lang="en-US" sz="2400" dirty="0">
              <a:cs typeface="B Nazanin" panose="00000400000000000000" pitchFamily="2" charset="-78"/>
            </a:endParaRPr>
          </a:p>
          <a:p>
            <a:pPr marL="0" indent="0">
              <a:buNone/>
            </a:pPr>
            <a:endParaRPr lang="fa-IR" sz="2400" dirty="0">
              <a:cs typeface="B Nazanin" panose="00000400000000000000" pitchFamily="2" charset="-78"/>
            </a:endParaRPr>
          </a:p>
        </p:txBody>
      </p:sp>
    </p:spTree>
    <p:extLst>
      <p:ext uri="{BB962C8B-B14F-4D97-AF65-F5344CB8AC3E}">
        <p14:creationId xmlns:p14="http://schemas.microsoft.com/office/powerpoint/2010/main" val="38615154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1143000"/>
          </a:xfrm>
        </p:spPr>
        <p:txBody>
          <a:bodyPr>
            <a:noAutofit/>
          </a:bodyPr>
          <a:lstStyle/>
          <a:p>
            <a:pPr algn="ctr"/>
            <a:r>
              <a:rPr lang="fa-IR" sz="4000" b="1" dirty="0">
                <a:solidFill>
                  <a:schemeClr val="tx1"/>
                </a:solidFill>
              </a:rPr>
              <a:t>فصل </a:t>
            </a:r>
            <a:r>
              <a:rPr lang="fa-IR" sz="4000" b="1" dirty="0" smtClean="0">
                <a:solidFill>
                  <a:schemeClr val="tx1"/>
                </a:solidFill>
              </a:rPr>
              <a:t>دوم</a:t>
            </a:r>
            <a:r>
              <a:rPr lang="fa-IR" sz="4000" dirty="0">
                <a:solidFill>
                  <a:schemeClr val="tx1"/>
                </a:solidFill>
              </a:rPr>
              <a:t> </a:t>
            </a:r>
            <a:r>
              <a:rPr lang="fa-IR" sz="4000" b="1" dirty="0" smtClean="0">
                <a:solidFill>
                  <a:schemeClr val="tx1"/>
                </a:solidFill>
              </a:rPr>
              <a:t>اعتقاد </a:t>
            </a:r>
            <a:r>
              <a:rPr lang="fa-IR" sz="4000" b="1" dirty="0">
                <a:solidFill>
                  <a:schemeClr val="tx1"/>
                </a:solidFill>
              </a:rPr>
              <a:t>و باور به خدا ( خداباوری)</a:t>
            </a:r>
            <a:r>
              <a:rPr lang="en-US" sz="4000" dirty="0">
                <a:solidFill>
                  <a:schemeClr val="tx1"/>
                </a:solidFill>
              </a:rPr>
              <a:t/>
            </a:r>
            <a:br>
              <a:rPr lang="en-US" sz="4000" dirty="0">
                <a:solidFill>
                  <a:schemeClr val="tx1"/>
                </a:solidFill>
              </a:rPr>
            </a:br>
            <a:endParaRPr lang="fa-IR" sz="4000" dirty="0">
              <a:solidFill>
                <a:schemeClr val="tx1"/>
              </a:solidFill>
              <a:cs typeface="B Titr" panose="00000700000000000000" pitchFamily="2" charset="-78"/>
            </a:endParaRPr>
          </a:p>
        </p:txBody>
      </p:sp>
      <p:sp>
        <p:nvSpPr>
          <p:cNvPr id="3" name="Content Placeholder 2"/>
          <p:cNvSpPr>
            <a:spLocks noGrp="1"/>
          </p:cNvSpPr>
          <p:nvPr>
            <p:ph idx="1"/>
          </p:nvPr>
        </p:nvSpPr>
        <p:spPr>
          <a:xfrm>
            <a:off x="457200" y="1412776"/>
            <a:ext cx="8229600" cy="5184576"/>
          </a:xfrm>
        </p:spPr>
        <p:txBody>
          <a:bodyPr>
            <a:normAutofit/>
          </a:bodyPr>
          <a:lstStyle/>
          <a:p>
            <a:pPr marL="0" indent="0">
              <a:buNone/>
            </a:pPr>
            <a:r>
              <a:rPr lang="fa-IR" sz="2400" b="1" dirty="0">
                <a:solidFill>
                  <a:srgbClr val="FF0000"/>
                </a:solidFill>
                <a:cs typeface="B Nazanin" panose="00000400000000000000" pitchFamily="2" charset="-78"/>
              </a:rPr>
              <a:t>اعتقاد به قدرت و نظارت خداوند</a:t>
            </a:r>
            <a:endParaRPr lang="en-US" sz="2400" dirty="0">
              <a:solidFill>
                <a:srgbClr val="FF0000"/>
              </a:solidFill>
              <a:cs typeface="B Nazanin" panose="00000400000000000000" pitchFamily="2" charset="-78"/>
            </a:endParaRPr>
          </a:p>
          <a:p>
            <a:pPr marL="0" indent="0">
              <a:buNone/>
            </a:pPr>
            <a:r>
              <a:rPr lang="fa-IR" sz="2400" dirty="0">
                <a:cs typeface="B Nazanin" panose="00000400000000000000" pitchFamily="2" charset="-78"/>
              </a:rPr>
              <a:t>چنان آشکار است که فراتر از او چیزی نیست و چنان نهان است که مخفی تر از او یافت نمی شود.</a:t>
            </a:r>
            <a:endParaRPr lang="en-US" sz="2400" dirty="0">
              <a:cs typeface="B Nazanin" panose="00000400000000000000" pitchFamily="2" charset="-78"/>
            </a:endParaRPr>
          </a:p>
          <a:p>
            <a:pPr marL="0" indent="0">
              <a:buNone/>
            </a:pPr>
            <a:r>
              <a:rPr lang="fa-IR" sz="2400" b="1" dirty="0">
                <a:solidFill>
                  <a:srgbClr val="FF0000"/>
                </a:solidFill>
                <a:cs typeface="B Nazanin" panose="00000400000000000000" pitchFamily="2" charset="-78"/>
              </a:rPr>
              <a:t>اقرار به عظمت خداوند: </a:t>
            </a:r>
            <a:endParaRPr lang="fa-IR" sz="2400" b="1" dirty="0" smtClean="0">
              <a:solidFill>
                <a:srgbClr val="FF0000"/>
              </a:solidFill>
              <a:cs typeface="B Nazanin" panose="00000400000000000000" pitchFamily="2" charset="-78"/>
            </a:endParaRPr>
          </a:p>
          <a:p>
            <a:pPr marL="0" indent="0">
              <a:buNone/>
            </a:pPr>
            <a:r>
              <a:rPr lang="fa-IR" sz="2400" b="1" dirty="0" smtClean="0">
                <a:cs typeface="B Nazanin" panose="00000400000000000000" pitchFamily="2" charset="-78"/>
              </a:rPr>
              <a:t> </a:t>
            </a:r>
            <a:r>
              <a:rPr lang="fa-IR" sz="2400" dirty="0">
                <a:cs typeface="B Nazanin" panose="00000400000000000000" pitchFamily="2" charset="-78"/>
              </a:rPr>
              <a:t>شناخت انسان به قدرت خداوند او را خاضع و متواضع خواهد کرد.</a:t>
            </a:r>
            <a:endParaRPr lang="en-US" sz="2400" dirty="0">
              <a:cs typeface="B Nazanin" panose="00000400000000000000" pitchFamily="2" charset="-78"/>
            </a:endParaRPr>
          </a:p>
          <a:p>
            <a:pPr marL="0" indent="0">
              <a:buNone/>
            </a:pPr>
            <a:r>
              <a:rPr lang="fa-IR" sz="2400" dirty="0">
                <a:cs typeface="B Nazanin" panose="00000400000000000000" pitchFamily="2" charset="-78"/>
              </a:rPr>
              <a:t>" هر واحد و تنهایی جز او اندک است و هر عزیزی جز او ذلیل و هر نیرومندی جز او ضعیف و ناتوان است"</a:t>
            </a:r>
            <a:endParaRPr lang="en-US" sz="2400" dirty="0">
              <a:cs typeface="B Nazanin" panose="00000400000000000000" pitchFamily="2" charset="-78"/>
            </a:endParaRPr>
          </a:p>
          <a:p>
            <a:pPr marL="0" indent="0">
              <a:buNone/>
            </a:pPr>
            <a:r>
              <a:rPr lang="fa-IR" sz="2400" b="1" dirty="0">
                <a:solidFill>
                  <a:srgbClr val="FF0000"/>
                </a:solidFill>
                <a:cs typeface="B Nazanin" panose="00000400000000000000" pitchFamily="2" charset="-78"/>
              </a:rPr>
              <a:t>ترس از خدای متعال :</a:t>
            </a:r>
            <a:r>
              <a:rPr lang="fa-IR" sz="2400" dirty="0">
                <a:solidFill>
                  <a:srgbClr val="FF0000"/>
                </a:solidFill>
                <a:cs typeface="B Nazanin" panose="00000400000000000000" pitchFamily="2" charset="-78"/>
              </a:rPr>
              <a:t> </a:t>
            </a:r>
            <a:endParaRPr lang="fa-IR" sz="2400" dirty="0" smtClean="0">
              <a:solidFill>
                <a:srgbClr val="FF0000"/>
              </a:solidFill>
              <a:cs typeface="B Nazanin" panose="00000400000000000000" pitchFamily="2" charset="-78"/>
            </a:endParaRPr>
          </a:p>
          <a:p>
            <a:pPr marL="0" indent="0">
              <a:buNone/>
            </a:pPr>
            <a:r>
              <a:rPr lang="fa-IR" sz="2400" dirty="0" smtClean="0">
                <a:solidFill>
                  <a:srgbClr val="FF0000"/>
                </a:solidFill>
                <a:cs typeface="B Nazanin" panose="00000400000000000000" pitchFamily="2" charset="-78"/>
              </a:rPr>
              <a:t>ترس </a:t>
            </a:r>
            <a:r>
              <a:rPr lang="fa-IR" sz="2400" dirty="0">
                <a:solidFill>
                  <a:srgbClr val="FF0000"/>
                </a:solidFill>
                <a:cs typeface="B Nazanin" panose="00000400000000000000" pitchFamily="2" charset="-78"/>
              </a:rPr>
              <a:t>از خداوند </a:t>
            </a:r>
            <a:r>
              <a:rPr lang="fa-IR" sz="2400" dirty="0">
                <a:cs typeface="B Nazanin" panose="00000400000000000000" pitchFamily="2" charset="-78"/>
              </a:rPr>
              <a:t>لازمه عدالت مداری یک مدیر اسلامی است. </a:t>
            </a:r>
            <a:endParaRPr lang="en-US" sz="2400" dirty="0">
              <a:cs typeface="B Nazanin" panose="00000400000000000000" pitchFamily="2" charset="-78"/>
            </a:endParaRPr>
          </a:p>
          <a:p>
            <a:pPr marL="0" indent="0">
              <a:buNone/>
            </a:pPr>
            <a:r>
              <a:rPr lang="fa-IR" sz="2400" dirty="0">
                <a:cs typeface="B Nazanin" panose="00000400000000000000" pitchFamily="2" charset="-78"/>
              </a:rPr>
              <a:t>هرگاه خدا بخواهد بنده ای را خوار بگرداند دانش را از او دور می گرداند( حکمت 228)</a:t>
            </a:r>
            <a:endParaRPr lang="en-US" sz="2400" dirty="0">
              <a:cs typeface="B Nazanin" panose="00000400000000000000" pitchFamily="2" charset="-78"/>
            </a:endParaRPr>
          </a:p>
          <a:p>
            <a:pPr marL="0" indent="0">
              <a:buNone/>
            </a:pPr>
            <a:endParaRPr lang="fa-IR" sz="2400" dirty="0">
              <a:cs typeface="B Nazanin" panose="00000400000000000000" pitchFamily="2" charset="-78"/>
            </a:endParaRPr>
          </a:p>
        </p:txBody>
      </p:sp>
    </p:spTree>
    <p:extLst>
      <p:ext uri="{BB962C8B-B14F-4D97-AF65-F5344CB8AC3E}">
        <p14:creationId xmlns:p14="http://schemas.microsoft.com/office/powerpoint/2010/main" val="8864681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229600" cy="1143000"/>
          </a:xfrm>
        </p:spPr>
        <p:txBody>
          <a:bodyPr>
            <a:noAutofit/>
          </a:bodyPr>
          <a:lstStyle/>
          <a:p>
            <a:pPr algn="ctr"/>
            <a:r>
              <a:rPr lang="fa-IR" sz="3600" b="1" dirty="0">
                <a:solidFill>
                  <a:schemeClr val="tx1"/>
                </a:solidFill>
                <a:cs typeface="B Nazanin" panose="00000400000000000000" pitchFamily="2" charset="-78"/>
              </a:rPr>
              <a:t>فصل </a:t>
            </a:r>
            <a:r>
              <a:rPr lang="fa-IR" sz="3600" b="1" dirty="0" smtClean="0">
                <a:solidFill>
                  <a:schemeClr val="tx1"/>
                </a:solidFill>
                <a:cs typeface="B Nazanin" panose="00000400000000000000" pitchFamily="2" charset="-78"/>
              </a:rPr>
              <a:t>سوم</a:t>
            </a:r>
            <a:r>
              <a:rPr lang="fa-IR" sz="3600" dirty="0">
                <a:solidFill>
                  <a:schemeClr val="tx1"/>
                </a:solidFill>
                <a:cs typeface="B Nazanin" panose="00000400000000000000" pitchFamily="2" charset="-78"/>
              </a:rPr>
              <a:t> </a:t>
            </a:r>
            <a:r>
              <a:rPr lang="fa-IR" sz="3600" b="1" dirty="0" smtClean="0">
                <a:solidFill>
                  <a:schemeClr val="tx1"/>
                </a:solidFill>
                <a:cs typeface="B Nazanin" panose="00000400000000000000" pitchFamily="2" charset="-78"/>
              </a:rPr>
              <a:t>آخرت گرایی</a:t>
            </a:r>
            <a:endParaRPr lang="fa-IR" sz="3600" dirty="0">
              <a:solidFill>
                <a:schemeClr val="tx1"/>
              </a:solidFill>
              <a:cs typeface="B Nazanin" panose="00000400000000000000" pitchFamily="2" charset="-78"/>
            </a:endParaRPr>
          </a:p>
        </p:txBody>
      </p:sp>
      <p:sp>
        <p:nvSpPr>
          <p:cNvPr id="3" name="Content Placeholder 2"/>
          <p:cNvSpPr>
            <a:spLocks noGrp="1"/>
          </p:cNvSpPr>
          <p:nvPr>
            <p:ph idx="1"/>
          </p:nvPr>
        </p:nvSpPr>
        <p:spPr>
          <a:xfrm>
            <a:off x="611560" y="1484784"/>
            <a:ext cx="8115672" cy="4419600"/>
          </a:xfrm>
        </p:spPr>
        <p:txBody>
          <a:bodyPr>
            <a:normAutofit/>
          </a:bodyPr>
          <a:lstStyle/>
          <a:p>
            <a:pPr marL="0" indent="0" algn="just">
              <a:buNone/>
            </a:pPr>
            <a:r>
              <a:rPr lang="fa-IR" sz="2400" dirty="0">
                <a:cs typeface="B Nazanin" panose="00000400000000000000" pitchFamily="2" charset="-78"/>
              </a:rPr>
              <a:t>صفات پرهیزکاران : نفس او از دستش  به زحمت ولی مردم از او در آسایشند برای قیامت خود را به زحمت می افکند ولی مردم را به رفاه و آسایش می رساند. پرهیزکاران گرامی ترین افراد نزد خدا هستند.</a:t>
            </a:r>
            <a:endParaRPr lang="en-US" sz="2400" dirty="0">
              <a:cs typeface="B Nazanin" panose="00000400000000000000" pitchFamily="2" charset="-78"/>
            </a:endParaRPr>
          </a:p>
          <a:p>
            <a:pPr marL="0" indent="0" algn="just">
              <a:buNone/>
            </a:pPr>
            <a:r>
              <a:rPr lang="fa-IR" sz="2400" dirty="0">
                <a:cs typeface="B Nazanin" panose="00000400000000000000" pitchFamily="2" charset="-78"/>
              </a:rPr>
              <a:t>فلسفه وجودی انسان </a:t>
            </a:r>
            <a:r>
              <a:rPr lang="fa-IR" sz="2400" dirty="0">
                <a:solidFill>
                  <a:srgbClr val="FF0000"/>
                </a:solidFill>
                <a:cs typeface="B Nazanin" panose="00000400000000000000" pitchFamily="2" charset="-78"/>
              </a:rPr>
              <a:t>انجام عمل نیکوست.</a:t>
            </a:r>
            <a:endParaRPr lang="en-US" sz="2400" dirty="0">
              <a:solidFill>
                <a:srgbClr val="FF0000"/>
              </a:solidFill>
              <a:cs typeface="B Nazanin" panose="00000400000000000000" pitchFamily="2" charset="-78"/>
            </a:endParaRPr>
          </a:p>
          <a:p>
            <a:pPr marL="0" indent="0" algn="just">
              <a:buNone/>
            </a:pPr>
            <a:r>
              <a:rPr lang="fa-IR" sz="2400" dirty="0">
                <a:cs typeface="B Nazanin" panose="00000400000000000000" pitchFamily="2" charset="-78"/>
              </a:rPr>
              <a:t>مدیر اسلامی در مجموع </a:t>
            </a:r>
            <a:r>
              <a:rPr lang="fa-IR" sz="2400" dirty="0">
                <a:solidFill>
                  <a:srgbClr val="FF0000"/>
                </a:solidFill>
                <a:cs typeface="B Nazanin" panose="00000400000000000000" pitchFamily="2" charset="-78"/>
              </a:rPr>
              <a:t>دنیا را فرصت طلایی و در عین حال کوتاه</a:t>
            </a:r>
            <a:r>
              <a:rPr lang="fa-IR" sz="2400" dirty="0">
                <a:cs typeface="B Nazanin" panose="00000400000000000000" pitchFamily="2" charset="-78"/>
              </a:rPr>
              <a:t> می داند.</a:t>
            </a:r>
            <a:endParaRPr lang="en-US" sz="2400" dirty="0">
              <a:cs typeface="B Nazanin" panose="00000400000000000000" pitchFamily="2" charset="-78"/>
            </a:endParaRPr>
          </a:p>
          <a:p>
            <a:pPr marL="0" indent="0" algn="just">
              <a:buNone/>
            </a:pPr>
            <a:r>
              <a:rPr lang="fa-IR" sz="2400" dirty="0">
                <a:cs typeface="B Nazanin" panose="00000400000000000000" pitchFamily="2" charset="-78"/>
              </a:rPr>
              <a:t>روحیه تعادل در </a:t>
            </a:r>
            <a:r>
              <a:rPr lang="fa-IR" sz="2400" dirty="0">
                <a:solidFill>
                  <a:srgbClr val="FF0000"/>
                </a:solidFill>
                <a:cs typeface="B Nazanin" panose="00000400000000000000" pitchFamily="2" charset="-78"/>
              </a:rPr>
              <a:t>اثر آخرت گرایی </a:t>
            </a:r>
            <a:r>
              <a:rPr lang="fa-IR" sz="2400" dirty="0">
                <a:cs typeface="B Nazanin" panose="00000400000000000000" pitchFamily="2" charset="-78"/>
              </a:rPr>
              <a:t>در انسان ایجاد می شود.</a:t>
            </a:r>
            <a:endParaRPr lang="en-US" sz="2400" dirty="0">
              <a:cs typeface="B Nazanin" panose="00000400000000000000" pitchFamily="2" charset="-78"/>
            </a:endParaRPr>
          </a:p>
          <a:p>
            <a:pPr marL="0" indent="0" algn="just">
              <a:buNone/>
            </a:pPr>
            <a:r>
              <a:rPr lang="fa-IR" sz="2400" dirty="0">
                <a:cs typeface="B Nazanin" panose="00000400000000000000" pitchFamily="2" charset="-78"/>
              </a:rPr>
              <a:t>روحیه مبارزه با ستمگری از آثار </a:t>
            </a:r>
            <a:r>
              <a:rPr lang="fa-IR" sz="2400" dirty="0">
                <a:solidFill>
                  <a:srgbClr val="FF0000"/>
                </a:solidFill>
                <a:cs typeface="B Nazanin" panose="00000400000000000000" pitchFamily="2" charset="-78"/>
              </a:rPr>
              <a:t>آخرت گرایی </a:t>
            </a:r>
            <a:r>
              <a:rPr lang="fa-IR" sz="2400" dirty="0">
                <a:cs typeface="B Nazanin" panose="00000400000000000000" pitchFamily="2" charset="-78"/>
              </a:rPr>
              <a:t>است.</a:t>
            </a:r>
            <a:endParaRPr lang="en-US" sz="2400" dirty="0">
              <a:cs typeface="B Nazanin" panose="00000400000000000000" pitchFamily="2" charset="-78"/>
            </a:endParaRPr>
          </a:p>
          <a:p>
            <a:pPr marL="0" indent="0" algn="just">
              <a:buNone/>
            </a:pPr>
            <a:r>
              <a:rPr lang="fa-IR" sz="2400" dirty="0">
                <a:cs typeface="B Nazanin" panose="00000400000000000000" pitchFamily="2" charset="-78"/>
              </a:rPr>
              <a:t>روحیه گشایش کار با </a:t>
            </a:r>
            <a:r>
              <a:rPr lang="fa-IR" sz="2400" dirty="0">
                <a:solidFill>
                  <a:srgbClr val="FF0000"/>
                </a:solidFill>
                <a:cs typeface="B Nazanin" panose="00000400000000000000" pitchFamily="2" charset="-78"/>
              </a:rPr>
              <a:t>توکل به خدا باعث </a:t>
            </a:r>
            <a:r>
              <a:rPr lang="fa-IR" sz="2400" dirty="0">
                <a:cs typeface="B Nazanin" panose="00000400000000000000" pitchFamily="2" charset="-78"/>
              </a:rPr>
              <a:t>می شود حتی در سخت ترین شرایط، امید و نشاط داشته باشد، همین روحیه امید و نشاط، باعث تلاش حداکثر خواهد شد که نتیجه آن خروج منطقی از بحران است.</a:t>
            </a:r>
            <a:endParaRPr lang="en-US" sz="2400" dirty="0">
              <a:cs typeface="B Nazanin" panose="00000400000000000000" pitchFamily="2" charset="-78"/>
            </a:endParaRPr>
          </a:p>
          <a:p>
            <a:pPr marL="0" indent="0" algn="just">
              <a:buNone/>
            </a:pPr>
            <a:endParaRPr lang="fa-IR" sz="2400" dirty="0">
              <a:cs typeface="B Nazanin" panose="00000400000000000000" pitchFamily="2" charset="-78"/>
            </a:endParaRPr>
          </a:p>
        </p:txBody>
      </p:sp>
    </p:spTree>
    <p:extLst>
      <p:ext uri="{BB962C8B-B14F-4D97-AF65-F5344CB8AC3E}">
        <p14:creationId xmlns:p14="http://schemas.microsoft.com/office/powerpoint/2010/main" val="36173706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2656"/>
            <a:ext cx="8229600" cy="1143000"/>
          </a:xfrm>
        </p:spPr>
        <p:txBody>
          <a:bodyPr>
            <a:noAutofit/>
          </a:bodyPr>
          <a:lstStyle/>
          <a:p>
            <a:pPr algn="ctr"/>
            <a:r>
              <a:rPr lang="fa-IR" sz="4000" b="1" dirty="0" smtClean="0">
                <a:solidFill>
                  <a:schemeClr val="tx1"/>
                </a:solidFill>
                <a:cs typeface="B Nazanin" panose="00000400000000000000" pitchFamily="2" charset="-78"/>
              </a:rPr>
              <a:t>فصل سوم</a:t>
            </a:r>
            <a:r>
              <a:rPr lang="fa-IR" sz="4000" dirty="0" smtClean="0">
                <a:solidFill>
                  <a:schemeClr val="tx1"/>
                </a:solidFill>
                <a:cs typeface="B Nazanin" panose="00000400000000000000" pitchFamily="2" charset="-78"/>
              </a:rPr>
              <a:t> </a:t>
            </a:r>
            <a:r>
              <a:rPr lang="fa-IR" sz="4000" b="1" dirty="0" smtClean="0">
                <a:solidFill>
                  <a:schemeClr val="tx1"/>
                </a:solidFill>
                <a:cs typeface="B Nazanin" panose="00000400000000000000" pitchFamily="2" charset="-78"/>
              </a:rPr>
              <a:t>آخرت گرایی</a:t>
            </a:r>
            <a:r>
              <a:rPr lang="en-US" sz="4000" dirty="0" smtClean="0">
                <a:solidFill>
                  <a:schemeClr val="tx1"/>
                </a:solidFill>
                <a:cs typeface="B Nazanin" panose="00000400000000000000" pitchFamily="2" charset="-78"/>
              </a:rPr>
              <a:t/>
            </a:r>
            <a:br>
              <a:rPr lang="en-US" sz="4000" dirty="0" smtClean="0">
                <a:solidFill>
                  <a:schemeClr val="tx1"/>
                </a:solidFill>
                <a:cs typeface="B Nazanin" panose="00000400000000000000" pitchFamily="2" charset="-78"/>
              </a:rPr>
            </a:br>
            <a:endParaRPr lang="fa-IR" sz="4000" dirty="0">
              <a:solidFill>
                <a:schemeClr val="tx1"/>
              </a:solidFill>
              <a:cs typeface="B Nazanin" panose="00000400000000000000" pitchFamily="2" charset="-78"/>
            </a:endParaRPr>
          </a:p>
        </p:txBody>
      </p:sp>
      <p:sp>
        <p:nvSpPr>
          <p:cNvPr id="3" name="Content Placeholder 2"/>
          <p:cNvSpPr>
            <a:spLocks noGrp="1"/>
          </p:cNvSpPr>
          <p:nvPr>
            <p:ph idx="1"/>
          </p:nvPr>
        </p:nvSpPr>
        <p:spPr>
          <a:xfrm>
            <a:off x="457200" y="836712"/>
            <a:ext cx="8229600" cy="5487888"/>
          </a:xfrm>
        </p:spPr>
        <p:txBody>
          <a:bodyPr>
            <a:normAutofit/>
          </a:bodyPr>
          <a:lstStyle/>
          <a:p>
            <a:pPr marL="0" indent="0" algn="just">
              <a:buNone/>
            </a:pPr>
            <a:r>
              <a:rPr lang="fa-IR" sz="2400" dirty="0">
                <a:solidFill>
                  <a:srgbClr val="FF0000"/>
                </a:solidFill>
                <a:cs typeface="B Nazanin" panose="00000400000000000000" pitchFamily="2" charset="-78"/>
              </a:rPr>
              <a:t>مدیر آخرت گرا  </a:t>
            </a:r>
            <a:r>
              <a:rPr lang="fa-IR" sz="2400" dirty="0">
                <a:cs typeface="B Nazanin" panose="00000400000000000000" pitchFamily="2" charset="-78"/>
              </a:rPr>
              <a:t>می داند مقام، دائمی نیست و یک فرصتی است برای کسب ره توشه آخرت </a:t>
            </a:r>
            <a:r>
              <a:rPr lang="fa-IR" sz="2400" dirty="0">
                <a:solidFill>
                  <a:srgbClr val="FF0000"/>
                </a:solidFill>
                <a:cs typeface="B Nazanin" panose="00000400000000000000" pitchFamily="2" charset="-78"/>
              </a:rPr>
              <a:t>لذا به منابع فردی فکر </a:t>
            </a:r>
            <a:r>
              <a:rPr lang="fa-IR" sz="2400" dirty="0">
                <a:cs typeface="B Nazanin" panose="00000400000000000000" pitchFamily="2" charset="-78"/>
              </a:rPr>
              <a:t>نمی کند و سعی می کند از امکانات و توانمندی ها در جهت حاکمیت ارزش های الهی و اهداف مقدس سازمان بهره گیرد</a:t>
            </a:r>
            <a:r>
              <a:rPr lang="fa-IR" sz="2400" dirty="0" smtClean="0">
                <a:cs typeface="B Nazanin" panose="00000400000000000000" pitchFamily="2" charset="-78"/>
              </a:rPr>
              <a:t>.</a:t>
            </a:r>
          </a:p>
          <a:p>
            <a:pPr marL="0" indent="0" algn="just">
              <a:buNone/>
            </a:pPr>
            <a:endParaRPr lang="en-US" sz="2400" dirty="0">
              <a:cs typeface="B Nazanin" panose="00000400000000000000" pitchFamily="2" charset="-78"/>
            </a:endParaRPr>
          </a:p>
          <a:p>
            <a:pPr marL="0" indent="0" algn="just">
              <a:buNone/>
            </a:pPr>
            <a:r>
              <a:rPr lang="fa-IR" sz="2400" dirty="0">
                <a:cs typeface="B Nazanin" panose="00000400000000000000" pitchFamily="2" charset="-78"/>
              </a:rPr>
              <a:t>فرد آخرت گرا، نه تنها به دنبال اصلاح خود است، بلکه با توجه به </a:t>
            </a:r>
            <a:r>
              <a:rPr lang="fa-IR" sz="2400" dirty="0">
                <a:solidFill>
                  <a:srgbClr val="FF0000"/>
                </a:solidFill>
                <a:cs typeface="B Nazanin" panose="00000400000000000000" pitchFamily="2" charset="-78"/>
              </a:rPr>
              <a:t>روحیه امر به معروف و نهی</a:t>
            </a:r>
            <a:r>
              <a:rPr lang="fa-IR" sz="2400" dirty="0">
                <a:cs typeface="B Nazanin" panose="00000400000000000000" pitchFamily="2" charset="-78"/>
              </a:rPr>
              <a:t> از منکر عامل رشد و پویایی و بالندگی جامعه خواهد شد</a:t>
            </a:r>
            <a:r>
              <a:rPr lang="fa-IR" sz="2400" dirty="0" smtClean="0">
                <a:cs typeface="B Nazanin" panose="00000400000000000000" pitchFamily="2" charset="-78"/>
              </a:rPr>
              <a:t>.</a:t>
            </a:r>
          </a:p>
          <a:p>
            <a:pPr marL="0" indent="0" algn="just">
              <a:buNone/>
            </a:pPr>
            <a:endParaRPr lang="en-US" sz="2400" dirty="0">
              <a:cs typeface="B Nazanin" panose="00000400000000000000" pitchFamily="2" charset="-78"/>
            </a:endParaRPr>
          </a:p>
          <a:p>
            <a:pPr marL="0" indent="0" algn="just">
              <a:buNone/>
            </a:pPr>
            <a:r>
              <a:rPr lang="fa-IR" sz="2400" dirty="0">
                <a:cs typeface="B Nazanin" panose="00000400000000000000" pitchFamily="2" charset="-78"/>
              </a:rPr>
              <a:t>استجابت دعا بزرگترین ابزار تقویت روحیه و امید به آخرت است</a:t>
            </a:r>
            <a:r>
              <a:rPr lang="fa-IR" sz="2400" dirty="0" smtClean="0">
                <a:cs typeface="B Nazanin" panose="00000400000000000000" pitchFamily="2" charset="-78"/>
              </a:rPr>
              <a:t>.</a:t>
            </a:r>
          </a:p>
          <a:p>
            <a:pPr marL="0" indent="0" algn="just">
              <a:buNone/>
            </a:pPr>
            <a:endParaRPr lang="fa-IR" sz="2400" dirty="0">
              <a:cs typeface="B Nazanin" panose="00000400000000000000" pitchFamily="2" charset="-78"/>
            </a:endParaRPr>
          </a:p>
          <a:p>
            <a:pPr marL="0" indent="0" algn="just">
              <a:buNone/>
            </a:pPr>
            <a:r>
              <a:rPr lang="fa-IR" sz="2400" dirty="0">
                <a:cs typeface="B Nazanin" panose="00000400000000000000" pitchFamily="2" charset="-78"/>
              </a:rPr>
              <a:t>آثار آخرت گرایی در رفتار سازمانی : آخرت گرایی </a:t>
            </a:r>
            <a:r>
              <a:rPr lang="fa-IR" sz="2400" dirty="0">
                <a:solidFill>
                  <a:srgbClr val="FF0000"/>
                </a:solidFill>
                <a:cs typeface="B Nazanin" panose="00000400000000000000" pitchFamily="2" charset="-78"/>
              </a:rPr>
              <a:t>روحیه تیمی </a:t>
            </a:r>
            <a:r>
              <a:rPr lang="fa-IR" sz="2400" dirty="0">
                <a:cs typeface="B Nazanin" panose="00000400000000000000" pitchFamily="2" charset="-78"/>
              </a:rPr>
              <a:t>را تقویت می کند کم کاری را کاهش داده، هدف های فردی و سازمانی را تلفیق می کند</a:t>
            </a:r>
            <a:endParaRPr lang="en-US" sz="2400" dirty="0">
              <a:cs typeface="B Nazanin" panose="00000400000000000000" pitchFamily="2" charset="-78"/>
            </a:endParaRPr>
          </a:p>
          <a:p>
            <a:pPr marL="0" indent="0" algn="just">
              <a:buNone/>
            </a:pPr>
            <a:endParaRPr lang="fa-IR" sz="2400" dirty="0">
              <a:cs typeface="B Nazanin" panose="00000400000000000000" pitchFamily="2" charset="-78"/>
            </a:endParaRPr>
          </a:p>
        </p:txBody>
      </p:sp>
    </p:spTree>
    <p:extLst>
      <p:ext uri="{BB962C8B-B14F-4D97-AF65-F5344CB8AC3E}">
        <p14:creationId xmlns:p14="http://schemas.microsoft.com/office/powerpoint/2010/main" val="326920454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hermal">
  <a:themeElements>
    <a:clrScheme name="Thermal">
      <a:dk1>
        <a:srgbClr val="4D5B6B"/>
      </a:dk1>
      <a:lt1>
        <a:srgbClr val="FFFFFF"/>
      </a:lt1>
      <a:dk2>
        <a:srgbClr val="675D59"/>
      </a:dk2>
      <a:lt2>
        <a:srgbClr val="E8DED8"/>
      </a:lt2>
      <a:accent1>
        <a:srgbClr val="FF7605"/>
      </a:accent1>
      <a:accent2>
        <a:srgbClr val="7F7F7F"/>
      </a:accent2>
      <a:accent3>
        <a:srgbClr val="7F5185"/>
      </a:accent3>
      <a:accent4>
        <a:srgbClr val="89AAD3"/>
      </a:accent4>
      <a:accent5>
        <a:srgbClr val="8F5B4B"/>
      </a:accent5>
      <a:accent6>
        <a:srgbClr val="C84340"/>
      </a:accent6>
      <a:hlink>
        <a:srgbClr val="89AAD3"/>
      </a:hlink>
      <a:folHlink>
        <a:srgbClr val="795185"/>
      </a:folHlink>
    </a:clrScheme>
    <a:fontScheme name="Thermal">
      <a:maj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ermal">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3175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63500" dist="38100" dir="8100000" rotWithShape="0">
              <a:srgbClr val="000000">
                <a:alpha val="45000"/>
              </a:srgbClr>
            </a:outerShdw>
          </a:effectLst>
        </a:effectStyle>
        <a:effectStyle>
          <a:effectLst>
            <a:outerShdw blurRad="101600" dist="63500" dir="8100000" rotWithShape="0">
              <a:srgbClr val="000000">
                <a:alpha val="40000"/>
              </a:srgbClr>
            </a:outerShdw>
          </a:effectLst>
          <a:scene3d>
            <a:camera prst="orthographicFront">
              <a:rot lat="0" lon="0" rev="0"/>
            </a:camera>
            <a:lightRig rig="threePt" dir="t">
              <a:rot lat="0" lon="0" rev="3000000"/>
            </a:lightRig>
          </a:scene3d>
          <a:sp3d>
            <a:bevelT h="19050"/>
          </a:sp3d>
        </a:effectStyle>
      </a:effectStyleLst>
      <a:bgFillStyleLst>
        <a:solidFill>
          <a:schemeClr val="phClr"/>
        </a:solidFill>
        <a:gradFill rotWithShape="1">
          <a:gsLst>
            <a:gs pos="0">
              <a:schemeClr val="phClr">
                <a:tint val="100000"/>
                <a:lumMod val="125000"/>
              </a:schemeClr>
            </a:gs>
            <a:gs pos="55000">
              <a:schemeClr val="phClr">
                <a:shade val="100000"/>
                <a:satMod val="100000"/>
                <a:lumMod val="100000"/>
              </a:schemeClr>
            </a:gs>
            <a:gs pos="100000">
              <a:schemeClr val="phClr">
                <a:shade val="90000"/>
                <a:satMod val="300000"/>
                <a:lumMod val="95000"/>
              </a:schemeClr>
            </a:gs>
          </a:gsLst>
          <a:lin ang="5400000" scaled="0"/>
        </a:gradFill>
        <a:blipFill>
          <a:blip xmlns:r="http://schemas.openxmlformats.org/officeDocument/2006/relationships" r:embed="rId1">
            <a:duotone>
              <a:schemeClr val="phClr">
                <a:shade val="80000"/>
              </a:schemeClr>
              <a:schemeClr val="phClr">
                <a:tint val="98000"/>
                <a:satMod val="13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TC101859868[[fn=Thermal]]</Template>
  <TotalTime>206</TotalTime>
  <Words>3285</Words>
  <Application>Microsoft Office PowerPoint</Application>
  <PresentationFormat>On-screen Show (4:3)</PresentationFormat>
  <Paragraphs>281</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Thermal</vt:lpstr>
      <vt:lpstr>خلاصه کتاب گزیده نکات مدیریتی در نحج البلاغه  مولف: دکتر لطف الله دهکردی فروزنده  انتشارات پیام نور  جمع آوری : ایمان صادق زاده </vt:lpstr>
      <vt:lpstr>آشنایی با نهج البلاغه</vt:lpstr>
      <vt:lpstr>فصل اول – کاربرد باور ها و اعتقادات در مدیریت</vt:lpstr>
      <vt:lpstr>فصل اول – کاربرد باور ها و اعتقادات در مدیریت</vt:lpstr>
      <vt:lpstr>فصل اول – کاربرد باور ها و اعتقادات در مدیریت</vt:lpstr>
      <vt:lpstr>فصل دوم اعتقاد و باور به خدا ( خداباوری)</vt:lpstr>
      <vt:lpstr>فصل دوم اعتقاد و باور به خدا ( خداباوری) </vt:lpstr>
      <vt:lpstr>فصل سوم آخرت گرایی</vt:lpstr>
      <vt:lpstr>فصل سوم آخرت گرایی </vt:lpstr>
      <vt:lpstr>فصل چهارم بخش اول سیره و اخلاق رسول اکرم(ص) </vt:lpstr>
      <vt:lpstr>فصل چهارم بخش اول سیره و اخلاق رسول اکرم(ص) </vt:lpstr>
      <vt:lpstr>فصل چهارم  بخش دوم  ویژگی امامت و امام علی(ع)  </vt:lpstr>
      <vt:lpstr>فصل چهارم  بخش سوم حکومت عدل امام زمان(عج)   </vt:lpstr>
      <vt:lpstr>فصل پنجم آیین حکومت داری، حکومت و مدیریت</vt:lpstr>
      <vt:lpstr>فصل پنجم آیین حکومت داری، حکومت و مدیریت</vt:lpstr>
      <vt:lpstr>فصل پنجم آیین حکومت داری، حکومت و مدیریت</vt:lpstr>
      <vt:lpstr>ادامه نکات خطبه 169- اخلاص در پیروی از امام</vt:lpstr>
      <vt:lpstr>ادامه نکات خطبه 169- اخلاص در پیروی از امام</vt:lpstr>
      <vt:lpstr>فصل ششم ضرورت ها و ارزش ها </vt:lpstr>
      <vt:lpstr>فصل ششم ضرورت ها و ارزش ها </vt:lpstr>
      <vt:lpstr>فصل ششم ضرورت ها و ارزش ها </vt:lpstr>
      <vt:lpstr>فصل هفتم- اخلاق اجتماعی و سیاسی مدیر </vt:lpstr>
      <vt:lpstr>فصل هفتم- اخلاق اجتماعی و سیاسی مدیر </vt:lpstr>
      <vt:lpstr>فصل هفتم- اخلاق اجتماعی و سیاسی مدیر </vt:lpstr>
      <vt:lpstr>فصل هشتم - بخش اول- ارتباطات و روش های آن</vt:lpstr>
      <vt:lpstr>فصل هشتم - بخش دوم - هدایت و رهبری</vt:lpstr>
      <vt:lpstr>فصل هشتم - بخش سوم -منشور اخلاقی مدیریت اسلامی</vt:lpstr>
      <vt:lpstr>فصل نهم- بخش اول -عدالت</vt:lpstr>
      <vt:lpstr>فصل دهم نظارت و کنترل </vt:lpstr>
      <vt:lpstr>فصل دهم نظارت و کنترل </vt:lpstr>
      <vt:lpstr>فصل یازدهم هدف گذاری و ذکر و یادآوری خداوند </vt:lpstr>
      <vt:lpstr>نکات کلیدی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خلاصه کتاب گزیده نکات مدیریتی در نحج البلاغه  مولف: دکتر لطف الله دهکردی فروزنده  انتشارات پیام نور</dc:title>
  <dc:creator>iman</dc:creator>
  <cp:lastModifiedBy>iman</cp:lastModifiedBy>
  <cp:revision>26</cp:revision>
  <dcterms:created xsi:type="dcterms:W3CDTF">2013-12-14T06:58:13Z</dcterms:created>
  <dcterms:modified xsi:type="dcterms:W3CDTF">2013-12-19T08:23:26Z</dcterms:modified>
</cp:coreProperties>
</file>