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3" r:id="rId4"/>
    <p:sldId id="284" r:id="rId5"/>
    <p:sldId id="285" r:id="rId6"/>
    <p:sldId id="288" r:id="rId7"/>
    <p:sldId id="264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304" r:id="rId18"/>
    <p:sldId id="298" r:id="rId19"/>
    <p:sldId id="299" r:id="rId20"/>
    <p:sldId id="300" r:id="rId21"/>
    <p:sldId id="301" r:id="rId22"/>
    <p:sldId id="302" r:id="rId23"/>
    <p:sldId id="303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7" r:id="rId32"/>
    <p:sldId id="318" r:id="rId33"/>
    <p:sldId id="319" r:id="rId34"/>
    <p:sldId id="320" r:id="rId35"/>
    <p:sldId id="275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2A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83" autoAdjust="0"/>
    <p:restoredTop sz="94630" autoAdjust="0"/>
  </p:normalViewPr>
  <p:slideViewPr>
    <p:cSldViewPr>
      <p:cViewPr varScale="1">
        <p:scale>
          <a:sx n="70" d="100"/>
          <a:sy n="70" d="100"/>
        </p:scale>
        <p:origin x="-1204" y="-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Freeform 17"/>
          <p:cNvSpPr>
            <a:spLocks/>
          </p:cNvSpPr>
          <p:nvPr/>
        </p:nvSpPr>
        <p:spPr bwMode="gray">
          <a:xfrm>
            <a:off x="-9525" y="1447800"/>
            <a:ext cx="9164638" cy="3832225"/>
          </a:xfrm>
          <a:custGeom>
            <a:avLst/>
            <a:gdLst>
              <a:gd name="T0" fmla="*/ 12 w 5773"/>
              <a:gd name="T1" fmla="*/ 124 h 2414"/>
              <a:gd name="T2" fmla="*/ 1381 w 5773"/>
              <a:gd name="T3" fmla="*/ 12 h 2414"/>
              <a:gd name="T4" fmla="*/ 4064 w 5773"/>
              <a:gd name="T5" fmla="*/ 581 h 2414"/>
              <a:gd name="T6" fmla="*/ 5773 w 5773"/>
              <a:gd name="T7" fmla="*/ 118 h 2414"/>
              <a:gd name="T8" fmla="*/ 5766 w 5773"/>
              <a:gd name="T9" fmla="*/ 2151 h 2414"/>
              <a:gd name="T10" fmla="*/ 3966 w 5773"/>
              <a:gd name="T11" fmla="*/ 2263 h 2414"/>
              <a:gd name="T12" fmla="*/ 1963 w 5773"/>
              <a:gd name="T13" fmla="*/ 1897 h 2414"/>
              <a:gd name="T14" fmla="*/ 6 w 5773"/>
              <a:gd name="T15" fmla="*/ 2407 h 2414"/>
              <a:gd name="T16" fmla="*/ 12 w 5773"/>
              <a:gd name="T17" fmla="*/ 124 h 2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73" h="2414">
                <a:moveTo>
                  <a:pt x="12" y="124"/>
                </a:moveTo>
                <a:cubicBezTo>
                  <a:pt x="150" y="76"/>
                  <a:pt x="581" y="0"/>
                  <a:pt x="1381" y="12"/>
                </a:cubicBezTo>
                <a:cubicBezTo>
                  <a:pt x="2181" y="23"/>
                  <a:pt x="3370" y="437"/>
                  <a:pt x="4064" y="581"/>
                </a:cubicBezTo>
                <a:cubicBezTo>
                  <a:pt x="4758" y="725"/>
                  <a:pt x="5635" y="219"/>
                  <a:pt x="5773" y="118"/>
                </a:cubicBezTo>
                <a:lnTo>
                  <a:pt x="5766" y="2151"/>
                </a:lnTo>
                <a:cubicBezTo>
                  <a:pt x="4994" y="2407"/>
                  <a:pt x="4326" y="2311"/>
                  <a:pt x="3966" y="2263"/>
                </a:cubicBezTo>
                <a:cubicBezTo>
                  <a:pt x="3606" y="2215"/>
                  <a:pt x="2715" y="1873"/>
                  <a:pt x="1963" y="1897"/>
                </a:cubicBezTo>
                <a:cubicBezTo>
                  <a:pt x="1305" y="1893"/>
                  <a:pt x="0" y="2402"/>
                  <a:pt x="6" y="2407"/>
                </a:cubicBezTo>
                <a:cubicBezTo>
                  <a:pt x="12" y="2414"/>
                  <a:pt x="12" y="568"/>
                  <a:pt x="12" y="124"/>
                </a:cubicBezTo>
                <a:close/>
              </a:path>
            </a:pathLst>
          </a:custGeom>
          <a:solidFill>
            <a:schemeClr val="accent1">
              <a:alpha val="41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0" name="Freeform 18"/>
          <p:cNvSpPr>
            <a:spLocks/>
          </p:cNvSpPr>
          <p:nvPr/>
        </p:nvSpPr>
        <p:spPr bwMode="gray">
          <a:xfrm>
            <a:off x="-9525" y="1730375"/>
            <a:ext cx="9150350" cy="3265488"/>
          </a:xfrm>
          <a:custGeom>
            <a:avLst/>
            <a:gdLst>
              <a:gd name="T0" fmla="*/ 6 w 5764"/>
              <a:gd name="T1" fmla="*/ 272 h 2057"/>
              <a:gd name="T2" fmla="*/ 1453 w 5764"/>
              <a:gd name="T3" fmla="*/ 10 h 2057"/>
              <a:gd name="T4" fmla="*/ 4182 w 5764"/>
              <a:gd name="T5" fmla="*/ 482 h 2057"/>
              <a:gd name="T6" fmla="*/ 5764 w 5764"/>
              <a:gd name="T7" fmla="*/ 154 h 2057"/>
              <a:gd name="T8" fmla="*/ 5764 w 5764"/>
              <a:gd name="T9" fmla="*/ 1806 h 2057"/>
              <a:gd name="T10" fmla="*/ 4005 w 5764"/>
              <a:gd name="T11" fmla="*/ 1994 h 2057"/>
              <a:gd name="T12" fmla="*/ 1891 w 5764"/>
              <a:gd name="T13" fmla="*/ 1522 h 2057"/>
              <a:gd name="T14" fmla="*/ 6 w 5764"/>
              <a:gd name="T15" fmla="*/ 1967 h 2057"/>
              <a:gd name="T16" fmla="*/ 6 w 5764"/>
              <a:gd name="T17" fmla="*/ 272 h 2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2057">
                <a:moveTo>
                  <a:pt x="6" y="272"/>
                </a:moveTo>
                <a:cubicBezTo>
                  <a:pt x="144" y="233"/>
                  <a:pt x="656" y="0"/>
                  <a:pt x="1453" y="10"/>
                </a:cubicBezTo>
                <a:cubicBezTo>
                  <a:pt x="2250" y="20"/>
                  <a:pt x="3475" y="403"/>
                  <a:pt x="4182" y="482"/>
                </a:cubicBezTo>
                <a:cubicBezTo>
                  <a:pt x="4890" y="561"/>
                  <a:pt x="5626" y="237"/>
                  <a:pt x="5764" y="154"/>
                </a:cubicBezTo>
                <a:lnTo>
                  <a:pt x="5764" y="1806"/>
                </a:lnTo>
                <a:cubicBezTo>
                  <a:pt x="4919" y="2052"/>
                  <a:pt x="4485" y="2057"/>
                  <a:pt x="4005" y="1994"/>
                </a:cubicBezTo>
                <a:cubicBezTo>
                  <a:pt x="3526" y="1929"/>
                  <a:pt x="2640" y="1502"/>
                  <a:pt x="1891" y="1522"/>
                </a:cubicBezTo>
                <a:cubicBezTo>
                  <a:pt x="1234" y="1519"/>
                  <a:pt x="0" y="1962"/>
                  <a:pt x="6" y="1967"/>
                </a:cubicBezTo>
                <a:cubicBezTo>
                  <a:pt x="12" y="1972"/>
                  <a:pt x="6" y="641"/>
                  <a:pt x="6" y="2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091" name="Group 19"/>
          <p:cNvGrpSpPr>
            <a:grpSpLocks/>
          </p:cNvGrpSpPr>
          <p:nvPr/>
        </p:nvGrpSpPr>
        <p:grpSpPr bwMode="auto">
          <a:xfrm>
            <a:off x="7086600" y="1947863"/>
            <a:ext cx="533400" cy="533400"/>
            <a:chOff x="4752" y="1200"/>
            <a:chExt cx="288" cy="288"/>
          </a:xfrm>
        </p:grpSpPr>
        <p:sp>
          <p:nvSpPr>
            <p:cNvPr id="3092" name="Oval 20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93" name="Oval 21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094" name="Group 22"/>
          <p:cNvGrpSpPr>
            <a:grpSpLocks/>
          </p:cNvGrpSpPr>
          <p:nvPr/>
        </p:nvGrpSpPr>
        <p:grpSpPr bwMode="auto">
          <a:xfrm>
            <a:off x="7620000" y="1371600"/>
            <a:ext cx="914400" cy="914400"/>
            <a:chOff x="4992" y="816"/>
            <a:chExt cx="576" cy="576"/>
          </a:xfrm>
        </p:grpSpPr>
        <p:sp>
          <p:nvSpPr>
            <p:cNvPr id="3095" name="Oval 23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96" name="Oval 24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097" name="Group 25"/>
          <p:cNvGrpSpPr>
            <a:grpSpLocks/>
          </p:cNvGrpSpPr>
          <p:nvPr/>
        </p:nvGrpSpPr>
        <p:grpSpPr bwMode="auto">
          <a:xfrm>
            <a:off x="304800" y="3429000"/>
            <a:ext cx="1295400" cy="1371600"/>
            <a:chOff x="4992" y="816"/>
            <a:chExt cx="576" cy="576"/>
          </a:xfrm>
        </p:grpSpPr>
        <p:sp>
          <p:nvSpPr>
            <p:cNvPr id="3098" name="Oval 26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3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99" name="Oval 27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fld id="{1313CF08-6460-445A-B1DF-075D8A06601D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3088" name="Group 16"/>
          <p:cNvGrpSpPr>
            <a:grpSpLocks/>
          </p:cNvGrpSpPr>
          <p:nvPr/>
        </p:nvGrpSpPr>
        <p:grpSpPr bwMode="auto">
          <a:xfrm>
            <a:off x="228600" y="304800"/>
            <a:ext cx="1079500" cy="633413"/>
            <a:chOff x="2680" y="3678"/>
            <a:chExt cx="680" cy="399"/>
          </a:xfrm>
        </p:grpSpPr>
        <p:sp>
          <p:nvSpPr>
            <p:cNvPr id="3086" name="Text Box 14"/>
            <p:cNvSpPr txBox="1">
              <a:spLocks noChangeArrowheads="1"/>
            </p:cNvSpPr>
            <p:nvPr/>
          </p:nvSpPr>
          <p:spPr bwMode="gray">
            <a:xfrm>
              <a:off x="2680" y="3789"/>
              <a:ext cx="6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chemeClr val="tx2"/>
                  </a:solidFill>
                </a:rPr>
                <a:t>LOGO</a:t>
              </a:r>
            </a:p>
          </p:txBody>
        </p:sp>
        <p:sp>
          <p:nvSpPr>
            <p:cNvPr id="3087" name="AutoShape 15"/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2590800"/>
            <a:ext cx="7086600" cy="1012825"/>
          </a:xfrm>
          <a:effectLst>
            <a:outerShdw dist="53882" dir="2700000" algn="ctr" rotWithShape="0">
              <a:schemeClr val="tx1"/>
            </a:outerShdw>
          </a:effec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295400" y="3581400"/>
            <a:ext cx="6705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7330C6-72B9-43D5-8E08-63857AB1992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686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B69AF-7D3F-4343-90DF-A409722EEDB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80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91400" cy="563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828800"/>
            <a:ext cx="8229600" cy="4495800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0E7888BD-9E7C-41B7-9B70-2C35212A157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677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33FAE-3C1D-43AE-B204-355CECC23E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132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A068F9-8E80-4BAF-AFA4-BC21C716EB5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933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7D3C8E-918E-4DBD-BCF1-A8EE847FFE3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25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A7369-DB83-4135-AEF1-3618E25B276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902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79A64-B46E-4891-8C08-C290AA799E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713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A7599A-710C-4C62-B7E0-8EDA291CED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266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0B49B-E2BF-4CF1-BCC0-00F48A4C597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620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B922E2-213F-48DF-A914-4314E5493F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947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1" name="Object 27"/>
          <p:cNvGraphicFramePr>
            <a:graphicFrameLocks noChangeAspect="1"/>
          </p:cNvGraphicFramePr>
          <p:nvPr/>
        </p:nvGraphicFramePr>
        <p:xfrm>
          <a:off x="0" y="0"/>
          <a:ext cx="9144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Image" r:id="rId15" imgW="9561905" imgH="1600000" progId="Photoshop.Image.6">
                  <p:embed/>
                </p:oleObj>
              </mc:Choice>
              <mc:Fallback>
                <p:oleObj name="Image" r:id="rId15" imgW="9561905" imgH="1600000" progId="Photoshop.Image.6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white">
                      <a:xfrm>
                        <a:off x="0" y="0"/>
                        <a:ext cx="914400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" name="Freeform 16"/>
          <p:cNvSpPr>
            <a:spLocks/>
          </p:cNvSpPr>
          <p:nvPr/>
        </p:nvSpPr>
        <p:spPr bwMode="gray">
          <a:xfrm>
            <a:off x="-11113" y="280988"/>
            <a:ext cx="9155113" cy="1620837"/>
          </a:xfrm>
          <a:custGeom>
            <a:avLst/>
            <a:gdLst>
              <a:gd name="T0" fmla="*/ 6 w 5767"/>
              <a:gd name="T1" fmla="*/ 109 h 1021"/>
              <a:gd name="T2" fmla="*/ 1427 w 5767"/>
              <a:gd name="T3" fmla="*/ 46 h 1021"/>
              <a:gd name="T4" fmla="*/ 4032 w 5767"/>
              <a:gd name="T5" fmla="*/ 255 h 1021"/>
              <a:gd name="T6" fmla="*/ 5767 w 5767"/>
              <a:gd name="T7" fmla="*/ 0 h 1021"/>
              <a:gd name="T8" fmla="*/ 5767 w 5767"/>
              <a:gd name="T9" fmla="*/ 776 h 1021"/>
              <a:gd name="T10" fmla="*/ 4065 w 5767"/>
              <a:gd name="T11" fmla="*/ 831 h 1021"/>
              <a:gd name="T12" fmla="*/ 1984 w 5767"/>
              <a:gd name="T13" fmla="*/ 674 h 1021"/>
              <a:gd name="T14" fmla="*/ 14 w 5767"/>
              <a:gd name="T15" fmla="*/ 995 h 1021"/>
              <a:gd name="T16" fmla="*/ 6 w 5767"/>
              <a:gd name="T17" fmla="*/ 109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1" name="Freeform 17"/>
          <p:cNvSpPr>
            <a:spLocks/>
          </p:cNvSpPr>
          <p:nvPr/>
        </p:nvSpPr>
        <p:spPr bwMode="gray">
          <a:xfrm>
            <a:off x="-20638" y="533400"/>
            <a:ext cx="9161463" cy="1006475"/>
          </a:xfrm>
          <a:custGeom>
            <a:avLst/>
            <a:gdLst>
              <a:gd name="T0" fmla="*/ 20 w 5771"/>
              <a:gd name="T1" fmla="*/ 109 h 634"/>
              <a:gd name="T2" fmla="*/ 1442 w 5771"/>
              <a:gd name="T3" fmla="*/ 3 h 634"/>
              <a:gd name="T4" fmla="*/ 4150 w 5771"/>
              <a:gd name="T5" fmla="*/ 148 h 634"/>
              <a:gd name="T6" fmla="*/ 5771 w 5771"/>
              <a:gd name="T7" fmla="*/ 37 h 634"/>
              <a:gd name="T8" fmla="*/ 5771 w 5771"/>
              <a:gd name="T9" fmla="*/ 557 h 634"/>
              <a:gd name="T10" fmla="*/ 3942 w 5771"/>
              <a:gd name="T11" fmla="*/ 592 h 634"/>
              <a:gd name="T12" fmla="*/ 1839 w 5771"/>
              <a:gd name="T13" fmla="*/ 456 h 634"/>
              <a:gd name="T14" fmla="*/ 6 w 5771"/>
              <a:gd name="T15" fmla="*/ 620 h 634"/>
              <a:gd name="T16" fmla="*/ 20 w 5771"/>
              <a:gd name="T17" fmla="*/ 109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42" name="Group 18"/>
          <p:cNvGrpSpPr>
            <a:grpSpLocks/>
          </p:cNvGrpSpPr>
          <p:nvPr/>
        </p:nvGrpSpPr>
        <p:grpSpPr bwMode="auto">
          <a:xfrm>
            <a:off x="7740650" y="347663"/>
            <a:ext cx="387350" cy="366712"/>
            <a:chOff x="4752" y="1200"/>
            <a:chExt cx="288" cy="288"/>
          </a:xfrm>
        </p:grpSpPr>
        <p:sp>
          <p:nvSpPr>
            <p:cNvPr id="1043" name="Oval 19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" name="Oval 20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45" name="Group 21"/>
          <p:cNvGrpSpPr>
            <a:grpSpLocks/>
          </p:cNvGrpSpPr>
          <p:nvPr/>
        </p:nvGrpSpPr>
        <p:grpSpPr bwMode="auto">
          <a:xfrm>
            <a:off x="8153400" y="53975"/>
            <a:ext cx="609600" cy="592138"/>
            <a:chOff x="4992" y="816"/>
            <a:chExt cx="576" cy="576"/>
          </a:xfrm>
        </p:grpSpPr>
        <p:sp>
          <p:nvSpPr>
            <p:cNvPr id="1046" name="Oval 22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7" name="Oval 23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48" name="Group 24"/>
          <p:cNvGrpSpPr>
            <a:grpSpLocks/>
          </p:cNvGrpSpPr>
          <p:nvPr/>
        </p:nvGrpSpPr>
        <p:grpSpPr bwMode="auto">
          <a:xfrm>
            <a:off x="171450" y="819150"/>
            <a:ext cx="720725" cy="762000"/>
            <a:chOff x="4992" y="816"/>
            <a:chExt cx="576" cy="576"/>
          </a:xfrm>
        </p:grpSpPr>
        <p:sp>
          <p:nvSpPr>
            <p:cNvPr id="1049" name="Oval 25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3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0" name="Oval 26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36D5FC6-EE2F-44B6-84AA-6B11B4D7AA7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914400" y="685800"/>
            <a:ext cx="73914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1844824"/>
            <a:ext cx="8496944" cy="2376264"/>
          </a:xfrm>
        </p:spPr>
        <p:txBody>
          <a:bodyPr/>
          <a:lstStyle/>
          <a:p>
            <a:r>
              <a:rPr lang="fa-IR" sz="2000" dirty="0" smtClean="0">
                <a:cs typeface="B Mitra" pitchFamily="2" charset="-78"/>
              </a:rPr>
              <a:t/>
            </a:r>
            <a:br>
              <a:rPr lang="fa-IR" sz="2000" dirty="0" smtClean="0">
                <a:cs typeface="B Mitra" pitchFamily="2" charset="-78"/>
              </a:rPr>
            </a:br>
            <a:r>
              <a:rPr lang="fa-IR" sz="2000" dirty="0" smtClean="0">
                <a:cs typeface="B Mitra" pitchFamily="2" charset="-78"/>
              </a:rPr>
              <a:t>مروری بر کتاب</a:t>
            </a:r>
            <a:br>
              <a:rPr lang="fa-IR" sz="2000" dirty="0" smtClean="0">
                <a:cs typeface="B Mitra" pitchFamily="2" charset="-78"/>
              </a:rPr>
            </a:br>
            <a:r>
              <a:rPr lang="fa-IR" sz="2400" dirty="0" smtClean="0">
                <a:cs typeface="B Mitra" pitchFamily="2" charset="-78"/>
              </a:rPr>
              <a:t/>
            </a:r>
            <a:br>
              <a:rPr lang="fa-IR" sz="2400" dirty="0" smtClean="0">
                <a:cs typeface="B Mitra" pitchFamily="2" charset="-78"/>
              </a:rPr>
            </a:br>
            <a:r>
              <a:rPr lang="fa-IR" sz="4400" dirty="0" smtClean="0">
                <a:cs typeface="B Mitra" pitchFamily="2" charset="-78"/>
              </a:rPr>
              <a:t>مدیریت اسلامی</a:t>
            </a:r>
            <a:br>
              <a:rPr lang="fa-IR" sz="4400" dirty="0" smtClean="0">
                <a:cs typeface="B Mitra" pitchFamily="2" charset="-78"/>
              </a:rPr>
            </a:br>
            <a:r>
              <a:rPr lang="fa-IR" sz="2400" dirty="0" smtClean="0">
                <a:cs typeface="B Mitra" pitchFamily="2" charset="-78"/>
              </a:rPr>
              <a:t/>
            </a:r>
            <a:br>
              <a:rPr lang="fa-IR" sz="2400" dirty="0" smtClean="0">
                <a:cs typeface="B Mitra" pitchFamily="2" charset="-78"/>
              </a:rPr>
            </a:br>
            <a:r>
              <a:rPr lang="fa-IR" sz="2400" dirty="0" smtClean="0">
                <a:cs typeface="B Mitra" pitchFamily="2" charset="-78"/>
              </a:rPr>
              <a:t>نوشته محمد ضا سرمدی</a:t>
            </a:r>
            <a:endParaRPr lang="en-US" sz="2400" dirty="0">
              <a:solidFill>
                <a:schemeClr val="bg2"/>
              </a:solidFill>
              <a:cs typeface="B Mitra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872" y="5661248"/>
            <a:ext cx="2781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 smtClean="0">
                <a:cs typeface="B Nazanin" pitchFamily="2" charset="-78"/>
              </a:rPr>
              <a:t>محمد هادی ولی بیک</a:t>
            </a:r>
          </a:p>
          <a:p>
            <a:pPr algn="ctr"/>
            <a:endParaRPr lang="fa-IR" sz="1600" dirty="0">
              <a:cs typeface="B Nazanin" pitchFamily="2" charset="-78"/>
            </a:endParaRPr>
          </a:p>
          <a:p>
            <a:pPr algn="ctr"/>
            <a:endParaRPr lang="fa-IR" sz="1600" dirty="0" smtClean="0">
              <a:cs typeface="B Nazanin" pitchFamily="2" charset="-78"/>
            </a:endParaRPr>
          </a:p>
          <a:p>
            <a:pPr algn="ctr"/>
            <a:r>
              <a:rPr lang="fa-IR" sz="1600" dirty="0" smtClean="0">
                <a:cs typeface="B Nazanin" pitchFamily="2" charset="-78"/>
              </a:rPr>
              <a:t>1392/9/20</a:t>
            </a:r>
            <a:endParaRPr lang="en-US" sz="1600" dirty="0">
              <a:cs typeface="B Nazanin" pitchFamily="2" charset="-78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152128" cy="1185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196263" y="5022468"/>
            <a:ext cx="322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>
                <a:cs typeface="B Nazanin" pitchFamily="2" charset="-78"/>
              </a:rPr>
              <a:t>حجت الاسلام دکتر علی احمدی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3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187624" y="769374"/>
            <a:ext cx="687923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200" dirty="0" smtClean="0">
                <a:cs typeface="B Nazanin" pitchFamily="2" charset="-78"/>
              </a:rPr>
              <a:t>تفاوت بین مدیریت در اسلام و مدیریت در سایر مکاتب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828800"/>
            <a:ext cx="8712968" cy="4495800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حکومت و مدیریت در اسلام با کل نظام اسلامی پیوند دارد و کلیه شیوه های مدیریت در اسلام نیز از ماهیت اسلامی بودن آن نشات می گیرد.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پسوند اسلامی برای مدیریت ما را مقید به یک سری اصول می سازد.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ما نمی توانیم شیوه های مدیریت را از مکاتب دیگر به عاریه بگیریم، برای اینکه مبنای مدیریت ما ایدئولوژی ماست.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رهبری در جامعه اسلامی بر پایه کتاب خدا (قرآن) و سنت پیامبر است.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808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3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187624" y="769374"/>
            <a:ext cx="687923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200" dirty="0" smtClean="0">
                <a:cs typeface="B Nazanin" pitchFamily="2" charset="-78"/>
              </a:rPr>
              <a:t>تفاوت بین مدیریت در اسلام و مدیریت در سایر مکاتب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828800"/>
            <a:ext cx="8712968" cy="4495800"/>
          </a:xfrm>
        </p:spPr>
        <p:txBody>
          <a:bodyPr/>
          <a:lstStyle/>
          <a:p>
            <a:pPr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امامت در نظام اسلامی یک مسئولیت بزرگ در برابر خداوند است.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پذیرفتن حکومت در نظام اسلامی در وهله اول یک وظیفه شرعی است.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تفاوت عمده مدیریت در اسلام و سایر مکاتب عمدتا به فلسفه وجودی مکتب اسلام و سایر مکاتب بر می گردد. 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997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3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187624" y="769374"/>
            <a:ext cx="687923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200" dirty="0" smtClean="0">
                <a:cs typeface="B Nazanin" pitchFamily="2" charset="-78"/>
              </a:rPr>
              <a:t>تفاوت بین مدیریت در اسلام و مدیریت در سایر مکاتب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828800"/>
            <a:ext cx="8712968" cy="4495800"/>
          </a:xfrm>
        </p:spPr>
        <p:txBody>
          <a:bodyPr/>
          <a:lstStyle/>
          <a:p>
            <a:pPr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در مدیریت اسلامی تفاوت ها به صورت زیر مطرح می شوند:</a:t>
            </a:r>
          </a:p>
          <a:p>
            <a:pPr marL="514350" indent="-514350" algn="r" rtl="1">
              <a:buFont typeface="+mj-lt"/>
              <a:buAutoNum type="arabicParenR"/>
            </a:pP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تفاوت در هدف، هدف رشد انسان ها و به مقامی رسیدن ایشان است.</a:t>
            </a:r>
          </a:p>
          <a:p>
            <a:pPr marL="514350" indent="-514350" algn="r" rtl="1">
              <a:buFont typeface="+mj-lt"/>
              <a:buAutoNum type="arabicParenR"/>
            </a:pPr>
            <a:r>
              <a:rPr lang="fa-IR" sz="3200" dirty="0" smtClean="0">
                <a:cs typeface="B Nazanin" panose="00000400000000000000" pitchFamily="2" charset="-78"/>
              </a:rPr>
              <a:t>تفاوت در ماهیت، ماهیت امانتی از سوی خداوند است نه حق طبیعی مردم.</a:t>
            </a:r>
          </a:p>
          <a:p>
            <a:pPr marL="514350" indent="-514350" algn="r" rtl="1">
              <a:buFont typeface="+mj-lt"/>
              <a:buAutoNum type="arabicParenR"/>
            </a:pPr>
            <a:r>
              <a:rPr lang="fa-IR" sz="3200" dirty="0" smtClean="0">
                <a:cs typeface="B Nazanin" panose="00000400000000000000" pitchFamily="2" charset="-78"/>
              </a:rPr>
              <a:t>تفاوت در نیت، نیت قرب به خداوند است نه قدرت بدست آوردن.</a:t>
            </a:r>
          </a:p>
        </p:txBody>
      </p:sp>
    </p:spTree>
    <p:extLst>
      <p:ext uri="{BB962C8B-B14F-4D97-AF65-F5344CB8AC3E}">
        <p14:creationId xmlns:p14="http://schemas.microsoft.com/office/powerpoint/2010/main" val="236399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3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187624" y="769374"/>
            <a:ext cx="687923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200" dirty="0" smtClean="0">
                <a:cs typeface="B Nazanin" pitchFamily="2" charset="-78"/>
              </a:rPr>
              <a:t>تفاوت بین مدیریت در اسلام و مدیریت در سایر مکاتب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828800"/>
            <a:ext cx="8712968" cy="4495800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در مدیریت اسلامی تفاوت ها به صورت زیر مطرح می شوند:</a:t>
            </a:r>
          </a:p>
          <a:p>
            <a:pPr marL="514350" indent="-514350" algn="r" rtl="1">
              <a:buFont typeface="+mj-lt"/>
              <a:buAutoNum type="arabicParenR" startAt="4"/>
            </a:pPr>
            <a:r>
              <a:rPr lang="fa-IR" sz="3200" dirty="0" smtClean="0">
                <a:cs typeface="B Nazanin" panose="00000400000000000000" pitchFamily="2" charset="-78"/>
              </a:rPr>
              <a:t>تفاوت در ارزش، ارزش بر پایه ارزشهای ثابت الهی و غیر مادی است.</a:t>
            </a:r>
          </a:p>
          <a:p>
            <a:pPr marL="514350" indent="-514350" algn="r" rtl="1">
              <a:buFont typeface="+mj-lt"/>
              <a:buAutoNum type="arabicParenR" startAt="4"/>
            </a:pPr>
            <a:r>
              <a:rPr lang="fa-IR" sz="3200" dirty="0" smtClean="0">
                <a:cs typeface="B Nazanin" panose="00000400000000000000" pitchFamily="2" charset="-78"/>
              </a:rPr>
              <a:t>تفاوت در وسیله، وسیله ضوابط و احکام اسلامی است، نه حقوق و ظابطه های بشری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006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4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597496"/>
            <a:ext cx="8712968" cy="4495800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مدیر اسلامی دارای ویژگی های خاصی است که بعضی از آن ها عبارتند از: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1.  ایمان :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 در حکومت اسلامی مدیریت ها و سرپرستی ها به کسانی واگذار می شود که در بعد اندیشه و عمل اسلام را قبول داشته باشند و جز متقین و صالحین و... باشند. عمل صالح نیز نتیجه ایمان است.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2. ایمان به انبیا خدا: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مدیر نمونه اسلامی به فرستادگان خدا ایمان و اعتقاد دارد و در پرتو چنین اعتقادی به سوی حق گام بر می دارد.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ویژگی های مدیر اسلامی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012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4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597496"/>
            <a:ext cx="8712968" cy="492784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مدیر اسلامی دارای ویژگی های خاصی است که بعضی از آن ها عبارتند از: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3. ایمان به رستاخیز: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مدیر لایق و شایسته اسلامی به جهان غیب و جهان پس از مرگ اعتقاد دارد.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4. عطوفت و مهربانی نسبت به زیر دستان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5. حسن سابقه و اشتهار به اخلاق نیک از مهمترین شرایط قبل از انتصاب اوست. بررسی در گذشته مدیر از ضروریات است.</a:t>
            </a:r>
          </a:p>
          <a:p>
            <a:pPr marL="0" indent="0" algn="r" rtl="1">
              <a:buNone/>
            </a:pPr>
            <a:endParaRPr lang="fa-IR" sz="3200" dirty="0" smtClean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ویژگی های مدیر اسلامی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545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4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597496"/>
            <a:ext cx="8712968" cy="4927848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3200" dirty="0">
                <a:cs typeface="B Nazanin" panose="00000400000000000000" pitchFamily="2" charset="-78"/>
              </a:rPr>
              <a:t>6</a:t>
            </a:r>
            <a:r>
              <a:rPr lang="fa-IR" sz="3200" dirty="0" smtClean="0">
                <a:cs typeface="B Nazanin" panose="00000400000000000000" pitchFamily="2" charset="-78"/>
              </a:rPr>
              <a:t>. مدیر اسلامی در موقعیت های تنش زا از خشم و غضب دوری می کند و در هر موقعیتی با صبر و حوصله به رتق و فتق امور می پردازد.</a:t>
            </a:r>
          </a:p>
          <a:p>
            <a:pPr marL="0" indent="0" algn="r" rtl="1">
              <a:buNone/>
            </a:pPr>
            <a:endParaRPr lang="fa-IR" sz="18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7. مدیر اسلامی همیشه از گناه کردن اجتناب می کند و در درجه اول به عنوان یک الگو برای کارمندان و بعد هم برای خود محسوب می شود.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8. مدیر اسلامی متواضع و فروتن است و این مسئله برای او یک نقطه مثبت و فضیلت محسوب می شود.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9. مدیر اسلامی دارای روحیه عفو و گذشت و مدارا و ملایمت با زیر دستان است. 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ویژگی های مدیر اسلامی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519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5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597496"/>
            <a:ext cx="8712968" cy="492784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000" dirty="0" smtClean="0">
                <a:cs typeface="B Nazanin" panose="00000400000000000000" pitchFamily="2" charset="-78"/>
              </a:rPr>
              <a:t>تعلیم و تربیت از ارکان عمده و تعیین کننده در هرجامعه ای است.</a:t>
            </a:r>
          </a:p>
          <a:p>
            <a:pPr algn="r" rtl="1"/>
            <a:r>
              <a:rPr lang="fa-IR" sz="3000" dirty="0" smtClean="0">
                <a:cs typeface="B Nazanin" panose="00000400000000000000" pitchFamily="2" charset="-78"/>
              </a:rPr>
              <a:t>در تعلیم و تربیت اسلامی سخن اساسی، ساختن انسان است و بحث از ساخته شدن جامعه توسط انسان است. </a:t>
            </a:r>
          </a:p>
          <a:p>
            <a:pPr algn="r" rtl="1"/>
            <a:r>
              <a:rPr lang="fa-IR" sz="3000" dirty="0" smtClean="0">
                <a:cs typeface="B Nazanin" panose="00000400000000000000" pitchFamily="2" charset="-78"/>
              </a:rPr>
              <a:t>تعلیم و تربیت در اسلام دارای ویژگی های خاصی است: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1 . </a:t>
            </a:r>
            <a:r>
              <a:rPr lang="fa-IR" sz="3000" dirty="0" smtClean="0">
                <a:cs typeface="B Nazanin" panose="00000400000000000000" pitchFamily="2" charset="-78"/>
              </a:rPr>
              <a:t>آزادی تعلیم و تربیت </a:t>
            </a:r>
            <a:r>
              <a:rPr lang="fa-IR" sz="2400" dirty="0" smtClean="0">
                <a:cs typeface="B Nazanin" panose="00000400000000000000" pitchFamily="2" charset="-78"/>
              </a:rPr>
              <a:t>(انتخاب مدرسه، درس، استاد، آرا، عقاید، نقد افکار و...)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000" dirty="0">
                <a:cs typeface="B Nazanin" panose="00000400000000000000" pitchFamily="2" charset="-78"/>
              </a:rPr>
              <a:t>2. </a:t>
            </a:r>
            <a:r>
              <a:rPr lang="fa-IR" sz="3000" dirty="0" smtClean="0">
                <a:cs typeface="B Nazanin" panose="00000400000000000000" pitchFamily="2" charset="-78"/>
              </a:rPr>
              <a:t>دائمی بودن تعلیم و تربیت</a:t>
            </a:r>
          </a:p>
          <a:p>
            <a:pPr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تفاوت عمده مدیریت آموزشی اسلامی با سایر مکاتب در مبانی ایدئولوژیکی و فلسفی، خصوصیات مدیر و تفاوت در شرایط احراز مدیریت است.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مدیریت آموزشی در اسلام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2922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>
                <a:solidFill>
                  <a:schemeClr val="bg1"/>
                </a:solidFill>
                <a:cs typeface="B Nazanin" pitchFamily="2" charset="-78"/>
              </a:rPr>
              <a:t>6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597496"/>
            <a:ext cx="8712968" cy="492784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همه رویه ها و روش هایی که مدیر در صحنه عملیات عملیاتی سازمان به کار می برد همه به نوعی با تصمیم گیری مر تبط است.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در خصوص تصمیم گیری دو دیدگاه متمرکز و غیر متمرکز وجود دارد.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حضرت علی (ع) می فرمایند: کسیکه تصمیم گیری او بد باشد، نتیجه اش به خود او برمی گردد.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تصمیم گیری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4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>
                <a:solidFill>
                  <a:schemeClr val="bg1"/>
                </a:solidFill>
                <a:cs typeface="B Nazanin" pitchFamily="2" charset="-78"/>
              </a:rPr>
              <a:t>6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597496"/>
            <a:ext cx="8784976" cy="492784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تصمیم گیری ناضر بر اهداف است و متاثر از آن یک تصمیم خوب دارای ویژگیهایی است از قبیل: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1 . انعطاف پذیری،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2. قابل درک بودن، </a:t>
            </a:r>
            <a:r>
              <a:rPr lang="fa-IR" sz="2400" dirty="0" smtClean="0">
                <a:cs typeface="B Nazanin" panose="00000400000000000000" pitchFamily="2" charset="-78"/>
              </a:rPr>
              <a:t>تا زمانی که درک صحیح از موردی صورت نپذیرد نمی توان به اجرای دقیق آن امیدوار بود.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3. اخلاقی بودن، 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هر تصمیمی در یک جامعه خاصی گرفته می شود. لذا توجه به ارزشهای موجود در هر جامعه نقش  تایین کننده ای در رابطه با تصمیم های گرفته شده دارد. 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4. قابلیت برقراری هماهنگی داشته باشد.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5. تجزیه و تحلیل و دور اندیشی</a:t>
            </a:r>
          </a:p>
          <a:p>
            <a:pPr marL="0" indent="0" algn="r" rtl="1">
              <a:buNone/>
            </a:pPr>
            <a:endParaRPr lang="fa-IR" sz="32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3200" dirty="0" smtClean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تصمیم گیری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542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685800"/>
            <a:ext cx="7906072" cy="563563"/>
          </a:xfrm>
        </p:spPr>
        <p:txBody>
          <a:bodyPr/>
          <a:lstStyle/>
          <a:p>
            <a:r>
              <a:rPr lang="fa-IR" sz="4400" dirty="0" smtClean="0">
                <a:cs typeface="B Nazanin" pitchFamily="2" charset="-78"/>
              </a:rPr>
              <a:t>سرفصل ها</a:t>
            </a:r>
            <a:endParaRPr lang="en-US" sz="28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2438400" y="2633663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2987824" y="2070788"/>
            <a:ext cx="37345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ضرورت و اهمیت مدیریت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gray">
          <a:xfrm>
            <a:off x="2025650" y="21224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sz="2400" b="1" dirty="0" smtClean="0">
                <a:solidFill>
                  <a:schemeClr val="bg1"/>
                </a:solidFill>
              </a:rPr>
              <a:t>1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>
            <a:off x="2438400" y="3548063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gray">
          <a:xfrm>
            <a:off x="2025650" y="30368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0985" name="Line 25"/>
          <p:cNvSpPr>
            <a:spLocks noChangeShapeType="1"/>
          </p:cNvSpPr>
          <p:nvPr/>
        </p:nvSpPr>
        <p:spPr bwMode="auto">
          <a:xfrm>
            <a:off x="2438400" y="4440238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87" name="Text Box 27"/>
          <p:cNvSpPr txBox="1">
            <a:spLocks noChangeArrowheads="1"/>
          </p:cNvSpPr>
          <p:nvPr/>
        </p:nvSpPr>
        <p:spPr bwMode="gray">
          <a:xfrm>
            <a:off x="2025650" y="39290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0988" name="Line 28"/>
          <p:cNvSpPr>
            <a:spLocks noChangeShapeType="1"/>
          </p:cNvSpPr>
          <p:nvPr/>
        </p:nvSpPr>
        <p:spPr bwMode="auto">
          <a:xfrm>
            <a:off x="2438400" y="5354638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90" name="Text Box 30"/>
          <p:cNvSpPr txBox="1">
            <a:spLocks noChangeArrowheads="1"/>
          </p:cNvSpPr>
          <p:nvPr/>
        </p:nvSpPr>
        <p:spPr bwMode="gray">
          <a:xfrm>
            <a:off x="2025650" y="48434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4" name="Text Box 30"/>
          <p:cNvSpPr txBox="1">
            <a:spLocks noChangeArrowheads="1"/>
          </p:cNvSpPr>
          <p:nvPr/>
        </p:nvSpPr>
        <p:spPr bwMode="gray">
          <a:xfrm>
            <a:off x="2069924" y="4866357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55" name="Group 3"/>
          <p:cNvGrpSpPr>
            <a:grpSpLocks/>
          </p:cNvGrpSpPr>
          <p:nvPr/>
        </p:nvGrpSpPr>
        <p:grpSpPr bwMode="auto">
          <a:xfrm>
            <a:off x="6858000" y="2039418"/>
            <a:ext cx="762000" cy="665162"/>
            <a:chOff x="1110" y="2656"/>
            <a:chExt cx="1549" cy="1351"/>
          </a:xfrm>
        </p:grpSpPr>
        <p:sp>
          <p:nvSpPr>
            <p:cNvPr id="56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9" name="Group 7"/>
          <p:cNvGrpSpPr>
            <a:grpSpLocks/>
          </p:cNvGrpSpPr>
          <p:nvPr/>
        </p:nvGrpSpPr>
        <p:grpSpPr bwMode="auto">
          <a:xfrm>
            <a:off x="6858000" y="2953818"/>
            <a:ext cx="762000" cy="665162"/>
            <a:chOff x="3174" y="2656"/>
            <a:chExt cx="1549" cy="1351"/>
          </a:xfrm>
        </p:grpSpPr>
        <p:sp>
          <p:nvSpPr>
            <p:cNvPr id="60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3" name="Group 17"/>
          <p:cNvGrpSpPr>
            <a:grpSpLocks/>
          </p:cNvGrpSpPr>
          <p:nvPr/>
        </p:nvGrpSpPr>
        <p:grpSpPr bwMode="auto">
          <a:xfrm>
            <a:off x="6858000" y="3845993"/>
            <a:ext cx="762000" cy="665162"/>
            <a:chOff x="1110" y="2656"/>
            <a:chExt cx="1549" cy="1351"/>
          </a:xfrm>
        </p:grpSpPr>
        <p:sp>
          <p:nvSpPr>
            <p:cNvPr id="64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7" name="Group 21"/>
          <p:cNvGrpSpPr>
            <a:grpSpLocks/>
          </p:cNvGrpSpPr>
          <p:nvPr/>
        </p:nvGrpSpPr>
        <p:grpSpPr bwMode="auto">
          <a:xfrm>
            <a:off x="6858000" y="4760393"/>
            <a:ext cx="762000" cy="665162"/>
            <a:chOff x="3174" y="2656"/>
            <a:chExt cx="1549" cy="1351"/>
          </a:xfrm>
        </p:grpSpPr>
        <p:sp>
          <p:nvSpPr>
            <p:cNvPr id="68" name="AutoShape 22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AutoShape 23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" name="AutoShape 24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054850" y="2122488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065190" y="2973100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2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054849" y="3891848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3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054848" y="4807526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4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7" name="Text Box 12"/>
          <p:cNvSpPr txBox="1">
            <a:spLocks noChangeArrowheads="1"/>
          </p:cNvSpPr>
          <p:nvPr/>
        </p:nvSpPr>
        <p:spPr bwMode="auto">
          <a:xfrm>
            <a:off x="2987824" y="2965142"/>
            <a:ext cx="37345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مفهوم مدیریت از نظر اسلام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78" name="Text Box 12"/>
          <p:cNvSpPr txBox="1">
            <a:spLocks noChangeArrowheads="1"/>
          </p:cNvSpPr>
          <p:nvPr/>
        </p:nvSpPr>
        <p:spPr bwMode="auto">
          <a:xfrm>
            <a:off x="971600" y="3867753"/>
            <a:ext cx="57507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تفاوت بین مدیریت در اسلام و مدیریت در سایر مکاتب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79" name="Text Box 12"/>
          <p:cNvSpPr txBox="1">
            <a:spLocks noChangeArrowheads="1"/>
          </p:cNvSpPr>
          <p:nvPr/>
        </p:nvSpPr>
        <p:spPr bwMode="auto">
          <a:xfrm>
            <a:off x="3347864" y="4826454"/>
            <a:ext cx="33745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ویژگی های مدیر اسلامی</a:t>
            </a:r>
            <a:endParaRPr lang="en-US" sz="2400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7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597496"/>
            <a:ext cx="8784976" cy="4927848"/>
          </a:xfrm>
        </p:spPr>
        <p:txBody>
          <a:bodyPr/>
          <a:lstStyle/>
          <a:p>
            <a:pPr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دین اسلام یک دین تشکیلاتی است. دینی که دنبال امر به معروف و نهی از منکر است قطعا در ساختار و نهادی تشکل می یابد. </a:t>
            </a:r>
          </a:p>
          <a:p>
            <a:pPr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حضرت علی (ع): کار های نامنظم، کارهای منظم را نیز خراب می کند.</a:t>
            </a:r>
          </a:p>
          <a:p>
            <a:pPr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سازمان امروزی با متغییر های متعدد درونی و بیرونی سروکار دارد. در نظام اسلامی مدیر قبل از هرگونه کنکاشی در خصوص سازمان به تفحص در خصوص سیاست های حاکم بر جامعه و برون سازمانی می پردازد.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در نظام اسلامی بین کلیه سازمان های مختلف هماهنگی و ارتباط حسنه وجود دارد.</a:t>
            </a:r>
            <a:endParaRPr lang="fa-IR" sz="32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3200" dirty="0" smtClean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سازماندهی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331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>
                <a:solidFill>
                  <a:schemeClr val="bg1"/>
                </a:solidFill>
                <a:cs typeface="B Nazanin" pitchFamily="2" charset="-78"/>
              </a:rPr>
              <a:t>8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597496"/>
            <a:ext cx="8784976" cy="4927848"/>
          </a:xfrm>
        </p:spPr>
        <p:txBody>
          <a:bodyPr/>
          <a:lstStyle/>
          <a:p>
            <a:pPr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حضرت علی علیه السلام: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هیچ ثروتی برتر از عقل نیست و هیچ عقلی مانند برنامه ریزی نیست.</a:t>
            </a:r>
          </a:p>
          <a:p>
            <a:pPr marL="0" indent="0" algn="r" rtl="1">
              <a:buNone/>
            </a:pPr>
            <a:endParaRPr lang="fa-IR" sz="32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علی علیه السلام از ویژگی های مومن آینده نگری او را ذکر می کنند.</a:t>
            </a:r>
          </a:p>
          <a:p>
            <a:pPr marL="0" indent="0" algn="r" rtl="1">
              <a:buNone/>
            </a:pPr>
            <a:endParaRPr lang="fa-IR" sz="32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در برنامه ریزی آنچه اهمیت دارد تجزیه و تحلیل مسائل محیطی است، چه برنامه کوتاه مدت، میان مدت و بلند مدت باشد، مسائل اقتصادی-سیاسی، اجتماعی و... همگی در چگونگی تدوین برنامه تاثیر خواهند داشت.</a:t>
            </a: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برنامه ریزی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567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8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2492896"/>
            <a:ext cx="7128792" cy="403244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یک برنامه خوب دارای ویژگی هایی است مانند: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1 . داشتن اهداف دقیق و روشن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2. صلابت و قابل فهم بودن آن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3. دارای ساخت و چهارچوب منظم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4. انعطاف پذیر بودن آن و...</a:t>
            </a:r>
          </a:p>
          <a:p>
            <a:pPr marL="0" indent="0" algn="r" rtl="1">
              <a:buNone/>
            </a:pP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برنامه ریزی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657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9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772816"/>
            <a:ext cx="8731356" cy="475252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حضرت علی (ع) در خطبه 103 می فرمایند: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انسانی که قدر و منزلت خود را درک می کند و استعداد های مثبت وجودی خود را به هدر نمی دهد، چنین انسانی نسبت به رشد و کمال خود به دیده بی اعتنایی نمی نگرد، حسنات خود را شوخی تلقی نکرده و به بازی نمی گیرد، این انسان به جای آنکه به عیب جویی از این و آن بپردازد، به عیب های خویش توجه کرده و سعی در اصلاح خویش می کند.</a:t>
            </a:r>
          </a:p>
          <a:p>
            <a:pPr marL="0" indent="0" algn="r" rtl="1">
              <a:buNone/>
            </a:pP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ارزشیابی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146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80949" y="793469"/>
            <a:ext cx="511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10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772816"/>
            <a:ext cx="8731356" cy="475252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ایجاد انگیزه در کارکنان یک مهارت است.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انگیزش یک عامل محرکه و تسریع کننده ای است که حرکت فرد را در راه رسیدن به هدف سریعتر می سازد.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نکات مهم در برانگیختن انگیزش:</a:t>
            </a:r>
          </a:p>
          <a:p>
            <a:pPr marL="0" indent="0" algn="r" rtl="1">
              <a:buNone/>
            </a:pPr>
            <a:r>
              <a:rPr lang="fa-IR" sz="3000" dirty="0" smtClean="0">
                <a:cs typeface="B Nazanin" panose="00000400000000000000" pitchFamily="2" charset="-78"/>
              </a:rPr>
              <a:t>1. یکسان پنداشتن همه در برابر قانون. </a:t>
            </a:r>
          </a:p>
          <a:p>
            <a:pPr marL="0" indent="0" algn="r" rtl="1">
              <a:buNone/>
            </a:pPr>
            <a:r>
              <a:rPr lang="fa-IR" sz="3000" dirty="0" smtClean="0">
                <a:cs typeface="B Nazanin" panose="00000400000000000000" pitchFamily="2" charset="-78"/>
              </a:rPr>
              <a:t>2 . قرار دادن هرکس در جا و مقام و مکان خودش با توجه به توانایی هایی که دارد.</a:t>
            </a:r>
          </a:p>
          <a:p>
            <a:pPr marL="0" indent="0" algn="r" rtl="1">
              <a:buNone/>
            </a:pPr>
            <a:r>
              <a:rPr lang="fa-IR" sz="3000" dirty="0" smtClean="0">
                <a:cs typeface="B Nazanin" panose="00000400000000000000" pitchFamily="2" charset="-78"/>
              </a:rPr>
              <a:t>3. دادن مسئولیت به افراد در چهار چوب ضوابط</a:t>
            </a:r>
          </a:p>
          <a:p>
            <a:pPr marL="0" indent="0" algn="r" rtl="1">
              <a:buNone/>
            </a:pPr>
            <a:r>
              <a:rPr lang="fa-IR" sz="3000" dirty="0" smtClean="0">
                <a:cs typeface="B Nazanin" panose="00000400000000000000" pitchFamily="2" charset="-78"/>
              </a:rPr>
              <a:t>4. تشویق و تنبیه بموقع</a:t>
            </a:r>
          </a:p>
          <a:p>
            <a:pPr marL="0" indent="0" algn="r" rtl="1">
              <a:buNone/>
            </a:pP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انگیزش در مدیریت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898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80949" y="793469"/>
            <a:ext cx="511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10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772816"/>
            <a:ext cx="8731356" cy="475252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حضرت علی علیه السلام: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بزرگترین مراتب حماقت زیاده روی در تحسین و توبیخ است. </a:t>
            </a:r>
          </a:p>
          <a:p>
            <a:pPr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پاداش به عنوان یک ابزار سازنده می تواند وسیله کارآمدی در اختیار مدیر باشد. </a:t>
            </a: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انگیزش در مدیریت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265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80949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11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772816"/>
            <a:ext cx="8731356" cy="475252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رهبری نقشی فراتر از مدیریت است.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رهبری در مدیریت نقش جهت دهنده، همسو کردن عامل وحدت و جهش و نوآوری در سازمان را دارد.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پیچیدگی عمل مدیریت زمانی آشکار می شود که مدیر به وظیفه هدایت و رهبری می پردازد. </a:t>
            </a:r>
            <a:endParaRPr lang="fa-IR" sz="2400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رهبری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777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Freeform 3"/>
          <p:cNvSpPr>
            <a:spLocks noEditPoints="1"/>
          </p:cNvSpPr>
          <p:nvPr/>
        </p:nvSpPr>
        <p:spPr bwMode="gray">
          <a:xfrm rot="-1358056">
            <a:off x="1077913" y="2614613"/>
            <a:ext cx="6853237" cy="2803525"/>
          </a:xfrm>
          <a:custGeom>
            <a:avLst/>
            <a:gdLst>
              <a:gd name="T0" fmla="*/ 1692 w 4040"/>
              <a:gd name="T1" fmla="*/ 12 h 1888"/>
              <a:gd name="T2" fmla="*/ 1234 w 4040"/>
              <a:gd name="T3" fmla="*/ 74 h 1888"/>
              <a:gd name="T4" fmla="*/ 828 w 4040"/>
              <a:gd name="T5" fmla="*/ 182 h 1888"/>
              <a:gd name="T6" fmla="*/ 486 w 4040"/>
              <a:gd name="T7" fmla="*/ 330 h 1888"/>
              <a:gd name="T8" fmla="*/ 226 w 4040"/>
              <a:gd name="T9" fmla="*/ 510 h 1888"/>
              <a:gd name="T10" fmla="*/ 58 w 4040"/>
              <a:gd name="T11" fmla="*/ 718 h 1888"/>
              <a:gd name="T12" fmla="*/ 0 w 4040"/>
              <a:gd name="T13" fmla="*/ 944 h 1888"/>
              <a:gd name="T14" fmla="*/ 58 w 4040"/>
              <a:gd name="T15" fmla="*/ 1170 h 1888"/>
              <a:gd name="T16" fmla="*/ 226 w 4040"/>
              <a:gd name="T17" fmla="*/ 1378 h 1888"/>
              <a:gd name="T18" fmla="*/ 486 w 4040"/>
              <a:gd name="T19" fmla="*/ 1558 h 1888"/>
              <a:gd name="T20" fmla="*/ 828 w 4040"/>
              <a:gd name="T21" fmla="*/ 1706 h 1888"/>
              <a:gd name="T22" fmla="*/ 1234 w 4040"/>
              <a:gd name="T23" fmla="*/ 1814 h 1888"/>
              <a:gd name="T24" fmla="*/ 1692 w 4040"/>
              <a:gd name="T25" fmla="*/ 1876 h 1888"/>
              <a:gd name="T26" fmla="*/ 2186 w 4040"/>
              <a:gd name="T27" fmla="*/ 1884 h 1888"/>
              <a:gd name="T28" fmla="*/ 2658 w 4040"/>
              <a:gd name="T29" fmla="*/ 1840 h 1888"/>
              <a:gd name="T30" fmla="*/ 3084 w 4040"/>
              <a:gd name="T31" fmla="*/ 1746 h 1888"/>
              <a:gd name="T32" fmla="*/ 3448 w 4040"/>
              <a:gd name="T33" fmla="*/ 1612 h 1888"/>
              <a:gd name="T34" fmla="*/ 3738 w 4040"/>
              <a:gd name="T35" fmla="*/ 1442 h 1888"/>
              <a:gd name="T36" fmla="*/ 3938 w 4040"/>
              <a:gd name="T37" fmla="*/ 1242 h 1888"/>
              <a:gd name="T38" fmla="*/ 4034 w 4040"/>
              <a:gd name="T39" fmla="*/ 1022 h 1888"/>
              <a:gd name="T40" fmla="*/ 4014 w 4040"/>
              <a:gd name="T41" fmla="*/ 790 h 1888"/>
              <a:gd name="T42" fmla="*/ 3882 w 4040"/>
              <a:gd name="T43" fmla="*/ 576 h 1888"/>
              <a:gd name="T44" fmla="*/ 3650 w 4040"/>
              <a:gd name="T45" fmla="*/ 386 h 1888"/>
              <a:gd name="T46" fmla="*/ 3334 w 4040"/>
              <a:gd name="T47" fmla="*/ 228 h 1888"/>
              <a:gd name="T48" fmla="*/ 2948 w 4040"/>
              <a:gd name="T49" fmla="*/ 106 h 1888"/>
              <a:gd name="T50" fmla="*/ 2506 w 4040"/>
              <a:gd name="T51" fmla="*/ 28 h 1888"/>
              <a:gd name="T52" fmla="*/ 2020 w 4040"/>
              <a:gd name="T53" fmla="*/ 0 h 1888"/>
              <a:gd name="T54" fmla="*/ 1606 w 4040"/>
              <a:gd name="T55" fmla="*/ 1736 h 1888"/>
              <a:gd name="T56" fmla="*/ 1164 w 4040"/>
              <a:gd name="T57" fmla="*/ 1678 h 1888"/>
              <a:gd name="T58" fmla="*/ 776 w 4040"/>
              <a:gd name="T59" fmla="*/ 1576 h 1888"/>
              <a:gd name="T60" fmla="*/ 458 w 4040"/>
              <a:gd name="T61" fmla="*/ 1436 h 1888"/>
              <a:gd name="T62" fmla="*/ 224 w 4040"/>
              <a:gd name="T63" fmla="*/ 1266 h 1888"/>
              <a:gd name="T64" fmla="*/ 88 w 4040"/>
              <a:gd name="T65" fmla="*/ 1074 h 1888"/>
              <a:gd name="T66" fmla="*/ 68 w 4040"/>
              <a:gd name="T67" fmla="*/ 864 h 1888"/>
              <a:gd name="T68" fmla="*/ 166 w 4040"/>
              <a:gd name="T69" fmla="*/ 664 h 1888"/>
              <a:gd name="T70" fmla="*/ 370 w 4040"/>
              <a:gd name="T71" fmla="*/ 486 h 1888"/>
              <a:gd name="T72" fmla="*/ 662 w 4040"/>
              <a:gd name="T73" fmla="*/ 336 h 1888"/>
              <a:gd name="T74" fmla="*/ 1028 w 4040"/>
              <a:gd name="T75" fmla="*/ 222 h 1888"/>
              <a:gd name="T76" fmla="*/ 1454 w 4040"/>
              <a:gd name="T77" fmla="*/ 148 h 1888"/>
              <a:gd name="T78" fmla="*/ 1922 w 4040"/>
              <a:gd name="T79" fmla="*/ 120 h 1888"/>
              <a:gd name="T80" fmla="*/ 2392 w 4040"/>
              <a:gd name="T81" fmla="*/ 148 h 1888"/>
              <a:gd name="T82" fmla="*/ 2818 w 4040"/>
              <a:gd name="T83" fmla="*/ 222 h 1888"/>
              <a:gd name="T84" fmla="*/ 3184 w 4040"/>
              <a:gd name="T85" fmla="*/ 336 h 1888"/>
              <a:gd name="T86" fmla="*/ 3476 w 4040"/>
              <a:gd name="T87" fmla="*/ 486 h 1888"/>
              <a:gd name="T88" fmla="*/ 3680 w 4040"/>
              <a:gd name="T89" fmla="*/ 664 h 1888"/>
              <a:gd name="T90" fmla="*/ 3778 w 4040"/>
              <a:gd name="T91" fmla="*/ 864 h 1888"/>
              <a:gd name="T92" fmla="*/ 3758 w 4040"/>
              <a:gd name="T93" fmla="*/ 1074 h 1888"/>
              <a:gd name="T94" fmla="*/ 3622 w 4040"/>
              <a:gd name="T95" fmla="*/ 1266 h 1888"/>
              <a:gd name="T96" fmla="*/ 3388 w 4040"/>
              <a:gd name="T97" fmla="*/ 1436 h 1888"/>
              <a:gd name="T98" fmla="*/ 3070 w 4040"/>
              <a:gd name="T99" fmla="*/ 1576 h 1888"/>
              <a:gd name="T100" fmla="*/ 2682 w 4040"/>
              <a:gd name="T101" fmla="*/ 1678 h 1888"/>
              <a:gd name="T102" fmla="*/ 2240 w 4040"/>
              <a:gd name="T103" fmla="*/ 1736 h 1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12157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7C16B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36" name="Oval 4"/>
          <p:cNvSpPr>
            <a:spLocks noChangeArrowheads="1"/>
          </p:cNvSpPr>
          <p:nvPr/>
        </p:nvSpPr>
        <p:spPr bwMode="gray">
          <a:xfrm>
            <a:off x="4079800" y="1752600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prstShdw prst="shdw12" dist="76200" dir="10800000">
              <a:srgbClr val="001D3A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4037" name="Oval 5"/>
          <p:cNvSpPr>
            <a:spLocks noChangeArrowheads="1"/>
          </p:cNvSpPr>
          <p:nvPr/>
        </p:nvSpPr>
        <p:spPr bwMode="gray">
          <a:xfrm>
            <a:off x="1847552" y="2874317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373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prstShdw prst="shdw12" dist="76200" dir="10800000">
              <a:srgbClr val="001D3A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4038" name="Oval 6"/>
          <p:cNvSpPr>
            <a:spLocks noChangeArrowheads="1"/>
          </p:cNvSpPr>
          <p:nvPr/>
        </p:nvSpPr>
        <p:spPr bwMode="gray">
          <a:xfrm>
            <a:off x="3771378" y="4747313"/>
            <a:ext cx="1282700" cy="1274762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5686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prstShdw prst="shdw12" dist="76200" dir="10800000">
              <a:srgbClr val="001D3A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4039" name="Oval 7"/>
          <p:cNvSpPr>
            <a:spLocks noChangeArrowheads="1"/>
          </p:cNvSpPr>
          <p:nvPr/>
        </p:nvSpPr>
        <p:spPr bwMode="gray">
          <a:xfrm>
            <a:off x="5826993" y="3717032"/>
            <a:ext cx="1284288" cy="1274763"/>
          </a:xfrm>
          <a:prstGeom prst="ellipse">
            <a:avLst/>
          </a:prstGeom>
          <a:gradFill rotWithShape="1">
            <a:gsLst>
              <a:gs pos="0">
                <a:srgbClr val="692AA2"/>
              </a:gs>
              <a:gs pos="100000">
                <a:srgbClr val="692AA2">
                  <a:gamma/>
                  <a:shade val="57647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prstShdw prst="shdw12" dist="76200" dir="10800000">
              <a:srgbClr val="001D3A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4040" name="Oval 8"/>
          <p:cNvSpPr>
            <a:spLocks noChangeArrowheads="1"/>
          </p:cNvSpPr>
          <p:nvPr/>
        </p:nvSpPr>
        <p:spPr bwMode="gray">
          <a:xfrm>
            <a:off x="6732240" y="1981200"/>
            <a:ext cx="1212850" cy="1274763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prstShdw prst="shdw12" dist="76200" dir="10800000">
              <a:srgbClr val="001D3A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white">
          <a:xfrm>
            <a:off x="1929226" y="3177303"/>
            <a:ext cx="101427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صداقت و درستکاری</a:t>
            </a: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white">
          <a:xfrm>
            <a:off x="4134626" y="1882149"/>
            <a:ext cx="113506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عقل و درایت و هوش</a:t>
            </a: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white">
          <a:xfrm>
            <a:off x="6806079" y="2295415"/>
            <a:ext cx="115029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اعتقاد به گفتار</a:t>
            </a: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white">
          <a:xfrm>
            <a:off x="5848806" y="3953918"/>
            <a:ext cx="131548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دانا و عدالت </a:t>
            </a:r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گستر</a:t>
            </a:r>
            <a:endParaRPr lang="fa-IR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4045" name="Text Box 13"/>
          <p:cNvSpPr txBox="1">
            <a:spLocks noChangeArrowheads="1"/>
          </p:cNvSpPr>
          <p:nvPr/>
        </p:nvSpPr>
        <p:spPr bwMode="white">
          <a:xfrm>
            <a:off x="3771378" y="4969195"/>
            <a:ext cx="135553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سعه صدر و </a:t>
            </a:r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استقامت</a:t>
            </a:r>
            <a:endParaRPr lang="fa-IR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4046" name="Text Box 14"/>
          <p:cNvSpPr txBox="1">
            <a:spLocks noChangeArrowheads="1"/>
          </p:cNvSpPr>
          <p:nvPr/>
        </p:nvSpPr>
        <p:spPr bwMode="auto">
          <a:xfrm>
            <a:off x="3749055" y="3194973"/>
            <a:ext cx="254124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cs typeface="B Nazanin" pitchFamily="2" charset="-78"/>
              </a:rPr>
              <a:t>ویژگی های </a:t>
            </a:r>
            <a:r>
              <a:rPr lang="fa-IR" sz="2800" b="1" dirty="0" smtClean="0">
                <a:cs typeface="B Nazanin" pitchFamily="2" charset="-78"/>
              </a:rPr>
              <a:t>رهبر از دید اسلام</a:t>
            </a:r>
            <a:endParaRPr lang="fa-IR" sz="2800" b="1" dirty="0">
              <a:cs typeface="B Nazanin" pitchFamily="2" charset="-78"/>
            </a:endParaRPr>
          </a:p>
        </p:txBody>
      </p:sp>
      <p:sp>
        <p:nvSpPr>
          <p:cNvPr id="16" name="Oval 8"/>
          <p:cNvSpPr>
            <a:spLocks noChangeArrowheads="1"/>
          </p:cNvSpPr>
          <p:nvPr/>
        </p:nvSpPr>
        <p:spPr bwMode="gray">
          <a:xfrm>
            <a:off x="1259632" y="4725144"/>
            <a:ext cx="1212850" cy="1274763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prstShdw prst="shdw12" dist="76200" dir="10800000">
              <a:srgbClr val="001D3A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white">
          <a:xfrm>
            <a:off x="1333471" y="5039359"/>
            <a:ext cx="115029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حسن خلق و تواضع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19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2627784" y="766445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رهبری</a:t>
            </a:r>
            <a:endParaRPr lang="en-US" sz="3600" dirty="0">
              <a:cs typeface="B Nazanin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80949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11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03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  <p:bldP spid="44037" grpId="0" animBg="1"/>
      <p:bldP spid="44038" grpId="0" animBg="1"/>
      <p:bldP spid="44039" grpId="0" animBg="1"/>
      <p:bldP spid="44040" grpId="0" animBg="1"/>
      <p:bldP spid="44041" grpId="0"/>
      <p:bldP spid="44042" grpId="0"/>
      <p:bldP spid="44043" grpId="0"/>
      <p:bldP spid="44044" grpId="0"/>
      <p:bldP spid="44045" grpId="0"/>
      <p:bldP spid="16" grpId="0" animBg="1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80949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11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772816"/>
            <a:ext cx="8731356" cy="475252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در مدیریت اسلامی زمامداران نسبت به مردم حقوقی دارند و مردم نیز نسبت به زمامداران دارای حقوقی هستند از جمله حقوق مردم بر زمامداران عبارتند از:</a:t>
            </a:r>
          </a:p>
          <a:p>
            <a:pPr algn="r" rtl="1">
              <a:buFont typeface="Arial" panose="020B0604020202020204" pitchFamily="34" charset="0"/>
              <a:buChar char="−"/>
            </a:pPr>
            <a:r>
              <a:rPr lang="fa-IR" sz="2400" dirty="0" smtClean="0">
                <a:cs typeface="B Nazanin" panose="00000400000000000000" pitchFamily="2" charset="-78"/>
              </a:rPr>
              <a:t>عدم منت گذاشتن بر مردم</a:t>
            </a:r>
          </a:p>
          <a:p>
            <a:pPr algn="r" rtl="1">
              <a:buFont typeface="Arial" panose="020B0604020202020204" pitchFamily="34" charset="0"/>
              <a:buChar char="−"/>
            </a:pPr>
            <a:r>
              <a:rPr lang="fa-IR" sz="2400" dirty="0" smtClean="0">
                <a:cs typeface="B Nazanin" panose="00000400000000000000" pitchFamily="2" charset="-78"/>
              </a:rPr>
              <a:t>وفای بعهد</a:t>
            </a:r>
          </a:p>
          <a:p>
            <a:pPr algn="r" rtl="1">
              <a:buFont typeface="Arial" panose="020B0604020202020204" pitchFamily="34" charset="0"/>
              <a:buChar char="−"/>
            </a:pPr>
            <a:r>
              <a:rPr lang="fa-IR" sz="2400" dirty="0" smtClean="0">
                <a:cs typeface="B Nazanin" panose="00000400000000000000" pitchFamily="2" charset="-78"/>
              </a:rPr>
              <a:t>وقت گذاشت</a:t>
            </a:r>
          </a:p>
          <a:p>
            <a:pPr algn="r" rtl="1">
              <a:buFont typeface="Arial" panose="020B0604020202020204" pitchFamily="34" charset="0"/>
              <a:buChar char="−"/>
            </a:pPr>
            <a:r>
              <a:rPr lang="fa-IR" sz="2400" dirty="0" smtClean="0">
                <a:cs typeface="B Nazanin" panose="00000400000000000000" pitchFamily="2" charset="-78"/>
              </a:rPr>
              <a:t>محبت و مهربانی کردن</a:t>
            </a:r>
          </a:p>
          <a:p>
            <a:pPr algn="r" rtl="1">
              <a:buFont typeface="Arial" panose="020B0604020202020204" pitchFamily="34" charset="0"/>
              <a:buChar char="−"/>
            </a:pPr>
            <a:r>
              <a:rPr lang="fa-IR" sz="2400" dirty="0" smtClean="0">
                <a:cs typeface="B Nazanin" panose="00000400000000000000" pitchFamily="2" charset="-78"/>
              </a:rPr>
              <a:t>تحمل دیگران</a:t>
            </a:r>
          </a:p>
          <a:p>
            <a:pPr algn="r" rtl="1">
              <a:buFont typeface="Arial" panose="020B0604020202020204" pitchFamily="34" charset="0"/>
              <a:buChar char="−"/>
            </a:pPr>
            <a:r>
              <a:rPr lang="fa-IR" sz="2400" dirty="0" smtClean="0">
                <a:cs typeface="B Nazanin" panose="00000400000000000000" pitchFamily="2" charset="-78"/>
              </a:rPr>
              <a:t>خیانت نکردن در حقوق ایشان</a:t>
            </a:r>
          </a:p>
          <a:p>
            <a:pPr algn="r" rtl="1">
              <a:buFont typeface="Arial" panose="020B0604020202020204" pitchFamily="34" charset="0"/>
              <a:buChar char="−"/>
            </a:pPr>
            <a:r>
              <a:rPr lang="fa-IR" sz="2400" dirty="0" smtClean="0">
                <a:cs typeface="B Nazanin" panose="00000400000000000000" pitchFamily="2" charset="-78"/>
              </a:rPr>
              <a:t>عدم اهانت و تحقیر</a:t>
            </a:r>
            <a:endParaRPr lang="fa-IR" sz="1800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رهبری</a:t>
            </a:r>
            <a:endParaRPr lang="en-US" sz="3600" dirty="0"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9532" y="3861048"/>
            <a:ext cx="4968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 smtClean="0">
                <a:cs typeface="B Nazanin" panose="00000400000000000000" pitchFamily="2" charset="-78"/>
              </a:rPr>
              <a:t>وحق رهبر بر مردم اطاعت خالصانه از وی است</a:t>
            </a:r>
            <a:endParaRPr lang="en-US" sz="4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503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از ویژگی های انسان، گروهی زیستن اوست.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خداوند همواره جماعت را مورد تاکید قرار داده است و آثارجماعت را  می توانیم در حج، نماز جمعه وجماعات ببینیم.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در روایات اسلامی از جماعت و مخالفت نکردن با آن گفته شده است: </a:t>
            </a:r>
          </a:p>
          <a:p>
            <a:pPr marL="0" indent="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1. دست خدا با جماعت است.</a:t>
            </a:r>
          </a:p>
          <a:p>
            <a:pPr marL="0" indent="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2. پیامبر اکرم: اگر هم آهنگ شوید نسبت به هم علاقه مند تر می شوید. </a:t>
            </a:r>
          </a:p>
          <a:p>
            <a:pPr algn="r" rtl="1"/>
            <a:r>
              <a:rPr lang="fa-IR" smtClean="0">
                <a:cs typeface="B Nazanin" panose="00000400000000000000" pitchFamily="2" charset="-78"/>
              </a:rPr>
              <a:t>مدیر لازم است از گروه، انواع آن، چگونگی شکل گیری آن ها اطلاع کافی داشته باشد.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16416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12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گروه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6744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2438400" y="2633663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2025650" y="2070788"/>
            <a:ext cx="46967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مدیریت آموزشی در اسلام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gray">
          <a:xfrm>
            <a:off x="2025650" y="21224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sz="2400" b="1" dirty="0" smtClean="0">
                <a:solidFill>
                  <a:schemeClr val="bg1"/>
                </a:solidFill>
              </a:rPr>
              <a:t>1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>
            <a:off x="2438400" y="3548063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gray">
          <a:xfrm>
            <a:off x="2025650" y="30368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0985" name="Line 25"/>
          <p:cNvSpPr>
            <a:spLocks noChangeShapeType="1"/>
          </p:cNvSpPr>
          <p:nvPr/>
        </p:nvSpPr>
        <p:spPr bwMode="auto">
          <a:xfrm>
            <a:off x="2438400" y="4440238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87" name="Text Box 27"/>
          <p:cNvSpPr txBox="1">
            <a:spLocks noChangeArrowheads="1"/>
          </p:cNvSpPr>
          <p:nvPr/>
        </p:nvSpPr>
        <p:spPr bwMode="gray">
          <a:xfrm>
            <a:off x="2025650" y="39290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0988" name="Line 28"/>
          <p:cNvSpPr>
            <a:spLocks noChangeShapeType="1"/>
          </p:cNvSpPr>
          <p:nvPr/>
        </p:nvSpPr>
        <p:spPr bwMode="auto">
          <a:xfrm>
            <a:off x="2438400" y="5354638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90" name="Text Box 30"/>
          <p:cNvSpPr txBox="1">
            <a:spLocks noChangeArrowheads="1"/>
          </p:cNvSpPr>
          <p:nvPr/>
        </p:nvSpPr>
        <p:spPr bwMode="gray">
          <a:xfrm>
            <a:off x="2025650" y="48434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4" name="Text Box 30"/>
          <p:cNvSpPr txBox="1">
            <a:spLocks noChangeArrowheads="1"/>
          </p:cNvSpPr>
          <p:nvPr/>
        </p:nvSpPr>
        <p:spPr bwMode="gray">
          <a:xfrm>
            <a:off x="2069924" y="4866357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55" name="Group 3"/>
          <p:cNvGrpSpPr>
            <a:grpSpLocks/>
          </p:cNvGrpSpPr>
          <p:nvPr/>
        </p:nvGrpSpPr>
        <p:grpSpPr bwMode="auto">
          <a:xfrm>
            <a:off x="6858000" y="2039418"/>
            <a:ext cx="762000" cy="665162"/>
            <a:chOff x="1110" y="2656"/>
            <a:chExt cx="1549" cy="1351"/>
          </a:xfrm>
        </p:grpSpPr>
        <p:sp>
          <p:nvSpPr>
            <p:cNvPr id="56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9" name="Group 7"/>
          <p:cNvGrpSpPr>
            <a:grpSpLocks/>
          </p:cNvGrpSpPr>
          <p:nvPr/>
        </p:nvGrpSpPr>
        <p:grpSpPr bwMode="auto">
          <a:xfrm>
            <a:off x="6858000" y="2953818"/>
            <a:ext cx="762000" cy="665162"/>
            <a:chOff x="3174" y="2656"/>
            <a:chExt cx="1549" cy="1351"/>
          </a:xfrm>
        </p:grpSpPr>
        <p:sp>
          <p:nvSpPr>
            <p:cNvPr id="60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3" name="Group 17"/>
          <p:cNvGrpSpPr>
            <a:grpSpLocks/>
          </p:cNvGrpSpPr>
          <p:nvPr/>
        </p:nvGrpSpPr>
        <p:grpSpPr bwMode="auto">
          <a:xfrm>
            <a:off x="6858000" y="3845993"/>
            <a:ext cx="762000" cy="665162"/>
            <a:chOff x="1110" y="2656"/>
            <a:chExt cx="1549" cy="1351"/>
          </a:xfrm>
        </p:grpSpPr>
        <p:sp>
          <p:nvSpPr>
            <p:cNvPr id="64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7" name="Group 21"/>
          <p:cNvGrpSpPr>
            <a:grpSpLocks/>
          </p:cNvGrpSpPr>
          <p:nvPr/>
        </p:nvGrpSpPr>
        <p:grpSpPr bwMode="auto">
          <a:xfrm>
            <a:off x="6858000" y="4760393"/>
            <a:ext cx="762000" cy="665162"/>
            <a:chOff x="3174" y="2656"/>
            <a:chExt cx="1549" cy="1351"/>
          </a:xfrm>
        </p:grpSpPr>
        <p:sp>
          <p:nvSpPr>
            <p:cNvPr id="68" name="AutoShape 22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AutoShape 23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" name="AutoShape 24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054850" y="2122488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5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065190" y="2973100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6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054849" y="3891848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7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054848" y="4807526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8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7" name="Text Box 12"/>
          <p:cNvSpPr txBox="1">
            <a:spLocks noChangeArrowheads="1"/>
          </p:cNvSpPr>
          <p:nvPr/>
        </p:nvSpPr>
        <p:spPr bwMode="auto">
          <a:xfrm>
            <a:off x="4283968" y="2965142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تصمیم گیری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78" name="Text Box 12"/>
          <p:cNvSpPr txBox="1">
            <a:spLocks noChangeArrowheads="1"/>
          </p:cNvSpPr>
          <p:nvPr/>
        </p:nvSpPr>
        <p:spPr bwMode="auto">
          <a:xfrm>
            <a:off x="4283968" y="3867753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سازماندهی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79" name="Text Box 12"/>
          <p:cNvSpPr txBox="1">
            <a:spLocks noChangeArrowheads="1"/>
          </p:cNvSpPr>
          <p:nvPr/>
        </p:nvSpPr>
        <p:spPr bwMode="auto">
          <a:xfrm>
            <a:off x="4283968" y="4826454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برنامه ریزی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white">
          <a:xfrm>
            <a:off x="914400" y="685800"/>
            <a:ext cx="7906072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fa-IR" sz="4400" kern="0" smtClean="0">
                <a:cs typeface="B Nazanin" pitchFamily="2" charset="-78"/>
              </a:rPr>
              <a:t>سرفصل ها</a:t>
            </a:r>
            <a:endParaRPr lang="en-US" sz="2800" kern="0" dirty="0">
              <a:solidFill>
                <a:schemeClr val="accent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217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495800"/>
          </a:xfrm>
        </p:spPr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ریشه مشورت و نقش مشارکت افراد در اداره گروهی را در گذشته های دور می توان یافت.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گستردگی کار از یک طرف و پیچیدگی و تنوع آن از طرف دیگر ضرورت مشورت را بیش پیش آشکار میسازد. 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شوری و مشورت یکی از ارکان اصلی حکومت اسلامی است. 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امام رضا علیه السلام می فرماید: قبل از تصمیم گیری مشورت کن و قبل از اقدام فکر کن.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در قرآن نیز آمده است: «وشاورهم فی الامر»، «و امرهم شوری بینهم»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دلایل شوری و مشورت پیامبر: شخصیت دادن به امت، آزمایش اصحاب و تشخیص صاحب نظران، رشد فکری مردم و پرورش استعداد های بالقوه اصحاب و استفاده از تایید مردم می باشد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16416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13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اهمیت شوری و مشورت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128925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495800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مشورت ایجاد اعتماد به نفس در افراد می کند.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مدیران برای مشارکت کارکنان در امور لازم است به آنها اختیار بدهند.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از دیدگاه امام جعفر صادق(ع) مشورت باعث عزت و سرافرازی فرد می گردد. افرادی که با آنها می توان مشورت کرد باید دارای ویژگی های زیر باشند: عاقل بودن، شجاع بودن، خدا ترس، باتجربه، ناصح و خیر خواه بودن.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افرادی که نباید با آن ها مشورت کرد: افراد نادان، ترسو، بخیل و...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چگونگی شرکت افراد در تصمیم گیریها خود یک برنامه ریزی دقیق را می طلبد و مشورت دهنده و مشورت گیرنده هر کدام دارای حقوق خاص خویش هستند.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16416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13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اهمیت شوری و مشورت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77792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مدیر خوب با داشتن شرایطی بخصوص کمتر قابل دستیابی است. برای دست یافتن به مدیران لایق و شایسته باید برنامه ریزی کرد.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آموزش مدیران در هر زمان از ضروریات است و باید اهمیت آن را از ذهن دور نداشت.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آموزش مدیریت در مکتب ما، آموزش مهندس یا حسابدار نیست</a:t>
            </a:r>
            <a:r>
              <a:rPr lang="fa-IR" dirty="0" smtClean="0">
                <a:cs typeface="B Nazanin" panose="00000400000000000000" pitchFamily="2" charset="-78"/>
              </a:rPr>
              <a:t>.</a:t>
            </a:r>
            <a:endParaRPr lang="en-US" dirty="0" smtClean="0">
              <a:cs typeface="B Nazanin" panose="00000400000000000000" pitchFamily="2" charset="-78"/>
            </a:endParaRPr>
          </a:p>
          <a:p>
            <a:pPr algn="r" rtl="1"/>
            <a:r>
              <a:rPr lang="en-US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وقتی مدیریت و فرماندهی در مکتب ما ریشه در مبادی ایدئولوژیکی مکتب دارد، طبعا آموزش آن نیز ویژگی های خاص خودش را می طلبد.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آموزش مدیران اسلامی، آموزشجهان بینی اسلامی است.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آموزش مدیریت، آموزش کتاب وحی است که همه چیز در آن مستتر است. </a:t>
            </a:r>
            <a:r>
              <a:rPr lang="fa-IR" sz="2000" dirty="0" smtClean="0">
                <a:cs typeface="B Nazanin" panose="00000400000000000000" pitchFamily="2" charset="-78"/>
              </a:rPr>
              <a:t>تربیت مدیر در جامعه اسلامی سهل و سخت است. سهل است چون نمونه های زیادی برای تمسک جویی وجود دارد، سخت است چون عمل به آن ساده نیست.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16416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14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چگونگی تربیت مدیران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76786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آموزش مدیر، آموزش روان شناسی، فلسفه، جامعه شناسی، علوم سیاسی و... است. </a:t>
            </a: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مدیر بایدآموزش مهادت های خاصی را ببیند. بعضی از این مهارت ها نسبتا ذاتی هستند. مهارت های مدیر را در بیشتر کتب مدیریت بشکل زیر دسته بندی کرده اند:</a:t>
            </a:r>
          </a:p>
          <a:p>
            <a:pPr mar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16416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14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چگونگی تربیت مدیران</a:t>
            </a:r>
            <a:endParaRPr lang="en-US" sz="3600" dirty="0">
              <a:cs typeface="B Nazanin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933056"/>
            <a:ext cx="5650334" cy="192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5907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4104456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از مهارت عمده مدیران، مهارت در تعیین اهداف است.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باور ها و نگرش های مدیر نیز نقش موثری در اداره سازمان بازی       می کند.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16416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14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چگونگی تربیت مدیران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19416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WordArt 3"/>
          <p:cNvSpPr>
            <a:spLocks noChangeArrowheads="1" noChangeShapeType="1" noTextEdit="1"/>
          </p:cNvSpPr>
          <p:nvPr/>
        </p:nvSpPr>
        <p:spPr bwMode="gray">
          <a:xfrm>
            <a:off x="2133600" y="2743200"/>
            <a:ext cx="47244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fa-IR" sz="54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Verdana"/>
                <a:ea typeface="Verdana"/>
                <a:cs typeface="B Nazanin" panose="00000400000000000000" pitchFamily="2" charset="-78"/>
              </a:rPr>
              <a:t>با تشکر از توجه شما</a:t>
            </a:r>
            <a:endParaRPr lang="en-US" sz="54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Verdana"/>
              <a:ea typeface="Verdana"/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152128" cy="1185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2438400" y="2633663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4283968" y="2070788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ارزشیابی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gray">
          <a:xfrm>
            <a:off x="2025650" y="21224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sz="2400" b="1" dirty="0" smtClean="0">
                <a:solidFill>
                  <a:schemeClr val="bg1"/>
                </a:solidFill>
              </a:rPr>
              <a:t>1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>
            <a:off x="2438400" y="3548063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gray">
          <a:xfrm>
            <a:off x="2025650" y="30368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0985" name="Line 25"/>
          <p:cNvSpPr>
            <a:spLocks noChangeShapeType="1"/>
          </p:cNvSpPr>
          <p:nvPr/>
        </p:nvSpPr>
        <p:spPr bwMode="auto">
          <a:xfrm>
            <a:off x="2438400" y="4440238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87" name="Text Box 27"/>
          <p:cNvSpPr txBox="1">
            <a:spLocks noChangeArrowheads="1"/>
          </p:cNvSpPr>
          <p:nvPr/>
        </p:nvSpPr>
        <p:spPr bwMode="gray">
          <a:xfrm>
            <a:off x="2025650" y="39290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0988" name="Line 28"/>
          <p:cNvSpPr>
            <a:spLocks noChangeShapeType="1"/>
          </p:cNvSpPr>
          <p:nvPr/>
        </p:nvSpPr>
        <p:spPr bwMode="auto">
          <a:xfrm>
            <a:off x="2438400" y="5354638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90" name="Text Box 30"/>
          <p:cNvSpPr txBox="1">
            <a:spLocks noChangeArrowheads="1"/>
          </p:cNvSpPr>
          <p:nvPr/>
        </p:nvSpPr>
        <p:spPr bwMode="gray">
          <a:xfrm>
            <a:off x="2025650" y="48434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4" name="Text Box 30"/>
          <p:cNvSpPr txBox="1">
            <a:spLocks noChangeArrowheads="1"/>
          </p:cNvSpPr>
          <p:nvPr/>
        </p:nvSpPr>
        <p:spPr bwMode="gray">
          <a:xfrm>
            <a:off x="2069924" y="4866357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55" name="Group 3"/>
          <p:cNvGrpSpPr>
            <a:grpSpLocks/>
          </p:cNvGrpSpPr>
          <p:nvPr/>
        </p:nvGrpSpPr>
        <p:grpSpPr bwMode="auto">
          <a:xfrm>
            <a:off x="6858000" y="2039418"/>
            <a:ext cx="762000" cy="665162"/>
            <a:chOff x="1110" y="2656"/>
            <a:chExt cx="1549" cy="1351"/>
          </a:xfrm>
        </p:grpSpPr>
        <p:sp>
          <p:nvSpPr>
            <p:cNvPr id="56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9" name="Group 7"/>
          <p:cNvGrpSpPr>
            <a:grpSpLocks/>
          </p:cNvGrpSpPr>
          <p:nvPr/>
        </p:nvGrpSpPr>
        <p:grpSpPr bwMode="auto">
          <a:xfrm>
            <a:off x="6858000" y="2953818"/>
            <a:ext cx="762000" cy="665162"/>
            <a:chOff x="3174" y="2656"/>
            <a:chExt cx="1549" cy="1351"/>
          </a:xfrm>
        </p:grpSpPr>
        <p:sp>
          <p:nvSpPr>
            <p:cNvPr id="60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3" name="Group 17"/>
          <p:cNvGrpSpPr>
            <a:grpSpLocks/>
          </p:cNvGrpSpPr>
          <p:nvPr/>
        </p:nvGrpSpPr>
        <p:grpSpPr bwMode="auto">
          <a:xfrm>
            <a:off x="6858000" y="3845993"/>
            <a:ext cx="762000" cy="665162"/>
            <a:chOff x="1110" y="2656"/>
            <a:chExt cx="1549" cy="1351"/>
          </a:xfrm>
        </p:grpSpPr>
        <p:sp>
          <p:nvSpPr>
            <p:cNvPr id="64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7" name="Group 21"/>
          <p:cNvGrpSpPr>
            <a:grpSpLocks/>
          </p:cNvGrpSpPr>
          <p:nvPr/>
        </p:nvGrpSpPr>
        <p:grpSpPr bwMode="auto">
          <a:xfrm>
            <a:off x="6858000" y="4760393"/>
            <a:ext cx="762000" cy="665162"/>
            <a:chOff x="3174" y="2656"/>
            <a:chExt cx="1549" cy="1351"/>
          </a:xfrm>
        </p:grpSpPr>
        <p:sp>
          <p:nvSpPr>
            <p:cNvPr id="68" name="AutoShape 22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AutoShape 23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" name="AutoShape 24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054850" y="2122488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9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991602" y="2992311"/>
            <a:ext cx="501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10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7" name="Text Box 12"/>
          <p:cNvSpPr txBox="1">
            <a:spLocks noChangeArrowheads="1"/>
          </p:cNvSpPr>
          <p:nvPr/>
        </p:nvSpPr>
        <p:spPr bwMode="auto">
          <a:xfrm>
            <a:off x="4283968" y="2965142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انگیزش در مدیریت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78" name="Text Box 12"/>
          <p:cNvSpPr txBox="1">
            <a:spLocks noChangeArrowheads="1"/>
          </p:cNvSpPr>
          <p:nvPr/>
        </p:nvSpPr>
        <p:spPr bwMode="auto">
          <a:xfrm>
            <a:off x="4283968" y="3867753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رهبری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79" name="Text Box 12"/>
          <p:cNvSpPr txBox="1">
            <a:spLocks noChangeArrowheads="1"/>
          </p:cNvSpPr>
          <p:nvPr/>
        </p:nvSpPr>
        <p:spPr bwMode="auto">
          <a:xfrm>
            <a:off x="4283968" y="4826454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گروه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991602" y="3867753"/>
            <a:ext cx="501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11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91601" y="4782459"/>
            <a:ext cx="6220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12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white">
          <a:xfrm>
            <a:off x="1331640" y="685800"/>
            <a:ext cx="7488832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fa-IR" sz="4400" kern="0" smtClean="0">
                <a:cs typeface="B Nazanin" pitchFamily="2" charset="-78"/>
              </a:rPr>
              <a:t>سرفصل ها</a:t>
            </a:r>
            <a:endParaRPr lang="en-US" sz="2800" kern="0" dirty="0">
              <a:solidFill>
                <a:schemeClr val="accent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450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2438400" y="2633663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gray">
          <a:xfrm>
            <a:off x="2025650" y="21224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sz="2400" b="1" dirty="0" smtClean="0">
                <a:solidFill>
                  <a:schemeClr val="bg1"/>
                </a:solidFill>
              </a:rPr>
              <a:t>1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>
            <a:off x="2438400" y="3548063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gray">
          <a:xfrm>
            <a:off x="2025650" y="30368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0987" name="Text Box 27"/>
          <p:cNvSpPr txBox="1">
            <a:spLocks noChangeArrowheads="1"/>
          </p:cNvSpPr>
          <p:nvPr/>
        </p:nvSpPr>
        <p:spPr bwMode="gray">
          <a:xfrm>
            <a:off x="2025650" y="39290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0990" name="Text Box 30"/>
          <p:cNvSpPr txBox="1">
            <a:spLocks noChangeArrowheads="1"/>
          </p:cNvSpPr>
          <p:nvPr/>
        </p:nvSpPr>
        <p:spPr bwMode="gray">
          <a:xfrm>
            <a:off x="2025650" y="48434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4" name="Text Box 30"/>
          <p:cNvSpPr txBox="1">
            <a:spLocks noChangeArrowheads="1"/>
          </p:cNvSpPr>
          <p:nvPr/>
        </p:nvSpPr>
        <p:spPr bwMode="gray">
          <a:xfrm>
            <a:off x="2069924" y="4866357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55" name="Group 3"/>
          <p:cNvGrpSpPr>
            <a:grpSpLocks/>
          </p:cNvGrpSpPr>
          <p:nvPr/>
        </p:nvGrpSpPr>
        <p:grpSpPr bwMode="auto">
          <a:xfrm>
            <a:off x="6858000" y="2039418"/>
            <a:ext cx="762000" cy="665162"/>
            <a:chOff x="1110" y="2656"/>
            <a:chExt cx="1549" cy="1351"/>
          </a:xfrm>
        </p:grpSpPr>
        <p:sp>
          <p:nvSpPr>
            <p:cNvPr id="56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9" name="Group 7"/>
          <p:cNvGrpSpPr>
            <a:grpSpLocks/>
          </p:cNvGrpSpPr>
          <p:nvPr/>
        </p:nvGrpSpPr>
        <p:grpSpPr bwMode="auto">
          <a:xfrm>
            <a:off x="6858000" y="2953818"/>
            <a:ext cx="762000" cy="665162"/>
            <a:chOff x="3174" y="2656"/>
            <a:chExt cx="1549" cy="1351"/>
          </a:xfrm>
        </p:grpSpPr>
        <p:sp>
          <p:nvSpPr>
            <p:cNvPr id="60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991601" y="2122488"/>
            <a:ext cx="565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13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991601" y="2992311"/>
            <a:ext cx="565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14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91601" y="4782459"/>
            <a:ext cx="6220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16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4283968" y="2070788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اهمیت شوری و مشورت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4283968" y="2965142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چگونگی تربیت مدیران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white">
          <a:xfrm>
            <a:off x="899592" y="692696"/>
            <a:ext cx="7906072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fa-IR" sz="4400" kern="0" smtClean="0">
                <a:cs typeface="B Nazanin" pitchFamily="2" charset="-78"/>
              </a:rPr>
              <a:t>سرفصل ها</a:t>
            </a:r>
            <a:endParaRPr lang="en-US" sz="2800" kern="0" dirty="0">
              <a:solidFill>
                <a:schemeClr val="accent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512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Line 11"/>
          <p:cNvSpPr>
            <a:spLocks noChangeShapeType="1"/>
          </p:cNvSpPr>
          <p:nvPr/>
        </p:nvSpPr>
        <p:spPr bwMode="auto">
          <a:xfrm>
            <a:off x="3710880" y="135894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4260304" y="796074"/>
            <a:ext cx="37345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800" b="1" dirty="0" smtClean="0">
                <a:cs typeface="B Nazanin" pitchFamily="2" charset="-78"/>
              </a:rPr>
              <a:t>ضرورت و اهمیت مدیریت</a:t>
            </a:r>
            <a:endParaRPr lang="en-US" sz="2800" b="1" dirty="0">
              <a:cs typeface="B Nazanin" pitchFamily="2" charset="-78"/>
            </a:endParaRPr>
          </a:p>
        </p:txBody>
      </p:sp>
      <p:grpSp>
        <p:nvGrpSpPr>
          <p:cNvPr id="16" name="Group 3"/>
          <p:cNvGrpSpPr>
            <a:grpSpLocks/>
          </p:cNvGrpSpPr>
          <p:nvPr/>
        </p:nvGrpSpPr>
        <p:grpSpPr bwMode="auto">
          <a:xfrm>
            <a:off x="8130480" y="764704"/>
            <a:ext cx="762000" cy="665162"/>
            <a:chOff x="1110" y="2656"/>
            <a:chExt cx="1549" cy="1351"/>
          </a:xfrm>
        </p:grpSpPr>
        <p:sp>
          <p:nvSpPr>
            <p:cNvPr id="17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327330" y="847774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1556792"/>
            <a:ext cx="739906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بحث در خصوص مدیریت از دیرباز در جوامع بشری مطرح بوده است. 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انسان ناگریز از ایجاد مدیریت در جامعه خویش است. بطوری که بدون حکومت در جامعه هرج و مرج ایجاد خواهد شد. در این خصوص روایات زیادی از پیشوایان ما وارد شده است. 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fa-IR" sz="2400" dirty="0" smtClean="0">
                <a:cs typeface="B Nazanin" panose="00000400000000000000" pitchFamily="2" charset="-78"/>
              </a:rPr>
              <a:t>حضرت علی علیه السلام بیان می فرمایند به ناچار برای مردم امیری لازم است که خراج توسط او جمع آوری گردد و...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قرآن کریم:  «یوم ندعو کل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اناس بامامهم» </a:t>
            </a:r>
            <a:r>
              <a:rPr lang="fa-IR" sz="1600" dirty="0" smtClean="0">
                <a:cs typeface="B Nazanin" panose="00000400000000000000" pitchFamily="2" charset="-78"/>
              </a:rPr>
              <a:t>(سوره اسرا، آیه 77)                                               </a:t>
            </a:r>
            <a:r>
              <a:rPr lang="fa-IR" sz="2400" dirty="0" smtClean="0">
                <a:cs typeface="B Nazanin" panose="00000400000000000000" pitchFamily="2" charset="-78"/>
              </a:rPr>
              <a:t>روزی که هرکس را با نام  پیشوا و امامشان میخوانیم.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حضرت علی علیه السلام خود را قطب وسط سنگ آسیا معرفی می نماید و محور کل جامعه رهبری در اسلام رهبری ایدئولوژیک است و امام و رهبر مظهر تقوا و فضیلت است. 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اجتماعی بودن انسان نیز ضرورت وجود مدیریت را به شکل دیگر بیان میکند. انسان با تمام ویژگی های فردیاش می خواهد در کنار دیگران زندگی کند و این لزوم مدیر را ایجاب می کند.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812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AutoShape 4"/>
          <p:cNvSpPr>
            <a:spLocks noChangeArrowheads="1"/>
          </p:cNvSpPr>
          <p:nvPr/>
        </p:nvSpPr>
        <p:spPr bwMode="gray">
          <a:xfrm>
            <a:off x="827584" y="3212976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sz="3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تزکیه و تعلیم</a:t>
            </a:r>
            <a:endParaRPr 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8133" name="AutoShape 5"/>
          <p:cNvSpPr>
            <a:spLocks noChangeArrowheads="1"/>
          </p:cNvSpPr>
          <p:nvPr/>
        </p:nvSpPr>
        <p:spPr bwMode="gray">
          <a:xfrm>
            <a:off x="827584" y="4355976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699D5F">
                  <a:gamma/>
                  <a:shade val="46275"/>
                  <a:invGamma/>
                </a:srgb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sz="3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برقراری قسط و عدل</a:t>
            </a:r>
            <a:endParaRPr 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8134" name="AutoShape 6"/>
          <p:cNvSpPr>
            <a:spLocks noChangeArrowheads="1"/>
          </p:cNvSpPr>
          <p:nvPr/>
        </p:nvSpPr>
        <p:spPr bwMode="gray">
          <a:xfrm>
            <a:off x="827584" y="5498976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sz="3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برقراری کلمه الله</a:t>
            </a:r>
            <a:endParaRPr 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8135" name="AutoShape 7"/>
          <p:cNvSpPr>
            <a:spLocks noChangeArrowheads="1"/>
          </p:cNvSpPr>
          <p:nvPr/>
        </p:nvSpPr>
        <p:spPr bwMode="auto">
          <a:xfrm>
            <a:off x="323528" y="1484784"/>
            <a:ext cx="8671048" cy="1295400"/>
          </a:xfrm>
          <a:prstGeom prst="roundRect">
            <a:avLst>
              <a:gd name="adj" fmla="val 9106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ACDD4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a-IR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B Nazanin" panose="00000400000000000000" pitchFamily="2" charset="-78"/>
              </a:rPr>
              <a:t>مدیریت اسلامی یکنوع حسن اندیشه و درایت و تعمق در کارها است که ریشه در مبانی ایدئولوژیک اسلامی دارد.</a:t>
            </a:r>
            <a:endParaRPr lang="en-US" sz="3200" b="1" dirty="0">
              <a:effectLst>
                <a:outerShdw blurRad="38100" dist="38100" dir="2700000" algn="tl">
                  <a:srgbClr val="C0C0C0"/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53547" y="3420115"/>
            <a:ext cx="37745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5400" dirty="0" smtClean="0">
                <a:cs typeface="B Nazanin" panose="00000400000000000000" pitchFamily="2" charset="-78"/>
              </a:rPr>
              <a:t>اهداف عمده مدیریت از دیدگاه اسلام</a:t>
            </a:r>
            <a:endParaRPr lang="en-US" sz="5400" dirty="0">
              <a:cs typeface="B Nazanin" panose="00000400000000000000" pitchFamily="2" charset="-78"/>
            </a:endParaRPr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>
            <a:off x="3710880" y="135894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4260304" y="796074"/>
            <a:ext cx="37345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800" b="1" dirty="0" smtClean="0">
                <a:cs typeface="B Nazanin" pitchFamily="2" charset="-78"/>
              </a:rPr>
              <a:t>ضرورت و اهمیت مدیریت</a:t>
            </a:r>
            <a:endParaRPr lang="en-US" sz="2800" b="1" dirty="0">
              <a:cs typeface="B Nazanin" pitchFamily="2" charset="-78"/>
            </a:endParaRPr>
          </a:p>
        </p:txBody>
      </p:sp>
      <p:grpSp>
        <p:nvGrpSpPr>
          <p:cNvPr id="12" name="Group 3"/>
          <p:cNvGrpSpPr>
            <a:grpSpLocks/>
          </p:cNvGrpSpPr>
          <p:nvPr/>
        </p:nvGrpSpPr>
        <p:grpSpPr bwMode="auto">
          <a:xfrm>
            <a:off x="8130480" y="764704"/>
            <a:ext cx="762000" cy="665162"/>
            <a:chOff x="1110" y="2656"/>
            <a:chExt cx="1549" cy="1351"/>
          </a:xfrm>
        </p:grpSpPr>
        <p:sp>
          <p:nvSpPr>
            <p:cNvPr id="13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8327330" y="847774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28800"/>
            <a:ext cx="8712968" cy="4495800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مفهوم مدیریت در اسلام چیزی نیست جز اعتلای فرهنگ اصیل اسلامی.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مدیریت در اسلام در وهله اول از اعتقادات و ایدئولوژی انسان سرچشمه می گیرد. روش ها و شیوه های خاص مدیریت در اسلام همه بر پایه جهانبینی خاص اسلام است. مدیریت در اسلام برای رسیدن به حق و معشوق است. مدیریت برای رضا خداوند است و بس.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مدیریت در اسلام وسیله است نه هدف.</a:t>
            </a:r>
          </a:p>
        </p:txBody>
      </p:sp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3494856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7914456" y="747614"/>
            <a:ext cx="762000" cy="665162"/>
            <a:chOff x="3174" y="2656"/>
            <a:chExt cx="1549" cy="1351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121646" y="766896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2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3419872" y="758938"/>
            <a:ext cx="435895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مفهوم مدیریت از نظر اسلام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168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28800"/>
            <a:ext cx="8712968" cy="4495800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هدف مدیریت در اسلام تامین منافع و مصالح ملت است و از طرف دیگر اجرای عدالت و قسط در جامعه است.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از دید حضرت علی علیه السلام حکومت از یک کفش پاره بی ارزش تر است مگراینکه با قبول آن حقی ثابت شود یا باطلی برانداز گردد.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مدیریت در اسلام در مسیر نزدیکی به الله قرار دارد. </a:t>
            </a:r>
          </a:p>
          <a:p>
            <a:pPr marL="0" indent="0" algn="r" rtl="1">
              <a:buNone/>
            </a:pP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3494856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7914456" y="747614"/>
            <a:ext cx="762000" cy="665162"/>
            <a:chOff x="3174" y="2656"/>
            <a:chExt cx="1549" cy="1351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121646" y="766896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2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3419872" y="758938"/>
            <a:ext cx="435895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مفهوم مدیریت از نظر اسلام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789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9TGp_arrow_light">
  <a:themeElements>
    <a:clrScheme name="Office Theme 1">
      <a:dk1>
        <a:srgbClr val="000000"/>
      </a:dk1>
      <a:lt1>
        <a:srgbClr val="FFFFFF"/>
      </a:lt1>
      <a:dk2>
        <a:srgbClr val="233DA9"/>
      </a:dk2>
      <a:lt2>
        <a:srgbClr val="DDDDDD"/>
      </a:lt2>
      <a:accent1>
        <a:srgbClr val="65AAE9"/>
      </a:accent1>
      <a:accent2>
        <a:srgbClr val="B2B2B2"/>
      </a:accent2>
      <a:accent3>
        <a:srgbClr val="FFFFFF"/>
      </a:accent3>
      <a:accent4>
        <a:srgbClr val="000000"/>
      </a:accent4>
      <a:accent5>
        <a:srgbClr val="B8D2F2"/>
      </a:accent5>
      <a:accent6>
        <a:srgbClr val="A1A1A1"/>
      </a:accent6>
      <a:hlink>
        <a:srgbClr val="7DA0D3"/>
      </a:hlink>
      <a:folHlink>
        <a:srgbClr val="B2E385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233DA9"/>
        </a:dk2>
        <a:lt2>
          <a:srgbClr val="DDDDDD"/>
        </a:lt2>
        <a:accent1>
          <a:srgbClr val="65AAE9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B8D2F2"/>
        </a:accent5>
        <a:accent6>
          <a:srgbClr val="A1A1A1"/>
        </a:accent6>
        <a:hlink>
          <a:srgbClr val="7DA0D3"/>
        </a:hlink>
        <a:folHlink>
          <a:srgbClr val="B2E3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632769"/>
        </a:dk2>
        <a:lt2>
          <a:srgbClr val="DDDDDD"/>
        </a:lt2>
        <a:accent1>
          <a:srgbClr val="8B8DE1"/>
        </a:accent1>
        <a:accent2>
          <a:srgbClr val="FF997D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E78A71"/>
        </a:accent6>
        <a:hlink>
          <a:srgbClr val="58AFD2"/>
        </a:hlink>
        <a:folHlink>
          <a:srgbClr val="BFDF6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37737F"/>
        </a:dk2>
        <a:lt2>
          <a:srgbClr val="DDDDDD"/>
        </a:lt2>
        <a:accent1>
          <a:srgbClr val="52BCB2"/>
        </a:accent1>
        <a:accent2>
          <a:srgbClr val="E0A56A"/>
        </a:accent2>
        <a:accent3>
          <a:srgbClr val="FFFFFF"/>
        </a:accent3>
        <a:accent4>
          <a:srgbClr val="000000"/>
        </a:accent4>
        <a:accent5>
          <a:srgbClr val="B3DAD5"/>
        </a:accent5>
        <a:accent6>
          <a:srgbClr val="CB955F"/>
        </a:accent6>
        <a:hlink>
          <a:srgbClr val="A0C264"/>
        </a:hlink>
        <a:folHlink>
          <a:srgbClr val="DCDC2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169TGp_arrow_light</Template>
  <TotalTime>1709</TotalTime>
  <Words>2441</Words>
  <Application>Microsoft Office PowerPoint</Application>
  <PresentationFormat>On-screen Show (4:3)</PresentationFormat>
  <Paragraphs>254</Paragraphs>
  <Slides>35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169TGp_arrow_light</vt:lpstr>
      <vt:lpstr>Image</vt:lpstr>
      <vt:lpstr> مروری بر کتاب  مدیریت اسلامی  نوشته محمد ضا سرمدی</vt:lpstr>
      <vt:lpstr>سرفصل 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ValiBeik</dc:creator>
  <cp:lastModifiedBy>ValiBeik</cp:lastModifiedBy>
  <cp:revision>66</cp:revision>
  <dcterms:created xsi:type="dcterms:W3CDTF">2013-10-31T11:20:24Z</dcterms:created>
  <dcterms:modified xsi:type="dcterms:W3CDTF">2013-12-13T19:31:19Z</dcterms:modified>
</cp:coreProperties>
</file>